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9" r:id="rId7"/>
    <p:sldId id="270" r:id="rId8"/>
    <p:sldId id="271" r:id="rId9"/>
    <p:sldId id="266" r:id="rId10"/>
    <p:sldId id="267" r:id="rId11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Cabral" initials="LC" lastIdx="11" clrIdx="0">
    <p:extLst>
      <p:ext uri="{19B8F6BF-5375-455C-9EA6-DF929625EA0E}">
        <p15:presenceInfo xmlns:p15="http://schemas.microsoft.com/office/powerpoint/2012/main" userId="S-1-5-21-411519910-647668644-2492632495-24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2FA"/>
    <a:srgbClr val="C7E5F3"/>
    <a:srgbClr val="C1E6F4"/>
    <a:srgbClr val="FFFF00"/>
    <a:srgbClr val="E3F2FB"/>
    <a:srgbClr val="497EC0"/>
    <a:srgbClr val="00B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78060"/>
  </p:normalViewPr>
  <p:slideViewPr>
    <p:cSldViewPr>
      <p:cViewPr varScale="1">
        <p:scale>
          <a:sx n="59" d="100"/>
          <a:sy n="59" d="100"/>
        </p:scale>
        <p:origin x="156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5EB03-9379-2A45-A49C-E3530754C79A}" type="datetimeFigureOut">
              <a:rPr lang="en-US" smtClean="0"/>
              <a:t>7/22/22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AF654-1998-BE47-9AAB-DC5694F2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7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F654-1998-BE47-9AAB-DC5694F200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5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F654-1998-BE47-9AAB-DC5694F200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5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F654-1998-BE47-9AAB-DC5694F200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8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F654-1998-BE47-9AAB-DC5694F200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34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F654-1998-BE47-9AAB-DC5694F200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84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F654-1998-BE47-9AAB-DC5694F200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75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F654-1998-BE47-9AAB-DC5694F200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6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AF654-1998-BE47-9AAB-DC5694F200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2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459467"/>
            <a:ext cx="18288000" cy="135890"/>
          </a:xfrm>
          <a:custGeom>
            <a:avLst/>
            <a:gdLst/>
            <a:ahLst/>
            <a:cxnLst/>
            <a:rect l="l" t="t" r="r" b="b"/>
            <a:pathLst>
              <a:path w="18288000" h="135890">
                <a:moveTo>
                  <a:pt x="0" y="135635"/>
                </a:moveTo>
                <a:lnTo>
                  <a:pt x="18288000" y="135635"/>
                </a:lnTo>
                <a:lnTo>
                  <a:pt x="18288000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5753" y="241808"/>
            <a:ext cx="3567723" cy="93472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9595103"/>
            <a:ext cx="18288000" cy="692150"/>
          </a:xfrm>
          <a:custGeom>
            <a:avLst/>
            <a:gdLst/>
            <a:ahLst/>
            <a:cxnLst/>
            <a:rect l="l" t="t" r="r" b="b"/>
            <a:pathLst>
              <a:path w="18288000" h="692150">
                <a:moveTo>
                  <a:pt x="18288000" y="0"/>
                </a:moveTo>
                <a:lnTo>
                  <a:pt x="0" y="0"/>
                </a:lnTo>
                <a:lnTo>
                  <a:pt x="0" y="691895"/>
                </a:lnTo>
                <a:lnTo>
                  <a:pt x="18288000" y="691895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14" y="2433827"/>
            <a:ext cx="18274284" cy="703402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48740" y="3500627"/>
            <a:ext cx="574547" cy="573786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05127" y="2784347"/>
            <a:ext cx="518159" cy="5295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36039" y="952246"/>
            <a:ext cx="3527425" cy="772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5753" y="241808"/>
            <a:ext cx="3567723" cy="93472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-1" y="0"/>
            <a:ext cx="18288000" cy="1043305"/>
          </a:xfrm>
          <a:custGeom>
            <a:avLst/>
            <a:gdLst/>
            <a:ahLst/>
            <a:cxnLst/>
            <a:rect l="l" t="t" r="r" b="b"/>
            <a:pathLst>
              <a:path w="18288000" h="1043305">
                <a:moveTo>
                  <a:pt x="18288000" y="0"/>
                </a:moveTo>
                <a:lnTo>
                  <a:pt x="0" y="0"/>
                </a:lnTo>
                <a:lnTo>
                  <a:pt x="0" y="1043177"/>
                </a:lnTo>
                <a:lnTo>
                  <a:pt x="18288000" y="1043177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44779"/>
            <a:ext cx="18268950" cy="1082040"/>
          </a:xfrm>
          <a:custGeom>
            <a:avLst/>
            <a:gdLst/>
            <a:ahLst/>
            <a:cxnLst/>
            <a:rect l="l" t="t" r="r" b="b"/>
            <a:pathLst>
              <a:path w="18268950" h="1082040">
                <a:moveTo>
                  <a:pt x="18268950" y="0"/>
                </a:moveTo>
                <a:lnTo>
                  <a:pt x="0" y="0"/>
                </a:lnTo>
                <a:lnTo>
                  <a:pt x="0" y="1082040"/>
                </a:lnTo>
                <a:lnTo>
                  <a:pt x="18268950" y="1082040"/>
                </a:lnTo>
                <a:lnTo>
                  <a:pt x="1826895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459467"/>
            <a:ext cx="18288000" cy="135890"/>
          </a:xfrm>
          <a:custGeom>
            <a:avLst/>
            <a:gdLst/>
            <a:ahLst/>
            <a:cxnLst/>
            <a:rect l="l" t="t" r="r" b="b"/>
            <a:pathLst>
              <a:path w="18288000" h="135890">
                <a:moveTo>
                  <a:pt x="0" y="135635"/>
                </a:moveTo>
                <a:lnTo>
                  <a:pt x="18288000" y="135635"/>
                </a:lnTo>
                <a:lnTo>
                  <a:pt x="18288000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9595103"/>
            <a:ext cx="18288000" cy="692150"/>
          </a:xfrm>
          <a:custGeom>
            <a:avLst/>
            <a:gdLst/>
            <a:ahLst/>
            <a:cxnLst/>
            <a:rect l="l" t="t" r="r" b="b"/>
            <a:pathLst>
              <a:path w="18288000" h="692150">
                <a:moveTo>
                  <a:pt x="18288000" y="0"/>
                </a:moveTo>
                <a:lnTo>
                  <a:pt x="0" y="0"/>
                </a:lnTo>
                <a:lnTo>
                  <a:pt x="0" y="691895"/>
                </a:lnTo>
                <a:lnTo>
                  <a:pt x="18288000" y="691895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413230" y="195071"/>
            <a:ext cx="3657600" cy="10165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447" y="963168"/>
            <a:ext cx="1366266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1" i="0">
                <a:solidFill>
                  <a:srgbClr val="006FC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6039" y="2753055"/>
            <a:ext cx="13660755" cy="558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51094" y="9686299"/>
            <a:ext cx="5151120" cy="33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794" y="9698999"/>
            <a:ext cx="5125720" cy="3117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Prepared</a:t>
            </a:r>
            <a:r>
              <a:rPr sz="18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by</a:t>
            </a:r>
            <a:r>
              <a:rPr sz="1800" spc="-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Care</a:t>
            </a:r>
            <a:r>
              <a:rPr sz="1800" spc="-1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ahoma"/>
                <a:cs typeface="Tahoma"/>
              </a:rPr>
              <a:t>Transformation</a:t>
            </a:r>
            <a:r>
              <a:rPr sz="1800" spc="-1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ahoma"/>
                <a:cs typeface="Tahoma"/>
              </a:rPr>
              <a:t>Collaborative</a:t>
            </a:r>
            <a:r>
              <a:rPr sz="1800" spc="-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1800" spc="-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Tahoma"/>
                <a:cs typeface="Tahoma"/>
              </a:rPr>
              <a:t>RI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446513"/>
            <a:ext cx="18288000" cy="840740"/>
          </a:xfrm>
          <a:custGeom>
            <a:avLst/>
            <a:gdLst/>
            <a:ahLst/>
            <a:cxnLst/>
            <a:rect l="l" t="t" r="r" b="b"/>
            <a:pathLst>
              <a:path w="18288000" h="840740">
                <a:moveTo>
                  <a:pt x="18288000" y="0"/>
                </a:moveTo>
                <a:lnTo>
                  <a:pt x="0" y="0"/>
                </a:lnTo>
                <a:lnTo>
                  <a:pt x="0" y="840485"/>
                </a:lnTo>
                <a:lnTo>
                  <a:pt x="18288000" y="840485"/>
                </a:lnTo>
                <a:lnTo>
                  <a:pt x="18288000" y="0"/>
                </a:lnTo>
                <a:close/>
              </a:path>
            </a:pathLst>
          </a:custGeom>
          <a:solidFill>
            <a:srgbClr val="F7B31D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63152" y="1478818"/>
            <a:ext cx="7369766" cy="193101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71321" y="8815264"/>
            <a:ext cx="4745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250" dirty="0">
                <a:solidFill>
                  <a:srgbClr val="006FC0"/>
                </a:solidFill>
                <a:latin typeface="Calibri"/>
                <a:cs typeface="Calibri"/>
              </a:rPr>
              <a:t>Care</a:t>
            </a:r>
            <a:r>
              <a:rPr sz="1800" i="1" spc="1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215" dirty="0">
                <a:solidFill>
                  <a:srgbClr val="006FC0"/>
                </a:solidFill>
                <a:latin typeface="Calibri"/>
                <a:cs typeface="Calibri"/>
              </a:rPr>
              <a:t>Transformation</a:t>
            </a:r>
            <a:r>
              <a:rPr sz="1800" i="1" spc="1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204" dirty="0">
                <a:solidFill>
                  <a:srgbClr val="006FC0"/>
                </a:solidFill>
                <a:latin typeface="Calibri"/>
                <a:cs typeface="Calibri"/>
              </a:rPr>
              <a:t>Collaborative</a:t>
            </a:r>
            <a:r>
              <a:rPr sz="1800" i="1" spc="1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140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1800" i="1" spc="1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i="1" spc="185" dirty="0">
                <a:solidFill>
                  <a:srgbClr val="006FC0"/>
                </a:solidFill>
                <a:latin typeface="Calibri"/>
                <a:cs typeface="Calibri"/>
              </a:rPr>
              <a:t>RI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A1AF05-589B-D445-8E47-D72E8545C8EF}"/>
              </a:ext>
            </a:extLst>
          </p:cNvPr>
          <p:cNvSpPr txBox="1"/>
          <p:nvPr/>
        </p:nvSpPr>
        <p:spPr>
          <a:xfrm>
            <a:off x="4038600" y="7935686"/>
            <a:ext cx="1112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800" i="1" kern="1200" dirty="0">
                <a:solidFill>
                  <a:schemeClr val="tx1"/>
                </a:solidFill>
              </a:rPr>
              <a:t>PLEASE NOTE: Project ECHO case consultations do not create or otherwise establish a provider-patient relationship between any clinician and any patient whose case is being presented in a project ECHO setting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AD894F-4DC9-1247-841F-D3AD732BA3E0}"/>
              </a:ext>
            </a:extLst>
          </p:cNvPr>
          <p:cNvSpPr txBox="1"/>
          <p:nvPr/>
        </p:nvSpPr>
        <p:spPr>
          <a:xfrm>
            <a:off x="5495809" y="5619435"/>
            <a:ext cx="8252848" cy="2084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3000" dirty="0">
                <a:solidFill>
                  <a:srgbClr val="0069C3"/>
                </a:solidFill>
              </a:rPr>
              <a:t>Presenter(s):</a:t>
            </a:r>
          </a:p>
          <a:p>
            <a:pPr algn="l" rtl="0">
              <a:lnSpc>
                <a:spcPct val="150000"/>
              </a:lnSpc>
            </a:pPr>
            <a:r>
              <a:rPr lang="en-US" sz="3000" dirty="0">
                <a:solidFill>
                  <a:srgbClr val="0069C3"/>
                </a:solidFill>
              </a:rPr>
              <a:t>Date: </a:t>
            </a:r>
          </a:p>
          <a:p>
            <a:pPr algn="l" rtl="0">
              <a:lnSpc>
                <a:spcPct val="150000"/>
              </a:lnSpc>
            </a:pPr>
            <a:r>
              <a:rPr lang="en-US" sz="3000" dirty="0">
                <a:solidFill>
                  <a:srgbClr val="0069C3"/>
                </a:solidFill>
              </a:rPr>
              <a:t>Contact Info:</a:t>
            </a: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17DB629D-B4D6-6F4D-8625-2ADB7CC646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19600" y="3966134"/>
            <a:ext cx="10287000" cy="1493843"/>
          </a:xfrm>
          <a:prstGeom prst="rect">
            <a:avLst/>
          </a:prstGeom>
        </p:spPr>
        <p:txBody>
          <a:bodyPr vert="horz" wrap="square" lIns="0" tIns="16356" rIns="0" bIns="0" rtlCol="0">
            <a:spAutoFit/>
          </a:bodyPr>
          <a:lstStyle/>
          <a:p>
            <a:pPr marL="13085" algn="ctr">
              <a:spcBef>
                <a:spcPts val="129"/>
              </a:spcBef>
            </a:pPr>
            <a:r>
              <a:rPr lang="en-US" sz="4000" dirty="0"/>
              <a:t>Pediatric Weight Management ECHO</a:t>
            </a:r>
            <a:r>
              <a:rPr lang="en-US" sz="4000" baseline="30000" dirty="0"/>
              <a:t>®</a:t>
            </a:r>
            <a:r>
              <a:rPr lang="en-US" dirty="0"/>
              <a:t> </a:t>
            </a:r>
            <a:br>
              <a:rPr lang="en-US" sz="4000" dirty="0"/>
            </a:br>
            <a:r>
              <a:rPr sz="4000" dirty="0"/>
              <a:t>Case</a:t>
            </a:r>
            <a:r>
              <a:rPr sz="4000" spc="-10" dirty="0"/>
              <a:t> Presentation</a:t>
            </a:r>
            <a:endParaRPr sz="3606" dirty="0"/>
          </a:p>
        </p:txBody>
      </p:sp>
      <p:pic>
        <p:nvPicPr>
          <p:cNvPr id="12" name="Picture 1" descr="page2image1772256">
            <a:extLst>
              <a:ext uri="{FF2B5EF4-FFF2-40B4-BE49-F238E27FC236}">
                <a16:creationId xmlns:a16="http://schemas.microsoft.com/office/drawing/2014/main" id="{9319A954-B138-7A48-9330-66DEBDF02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6400" y="1752016"/>
            <a:ext cx="1858051" cy="9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229" dirty="0"/>
              <a:t>Patient Successes?</a:t>
            </a:r>
            <a:endParaRPr spc="-29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8F0266-036A-0949-821F-30F89FA75B87}"/>
              </a:ext>
            </a:extLst>
          </p:cNvPr>
          <p:cNvSpPr txBox="1"/>
          <p:nvPr/>
        </p:nvSpPr>
        <p:spPr>
          <a:xfrm>
            <a:off x="15011400" y="1462655"/>
            <a:ext cx="2745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pic>
        <p:nvPicPr>
          <p:cNvPr id="8" name="Picture 1" descr="page2image1772256">
            <a:extLst>
              <a:ext uri="{FF2B5EF4-FFF2-40B4-BE49-F238E27FC236}">
                <a16:creationId xmlns:a16="http://schemas.microsoft.com/office/drawing/2014/main" id="{EF23655C-3263-2149-80F0-975F2F6E5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5DD0E88-AB2E-5344-9D73-E4E8D25AC1BF}"/>
              </a:ext>
            </a:extLst>
          </p:cNvPr>
          <p:cNvSpPr txBox="1"/>
          <p:nvPr/>
        </p:nvSpPr>
        <p:spPr>
          <a:xfrm>
            <a:off x="876300" y="3405903"/>
            <a:ext cx="16535400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3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229" dirty="0"/>
              <a:t>Reasons for Selecting this Case</a:t>
            </a:r>
            <a:endParaRPr spc="-29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8F0266-036A-0949-821F-30F89FA75B87}"/>
              </a:ext>
            </a:extLst>
          </p:cNvPr>
          <p:cNvSpPr txBox="1"/>
          <p:nvPr/>
        </p:nvSpPr>
        <p:spPr>
          <a:xfrm>
            <a:off x="15011400" y="1462655"/>
            <a:ext cx="2745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pic>
        <p:nvPicPr>
          <p:cNvPr id="8" name="Picture 1" descr="page2image1772256">
            <a:extLst>
              <a:ext uri="{FF2B5EF4-FFF2-40B4-BE49-F238E27FC236}">
                <a16:creationId xmlns:a16="http://schemas.microsoft.com/office/drawing/2014/main" id="{68881881-32CA-0447-9B7A-B28482B0E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6DCBEC80-039C-C646-860D-B87A15854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253372"/>
              </p:ext>
            </p:extLst>
          </p:nvPr>
        </p:nvGraphicFramePr>
        <p:xfrm>
          <a:off x="609600" y="2247895"/>
          <a:ext cx="16840200" cy="65764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309835222"/>
                    </a:ext>
                  </a:extLst>
                </a:gridCol>
                <a:gridCol w="9525000">
                  <a:extLst>
                    <a:ext uri="{9D8B030D-6E8A-4147-A177-3AD203B41FA5}">
                      <a16:colId xmlns:a16="http://schemas.microsoft.com/office/drawing/2014/main" val="4127498626"/>
                    </a:ext>
                  </a:extLst>
                </a:gridCol>
              </a:tblGrid>
              <a:tr h="1126707">
                <a:tc>
                  <a:txBody>
                    <a:bodyPr/>
                    <a:lstStyle/>
                    <a:p>
                      <a:pPr marL="0" algn="l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699541"/>
                  </a:ext>
                </a:extLst>
              </a:tr>
              <a:tr h="2724869">
                <a:tc>
                  <a:txBody>
                    <a:bodyPr/>
                    <a:lstStyle/>
                    <a:p>
                      <a:pPr marL="0" algn="l" rtl="0"/>
                      <a:endParaRPr lang="en-US" sz="3000" dirty="0"/>
                    </a:p>
                    <a:p>
                      <a:pPr marL="0" algn="l" rtl="0"/>
                      <a:r>
                        <a:rPr lang="en-US" sz="3000" dirty="0"/>
                        <a:t>Why did you choose this case?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406261"/>
                  </a:ext>
                </a:extLst>
              </a:tr>
              <a:tr h="2724869">
                <a:tc>
                  <a:txBody>
                    <a:bodyPr/>
                    <a:lstStyle/>
                    <a:p>
                      <a:pPr marL="0" algn="l" rtl="0"/>
                      <a:endParaRPr lang="en-US" sz="3000" dirty="0"/>
                    </a:p>
                    <a:p>
                      <a:pPr marL="0" algn="l" rtl="0"/>
                      <a:r>
                        <a:rPr lang="en-US" sz="3000" dirty="0"/>
                        <a:t>What questions do you have for the group?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5691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5947292" y="9735058"/>
            <a:ext cx="5151120" cy="3371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229" dirty="0"/>
              <a:t>Basic Patient Information</a:t>
            </a:r>
            <a:endParaRPr spc="-290" dirty="0"/>
          </a:p>
        </p:txBody>
      </p:sp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4D2027B8-EBAB-F741-BA85-53431DB41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903008"/>
              </p:ext>
            </p:extLst>
          </p:nvPr>
        </p:nvGraphicFramePr>
        <p:xfrm>
          <a:off x="571456" y="2128213"/>
          <a:ext cx="17145088" cy="69014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46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5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2470">
                <a:tc gridSpan="2">
                  <a:txBody>
                    <a:bodyPr/>
                    <a:lstStyle/>
                    <a:p>
                      <a:pPr marL="381635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</a:rPr>
                        <a:t>                           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71967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47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2400" spc="-2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8414" marB="0"/>
                </a:tc>
                <a:tc>
                  <a:txBody>
                    <a:bodyPr/>
                    <a:lstStyle/>
                    <a:p>
                      <a:pPr marL="51435" algn="l" rtl="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16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47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Gender</a:t>
                      </a:r>
                      <a:r>
                        <a:rPr sz="2400" spc="5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24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Identity</a:t>
                      </a:r>
                      <a:endParaRPr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8414" marB="0"/>
                </a:tc>
                <a:tc>
                  <a:txBody>
                    <a:bodyPr/>
                    <a:lstStyle/>
                    <a:p>
                      <a:pPr marL="51435" algn="l" rtl="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411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47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Race/Ethnicity</a:t>
                      </a:r>
                      <a:endParaRPr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8414" marB="0"/>
                </a:tc>
                <a:tc>
                  <a:txBody>
                    <a:bodyPr/>
                    <a:lstStyle/>
                    <a:p>
                      <a:pPr marL="51435" algn="l" rtl="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7000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648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 Weight and Height</a:t>
                      </a:r>
                      <a:endParaRPr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8414" marB="0"/>
                </a:tc>
                <a:tc>
                  <a:txBody>
                    <a:bodyPr/>
                    <a:lstStyle/>
                    <a:p>
                      <a:pPr marL="51435" algn="l" rtl="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lang="en-US" sz="22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Weight:                                   Height:  </a:t>
                      </a:r>
                      <a:endParaRPr sz="22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6215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219">
                <a:tc>
                  <a:txBody>
                    <a:bodyPr/>
                    <a:lstStyle/>
                    <a:p>
                      <a:pPr marL="2135505" algn="l" rtl="0">
                        <a:lnSpc>
                          <a:spcPts val="555"/>
                        </a:lnSpc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lang="en-US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872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5773">
                <a:tc>
                  <a:txBody>
                    <a:bodyPr/>
                    <a:lstStyle/>
                    <a:p>
                      <a:pPr marL="100330" marR="0" lvl="0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spc="-1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00330" marR="0" lvl="0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 long has the patient had concerning growth trends?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2200" dirty="0">
                        <a:ln>
                          <a:solidFill>
                            <a:srgbClr val="C7E5F3"/>
                          </a:solidFill>
                        </a:ln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872" marB="0"/>
                </a:tc>
                <a:extLst>
                  <a:ext uri="{0D108BD9-81ED-4DB2-BD59-A6C34878D82A}">
                    <a16:rowId xmlns:a16="http://schemas.microsoft.com/office/drawing/2014/main" val="1054728424"/>
                  </a:ext>
                </a:extLst>
              </a:tr>
              <a:tr h="852492">
                <a:tc>
                  <a:txBody>
                    <a:bodyPr/>
                    <a:lstStyle/>
                    <a:p>
                      <a:pPr marL="100330" marR="0" lvl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00330" marR="0" lvl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 long has this individual been in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your care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2200" dirty="0">
                        <a:ln>
                          <a:solidFill>
                            <a:srgbClr val="C7E5F3"/>
                          </a:solidFill>
                        </a:ln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872" marB="0"/>
                </a:tc>
                <a:extLst>
                  <a:ext uri="{0D108BD9-81ED-4DB2-BD59-A6C34878D82A}">
                    <a16:rowId xmlns:a16="http://schemas.microsoft.com/office/drawing/2014/main" val="3733540972"/>
                  </a:ext>
                </a:extLst>
              </a:tr>
              <a:tr h="782470">
                <a:tc>
                  <a:txBody>
                    <a:bodyPr/>
                    <a:lstStyle/>
                    <a:p>
                      <a:pPr marL="100330" marR="0" lvl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00330" marR="0" lvl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Insurance type (Commercial,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Medicaid, Uninsured, Other)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2200" dirty="0">
                        <a:ln>
                          <a:solidFill>
                            <a:srgbClr val="C7E5F3"/>
                          </a:solidFill>
                        </a:ln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1872" marB="0"/>
                </a:tc>
                <a:extLst>
                  <a:ext uri="{0D108BD9-81ED-4DB2-BD59-A6C34878D82A}">
                    <a16:rowId xmlns:a16="http://schemas.microsoft.com/office/drawing/2014/main" val="26384824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17C1475-C9DF-1B47-A781-7594BC32592B}"/>
              </a:ext>
            </a:extLst>
          </p:cNvPr>
          <p:cNvSpPr txBox="1"/>
          <p:nvPr/>
        </p:nvSpPr>
        <p:spPr>
          <a:xfrm>
            <a:off x="571456" y="6057900"/>
            <a:ext cx="491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en-US" sz="2400" spc="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BMI</a:t>
            </a:r>
            <a:r>
              <a:rPr lang="en-US" sz="2400" spc="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spc="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BMI%/Obesity class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49749A-4CD4-7544-8EDF-DC96C4324BA3}"/>
              </a:ext>
            </a:extLst>
          </p:cNvPr>
          <p:cNvSpPr txBox="1"/>
          <p:nvPr/>
        </p:nvSpPr>
        <p:spPr>
          <a:xfrm>
            <a:off x="15011400" y="1462655"/>
            <a:ext cx="2745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pic>
        <p:nvPicPr>
          <p:cNvPr id="10" name="Picture 1" descr="page2image1772256">
            <a:extLst>
              <a:ext uri="{FF2B5EF4-FFF2-40B4-BE49-F238E27FC236}">
                <a16:creationId xmlns:a16="http://schemas.microsoft.com/office/drawing/2014/main" id="{D566A543-1264-A546-8604-8553C1E12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229" dirty="0"/>
              <a:t>Growth Curve</a:t>
            </a:r>
            <a:endParaRPr spc="-29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525EE-A3F3-E34A-8C24-2E245241F573}"/>
              </a:ext>
            </a:extLst>
          </p:cNvPr>
          <p:cNvSpPr txBox="1"/>
          <p:nvPr/>
        </p:nvSpPr>
        <p:spPr>
          <a:xfrm>
            <a:off x="15011400" y="1462655"/>
            <a:ext cx="2745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pic>
        <p:nvPicPr>
          <p:cNvPr id="9" name="Picture 1" descr="page2image1772256">
            <a:extLst>
              <a:ext uri="{FF2B5EF4-FFF2-40B4-BE49-F238E27FC236}">
                <a16:creationId xmlns:a16="http://schemas.microsoft.com/office/drawing/2014/main" id="{DE6A34BC-34C3-2745-8DCE-063FADCB2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9600" y="1383105"/>
            <a:ext cx="13662660" cy="878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229" dirty="0"/>
              <a:t>Relevant PE</a:t>
            </a:r>
            <a:endParaRPr spc="-290" dirty="0"/>
          </a:p>
        </p:txBody>
      </p:sp>
      <p:graphicFrame>
        <p:nvGraphicFramePr>
          <p:cNvPr id="8" name="object 41">
            <a:extLst>
              <a:ext uri="{FF2B5EF4-FFF2-40B4-BE49-F238E27FC236}">
                <a16:creationId xmlns:a16="http://schemas.microsoft.com/office/drawing/2014/main" id="{4297F377-69DC-F949-8DAF-5B065AE8D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75291"/>
              </p:ext>
            </p:extLst>
          </p:nvPr>
        </p:nvGraphicFramePr>
        <p:xfrm>
          <a:off x="609600" y="2247900"/>
          <a:ext cx="17297400" cy="66585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47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3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600" dirty="0"/>
                    </a:p>
                    <a:p>
                      <a:pPr marL="100330">
                        <a:lnSpc>
                          <a:spcPct val="100000"/>
                        </a:lnSpc>
                      </a:pP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7197" marB="0"/>
                </a:tc>
                <a:tc>
                  <a:txBody>
                    <a:bodyPr/>
                    <a:lstStyle/>
                    <a:p>
                      <a:pPr marL="0" algn="l" rtl="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400" dirty="0"/>
                    </a:p>
                  </a:txBody>
                  <a:tcPr marL="0" marR="0" marT="5888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928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Relevant medical and/or behavioral comorbidities </a:t>
                      </a:r>
                      <a:endParaRPr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5797" marB="0"/>
                </a:tc>
                <a:tc>
                  <a:txBody>
                    <a:bodyPr/>
                    <a:lstStyle/>
                    <a:p>
                      <a:pPr marL="0" marR="126364" algn="l" rtl="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4413151"/>
                  </a:ext>
                </a:extLst>
              </a:tr>
              <a:tr h="1116928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Relevant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medications</a:t>
                      </a:r>
                      <a:endParaRPr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5797" marB="0"/>
                </a:tc>
                <a:tc>
                  <a:txBody>
                    <a:bodyPr/>
                    <a:lstStyle/>
                    <a:p>
                      <a:pPr marL="0" marR="126364" algn="l" rtl="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4726413"/>
                  </a:ext>
                </a:extLst>
              </a:tr>
              <a:tr h="1116928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Relevant lab results</a:t>
                      </a:r>
                      <a:endParaRPr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5797" marB="0"/>
                </a:tc>
                <a:tc>
                  <a:txBody>
                    <a:bodyPr/>
                    <a:lstStyle/>
                    <a:p>
                      <a:pPr marL="0" marR="126364" algn="l" rtl="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2271090"/>
                  </a:ext>
                </a:extLst>
              </a:tr>
              <a:tr h="1116928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Relevant BH Screening results</a:t>
                      </a:r>
                      <a:endParaRPr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5797" marB="0"/>
                </a:tc>
                <a:tc>
                  <a:txBody>
                    <a:bodyPr/>
                    <a:lstStyle/>
                    <a:p>
                      <a:pPr marL="0" marR="126364" algn="l" rtl="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0930548"/>
                  </a:ext>
                </a:extLst>
              </a:tr>
              <a:tr h="1116928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Relevant SDOH Screening results</a:t>
                      </a:r>
                      <a:endParaRPr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5797" marB="0"/>
                </a:tc>
                <a:tc>
                  <a:txBody>
                    <a:bodyPr/>
                    <a:lstStyle/>
                    <a:p>
                      <a:pPr marL="0" marR="126364" algn="l" rtl="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9518448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4E0112F-6A91-FB48-BB11-C3BAB7CF66C3}"/>
              </a:ext>
            </a:extLst>
          </p:cNvPr>
          <p:cNvSpPr txBox="1"/>
          <p:nvPr/>
        </p:nvSpPr>
        <p:spPr>
          <a:xfrm>
            <a:off x="15240000" y="1380511"/>
            <a:ext cx="2667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pic>
        <p:nvPicPr>
          <p:cNvPr id="9" name="Picture 1" descr="page2image1772256">
            <a:extLst>
              <a:ext uri="{FF2B5EF4-FFF2-40B4-BE49-F238E27FC236}">
                <a16:creationId xmlns:a16="http://schemas.microsoft.com/office/drawing/2014/main" id="{5C8F5817-0D3C-7046-A48D-57CEE40C9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2940" y="1353820"/>
            <a:ext cx="16110585" cy="8861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6700"/>
              </a:lnSpc>
              <a:spcBef>
                <a:spcPts val="210"/>
              </a:spcBef>
            </a:pPr>
            <a:r>
              <a:rPr lang="en-US" spc="-200" dirty="0"/>
              <a:t>Relevant Social History</a:t>
            </a:r>
            <a:endParaRPr spc="-13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B65E41F4-4514-CB42-8F7E-264FAB7B9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91695"/>
              </p:ext>
            </p:extLst>
          </p:nvPr>
        </p:nvGraphicFramePr>
        <p:xfrm>
          <a:off x="609600" y="2256290"/>
          <a:ext cx="17221200" cy="69747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2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2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6323">
                <a:tc>
                  <a:txBody>
                    <a:bodyPr/>
                    <a:lstStyle/>
                    <a:p>
                      <a:pPr marL="100330" algn="l" rtl="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48414" marB="0"/>
                </a:tc>
                <a:tc>
                  <a:txBody>
                    <a:bodyPr/>
                    <a:lstStyle/>
                    <a:p>
                      <a:pPr marL="100330" algn="l" rtl="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2000" dirty="0">
                        <a:solidFill>
                          <a:schemeClr val="bg1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4841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490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baseline="0" dirty="0"/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baseline="0" dirty="0"/>
                        <a:t>Relevant obesity related family history?</a:t>
                      </a: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baseline="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algn="l" rtl="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7482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32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/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/>
                        <a:t>Family/patient history of trauma?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algn="l" rtl="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8136" marB="0"/>
                </a:tc>
                <a:extLst>
                  <a:ext uri="{0D108BD9-81ED-4DB2-BD59-A6C34878D82A}">
                    <a16:rowId xmlns:a16="http://schemas.microsoft.com/office/drawing/2014/main" val="3784020440"/>
                  </a:ext>
                </a:extLst>
              </a:tr>
              <a:tr h="1504281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/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/>
                        <a:t>School related</a:t>
                      </a:r>
                      <a:r>
                        <a:rPr lang="en-US" sz="2400" baseline="0" dirty="0"/>
                        <a:t> concerns?</a:t>
                      </a:r>
                      <a:endParaRPr lang="en-US" sz="2400" dirty="0"/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algn="l" rtl="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81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5924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/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/>
                        <a:t>Other concerns?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610" algn="l" rtl="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109258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0535EF4-BE73-BC40-8588-970B79BD88E4}"/>
              </a:ext>
            </a:extLst>
          </p:cNvPr>
          <p:cNvSpPr txBox="1"/>
          <p:nvPr/>
        </p:nvSpPr>
        <p:spPr>
          <a:xfrm>
            <a:off x="15318907" y="1353815"/>
            <a:ext cx="2745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pic>
        <p:nvPicPr>
          <p:cNvPr id="9" name="Picture 1" descr="page2image1772256">
            <a:extLst>
              <a:ext uri="{FF2B5EF4-FFF2-40B4-BE49-F238E27FC236}">
                <a16:creationId xmlns:a16="http://schemas.microsoft.com/office/drawing/2014/main" id="{3A486F49-E990-B54F-BD28-C1A5CD359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2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2940" y="1353820"/>
            <a:ext cx="16110585" cy="8861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6700"/>
              </a:lnSpc>
              <a:spcBef>
                <a:spcPts val="210"/>
              </a:spcBef>
            </a:pPr>
            <a:r>
              <a:rPr lang="en-US" spc="-200" dirty="0"/>
              <a:t>Nutrition</a:t>
            </a:r>
            <a:endParaRPr spc="-13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B65E41F4-4514-CB42-8F7E-264FAB7B9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15884"/>
              </p:ext>
            </p:extLst>
          </p:nvPr>
        </p:nvGraphicFramePr>
        <p:xfrm>
          <a:off x="622934" y="2277245"/>
          <a:ext cx="17207866" cy="694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1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7509">
                <a:tc>
                  <a:txBody>
                    <a:bodyPr/>
                    <a:lstStyle/>
                    <a:p>
                      <a:pPr marL="100330" algn="l" rtl="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4841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DD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 rtl="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48414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746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How</a:t>
                      </a:r>
                      <a:r>
                        <a:rPr lang="en-US" sz="2400" baseline="0" dirty="0">
                          <a:latin typeface="Calibri"/>
                          <a:cs typeface="Calibri"/>
                        </a:rPr>
                        <a:t> responsive has the family been to nutrition intervention?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E4F2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l" rtl="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7482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3645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What</a:t>
                      </a:r>
                      <a:r>
                        <a:rPr lang="en-US" sz="2400" baseline="0" dirty="0">
                          <a:latin typeface="Calibri"/>
                          <a:cs typeface="Calibri"/>
                        </a:rPr>
                        <a:t> barriers have the family identified for improving nutrition?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F2FA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l" rtl="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81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9155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Does the patient have any of the following:</a:t>
                      </a:r>
                    </a:p>
                    <a:p>
                      <a:pPr marL="417830" indent="-342900" algn="l" rtl="0">
                        <a:lnSpc>
                          <a:spcPts val="2290"/>
                        </a:lnSpc>
                        <a:buFontTx/>
                        <a:buChar char="-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Excessive hunger</a:t>
                      </a:r>
                    </a:p>
                    <a:p>
                      <a:pPr marL="417830" indent="-342900" algn="l" rtl="0">
                        <a:lnSpc>
                          <a:spcPts val="2290"/>
                        </a:lnSpc>
                        <a:buFontTx/>
                        <a:buChar char="-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Night-time eating or binging</a:t>
                      </a:r>
                    </a:p>
                    <a:p>
                      <a:pPr marL="417830" indent="-342900" algn="l" rtl="0">
                        <a:lnSpc>
                          <a:spcPts val="2290"/>
                        </a:lnSpc>
                        <a:buFontTx/>
                        <a:buChar char="-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Sneaking food</a:t>
                      </a:r>
                    </a:p>
                    <a:p>
                      <a:pPr marL="417830" indent="-342900" algn="l" rtl="0">
                        <a:lnSpc>
                          <a:spcPts val="2290"/>
                        </a:lnSpc>
                        <a:buFontTx/>
                        <a:buChar char="-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Other</a:t>
                      </a: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5F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l" rtl="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486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9155">
                <a:tc>
                  <a:txBody>
                    <a:bodyPr/>
                    <a:lstStyle/>
                    <a:p>
                      <a:pPr marL="74930" indent="0" algn="l" rtl="0">
                        <a:lnSpc>
                          <a:spcPts val="2290"/>
                        </a:lnSpc>
                        <a:buFontTx/>
                        <a:buNone/>
                      </a:pP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74930" indent="0" algn="l" rtl="0">
                        <a:lnSpc>
                          <a:spcPts val="2290"/>
                        </a:lnSpc>
                        <a:buFontTx/>
                        <a:buNone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Other concerns with nutrition/eating?</a:t>
                      </a: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F2FA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l" rtl="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486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1470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0535EF4-BE73-BC40-8588-970B79BD88E4}"/>
              </a:ext>
            </a:extLst>
          </p:cNvPr>
          <p:cNvSpPr txBox="1"/>
          <p:nvPr/>
        </p:nvSpPr>
        <p:spPr>
          <a:xfrm>
            <a:off x="15318907" y="1353815"/>
            <a:ext cx="2745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pic>
        <p:nvPicPr>
          <p:cNvPr id="9" name="Picture 1" descr="page2image1772256">
            <a:extLst>
              <a:ext uri="{FF2B5EF4-FFF2-40B4-BE49-F238E27FC236}">
                <a16:creationId xmlns:a16="http://schemas.microsoft.com/office/drawing/2014/main" id="{B3960F6B-A423-FB42-93C2-9E54472B5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85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2940" y="1353820"/>
            <a:ext cx="16110585" cy="8861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6700"/>
              </a:lnSpc>
              <a:spcBef>
                <a:spcPts val="210"/>
              </a:spcBef>
            </a:pPr>
            <a:r>
              <a:rPr lang="en-US" spc="-200" dirty="0"/>
              <a:t>Physical Activity</a:t>
            </a:r>
            <a:endParaRPr spc="-130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35EF4-BE73-BC40-8588-970B79BD88E4}"/>
              </a:ext>
            </a:extLst>
          </p:cNvPr>
          <p:cNvSpPr txBox="1"/>
          <p:nvPr/>
        </p:nvSpPr>
        <p:spPr>
          <a:xfrm>
            <a:off x="15318907" y="1353815"/>
            <a:ext cx="2745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1CE14964-4DDD-C241-8C53-C2B367963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00787"/>
              </p:ext>
            </p:extLst>
          </p:nvPr>
        </p:nvGraphicFramePr>
        <p:xfrm>
          <a:off x="622934" y="2277245"/>
          <a:ext cx="17207866" cy="6870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49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7509">
                <a:tc>
                  <a:txBody>
                    <a:bodyPr/>
                    <a:lstStyle/>
                    <a:p>
                      <a:pPr marL="100330" algn="l" rtl="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4841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DD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 rtl="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48414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146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How</a:t>
                      </a:r>
                      <a:r>
                        <a:rPr lang="en-US" sz="2400" baseline="0" dirty="0">
                          <a:latin typeface="Calibri"/>
                          <a:cs typeface="Calibri"/>
                        </a:rPr>
                        <a:t> responsive has the family been to physical activity recommendations?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E4F2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l" rtl="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7482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Does the patient engage in regular physical activity? </a:t>
                      </a:r>
                      <a:r>
                        <a:rPr lang="en-US" sz="2400" i="0" dirty="0">
                          <a:latin typeface="Calibri"/>
                          <a:cs typeface="Calibri"/>
                        </a:rPr>
                        <a:t>(yes/no)</a:t>
                      </a: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i="1" dirty="0">
                          <a:latin typeface="Calibri"/>
                          <a:cs typeface="Calibri"/>
                        </a:rPr>
                        <a:t>Please describe</a:t>
                      </a:r>
                      <a:endParaRPr sz="2400" i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F2FA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l" rtl="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8136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74930" algn="l" rtl="0">
                        <a:lnSpc>
                          <a:spcPts val="2290"/>
                        </a:lnSpc>
                      </a:pP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Is screen time a significant part of the patient’s social time? (yes/no)</a:t>
                      </a:r>
                    </a:p>
                    <a:p>
                      <a:pPr marL="74930" algn="l" rtl="0">
                        <a:lnSpc>
                          <a:spcPts val="2290"/>
                        </a:lnSpc>
                      </a:pPr>
                      <a:r>
                        <a:rPr lang="en-US" sz="2400" i="1" dirty="0">
                          <a:latin typeface="Calibri"/>
                          <a:cs typeface="Calibri"/>
                        </a:rPr>
                        <a:t>Please describe</a:t>
                      </a: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5F3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l" rtl="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486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9155">
                <a:tc>
                  <a:txBody>
                    <a:bodyPr/>
                    <a:lstStyle/>
                    <a:p>
                      <a:pPr marL="74930" indent="0" algn="l" rtl="0">
                        <a:lnSpc>
                          <a:spcPts val="2290"/>
                        </a:lnSpc>
                        <a:buFontTx/>
                        <a:buNone/>
                      </a:pP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74930" indent="0" algn="l" rtl="0">
                        <a:lnSpc>
                          <a:spcPts val="2290"/>
                        </a:lnSpc>
                        <a:buFontTx/>
                        <a:buNone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Other concerns with physical activity/exercise?</a:t>
                      </a: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F2FA"/>
                    </a:solidFill>
                  </a:tcPr>
                </a:tc>
                <a:tc>
                  <a:txBody>
                    <a:bodyPr/>
                    <a:lstStyle/>
                    <a:p>
                      <a:pPr marL="54610" algn="l" rtl="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486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147046"/>
                  </a:ext>
                </a:extLst>
              </a:tr>
            </a:tbl>
          </a:graphicData>
        </a:graphic>
      </p:graphicFrame>
      <p:pic>
        <p:nvPicPr>
          <p:cNvPr id="10" name="Picture 1" descr="page2image1772256">
            <a:extLst>
              <a:ext uri="{FF2B5EF4-FFF2-40B4-BE49-F238E27FC236}">
                <a16:creationId xmlns:a16="http://schemas.microsoft.com/office/drawing/2014/main" id="{A6A6545C-7B5F-764C-AC33-C6F329D09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40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82702" y="962405"/>
            <a:ext cx="17788255" cy="0"/>
          </a:xfrm>
          <a:custGeom>
            <a:avLst/>
            <a:gdLst/>
            <a:ahLst/>
            <a:cxnLst/>
            <a:rect l="l" t="t" r="r" b="b"/>
            <a:pathLst>
              <a:path w="17788255">
                <a:moveTo>
                  <a:pt x="0" y="0"/>
                </a:moveTo>
                <a:lnTo>
                  <a:pt x="17788128" y="0"/>
                </a:lnTo>
              </a:path>
            </a:pathLst>
          </a:custGeom>
          <a:ln w="28956">
            <a:solidFill>
              <a:srgbClr val="F7B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2447" y="963168"/>
            <a:ext cx="13662660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229" dirty="0"/>
              <a:t>What has been your approach for managing this patient?</a:t>
            </a:r>
            <a:endParaRPr spc="-290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/>
              <a:t>Prepared</a:t>
            </a:r>
            <a:r>
              <a:rPr spc="-155" dirty="0"/>
              <a:t> </a:t>
            </a:r>
            <a:r>
              <a:rPr dirty="0"/>
              <a:t>by</a:t>
            </a:r>
            <a:r>
              <a:rPr spc="-175" dirty="0"/>
              <a:t> </a:t>
            </a:r>
            <a:r>
              <a:rPr dirty="0"/>
              <a:t>Care</a:t>
            </a:r>
            <a:r>
              <a:rPr spc="-165" dirty="0"/>
              <a:t> </a:t>
            </a:r>
            <a:r>
              <a:rPr spc="-10" dirty="0"/>
              <a:t>Transformation</a:t>
            </a:r>
            <a:r>
              <a:rPr spc="-155" dirty="0"/>
              <a:t> </a:t>
            </a:r>
            <a:r>
              <a:rPr spc="-20" dirty="0"/>
              <a:t>Collaborative</a:t>
            </a:r>
            <a:r>
              <a:rPr spc="-175" dirty="0"/>
              <a:t> </a:t>
            </a:r>
            <a:r>
              <a:rPr dirty="0"/>
              <a:t>of</a:t>
            </a:r>
            <a:r>
              <a:rPr spc="-175" dirty="0"/>
              <a:t> </a:t>
            </a:r>
            <a:r>
              <a:rPr spc="-25" dirty="0"/>
              <a:t>RI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8F0266-036A-0949-821F-30F89FA75B87}"/>
              </a:ext>
            </a:extLst>
          </p:cNvPr>
          <p:cNvSpPr txBox="1"/>
          <p:nvPr/>
        </p:nvSpPr>
        <p:spPr>
          <a:xfrm>
            <a:off x="15011400" y="1462655"/>
            <a:ext cx="2745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200" dirty="0"/>
              <a:t>Do Not Include PHI</a:t>
            </a:r>
          </a:p>
        </p:txBody>
      </p:sp>
      <p:pic>
        <p:nvPicPr>
          <p:cNvPr id="8" name="Picture 1" descr="page2image1772256">
            <a:extLst>
              <a:ext uri="{FF2B5EF4-FFF2-40B4-BE49-F238E27FC236}">
                <a16:creationId xmlns:a16="http://schemas.microsoft.com/office/drawing/2014/main" id="{957BBC17-3741-A641-8D5B-E87149B9F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496"/>
            <a:ext cx="1365565" cy="7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47F452-C734-9941-9682-357B8924CE34}"/>
              </a:ext>
            </a:extLst>
          </p:cNvPr>
          <p:cNvSpPr txBox="1"/>
          <p:nvPr/>
        </p:nvSpPr>
        <p:spPr>
          <a:xfrm>
            <a:off x="876300" y="3405903"/>
            <a:ext cx="16535400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/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3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407</Words>
  <Application>Microsoft Macintosh PowerPoint</Application>
  <PresentationFormat>Custom</PresentationFormat>
  <Paragraphs>119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Tahoma</vt:lpstr>
      <vt:lpstr>Trebuchet MS</vt:lpstr>
      <vt:lpstr>Office Theme</vt:lpstr>
      <vt:lpstr>Pediatric Weight Management ECHO®  Case Presentation</vt:lpstr>
      <vt:lpstr>Reasons for Selecting this Case</vt:lpstr>
      <vt:lpstr>Basic Patient Information</vt:lpstr>
      <vt:lpstr>Growth Curve</vt:lpstr>
      <vt:lpstr>Relevant PE</vt:lpstr>
      <vt:lpstr>Relevant Social History</vt:lpstr>
      <vt:lpstr>Nutrition</vt:lpstr>
      <vt:lpstr>Physical Activity</vt:lpstr>
      <vt:lpstr>What has been your approach for managing this patient?</vt:lpstr>
      <vt:lpstr>Patient Successes?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Geriatric Care</dc:title>
  <dc:creator>Kim Nguyen-Leite</dc:creator>
  <cp:lastModifiedBy>Amy Ben-Zvi</cp:lastModifiedBy>
  <cp:revision>122</cp:revision>
  <dcterms:created xsi:type="dcterms:W3CDTF">2022-07-12T12:09:58Z</dcterms:created>
  <dcterms:modified xsi:type="dcterms:W3CDTF">2022-07-22T18:08:47Z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2022-07-12T00:00:00Z</vt:filetime>
  </property>
  <property fmtid="{D5CDD505-2E9C-101B-9397-08002B2CF9AE}" pid="5" name="Producer">
    <vt:lpwstr>Microsoft® PowerPoint® 2016</vt:lpwstr>
  </property>
</Properties>
</file>