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A7B68-7E6A-92AC-5B8F-379FFB8B40C7}" v="548" dt="2020-08-04T20:00:58.2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56A7B68-7E6A-92AC-5B8F-379FFB8B40C7}"/>
    <pc:docChg chg="addSld delSld modSld sldOrd">
      <pc:chgData name="" userId="" providerId="" clId="Web-{556A7B68-7E6A-92AC-5B8F-379FFB8B40C7}" dt="2020-08-04T20:00:58.240" v="507" actId="20577"/>
      <pc:docMkLst>
        <pc:docMk/>
      </pc:docMkLst>
      <pc:sldChg chg="delSp del">
        <pc:chgData name="" userId="" providerId="" clId="Web-{556A7B68-7E6A-92AC-5B8F-379FFB8B40C7}" dt="2020-08-04T18:22:10.762" v="3"/>
        <pc:sldMkLst>
          <pc:docMk/>
          <pc:sldMk cId="109857222" sldId="256"/>
        </pc:sldMkLst>
        <pc:spChg chg="del">
          <ac:chgData name="" userId="" providerId="" clId="Web-{556A7B68-7E6A-92AC-5B8F-379FFB8B40C7}" dt="2020-08-04T18:21:55.762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" userId="" providerId="" clId="Web-{556A7B68-7E6A-92AC-5B8F-379FFB8B40C7}" dt="2020-08-04T18:21:53.105" v="0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 add ord">
        <pc:chgData name="" userId="" providerId="" clId="Web-{556A7B68-7E6A-92AC-5B8F-379FFB8B40C7}" dt="2020-08-04T18:41:14.765" v="490" actId="20577"/>
        <pc:sldMkLst>
          <pc:docMk/>
          <pc:sldMk cId="4189445791" sldId="257"/>
        </pc:sldMkLst>
        <pc:spChg chg="del mod">
          <ac:chgData name="" userId="" providerId="" clId="Web-{556A7B68-7E6A-92AC-5B8F-379FFB8B40C7}" dt="2020-08-04T18:37:38.280" v="458"/>
          <ac:spMkLst>
            <pc:docMk/>
            <pc:sldMk cId="4189445791" sldId="257"/>
            <ac:spMk id="3" creationId="{436CC3D6-0A3D-4150-8C6F-17CFA89EE6D3}"/>
          </ac:spMkLst>
        </pc:spChg>
        <pc:spChg chg="mod">
          <ac:chgData name="" userId="" providerId="" clId="Web-{556A7B68-7E6A-92AC-5B8F-379FFB8B40C7}" dt="2020-08-04T18:41:14.765" v="490" actId="20577"/>
          <ac:spMkLst>
            <pc:docMk/>
            <pc:sldMk cId="4189445791" sldId="257"/>
            <ac:spMk id="4" creationId="{E02F29F5-11BE-49FA-A63B-BF50A3BB6298}"/>
          </ac:spMkLst>
        </pc:spChg>
        <pc:graphicFrameChg chg="mod modGraphic">
          <ac:chgData name="" userId="" providerId="" clId="Web-{556A7B68-7E6A-92AC-5B8F-379FFB8B40C7}" dt="2020-08-04T18:34:03.342" v="409"/>
          <ac:graphicFrameMkLst>
            <pc:docMk/>
            <pc:sldMk cId="4189445791" sldId="257"/>
            <ac:graphicFrameMk id="10" creationId="{26B59B39-48D6-4C24-BE0C-C70A48C5FDD1}"/>
          </ac:graphicFrameMkLst>
        </pc:graphicFrameChg>
      </pc:sldChg>
      <pc:sldChg chg="addSp delSp modSp new">
        <pc:chgData name="" userId="" providerId="" clId="Web-{556A7B68-7E6A-92AC-5B8F-379FFB8B40C7}" dt="2020-08-04T18:39:56.499" v="484" actId="1076"/>
        <pc:sldMkLst>
          <pc:docMk/>
          <pc:sldMk cId="1398736712" sldId="258"/>
        </pc:sldMkLst>
        <pc:spChg chg="add mod">
          <ac:chgData name="" userId="" providerId="" clId="Web-{556A7B68-7E6A-92AC-5B8F-379FFB8B40C7}" dt="2020-08-04T18:36:15.327" v="419" actId="20577"/>
          <ac:spMkLst>
            <pc:docMk/>
            <pc:sldMk cId="1398736712" sldId="258"/>
            <ac:spMk id="5" creationId="{07EC979B-840E-4B55-BD5F-CB7548E2CBB1}"/>
          </ac:spMkLst>
        </pc:spChg>
        <pc:spChg chg="add del">
          <ac:chgData name="" userId="" providerId="" clId="Web-{556A7B68-7E6A-92AC-5B8F-379FFB8B40C7}" dt="2020-08-04T18:35:45.514" v="417"/>
          <ac:spMkLst>
            <pc:docMk/>
            <pc:sldMk cId="1398736712" sldId="258"/>
            <ac:spMk id="7" creationId="{A7AC2794-D2B0-4B16-A61B-F06923813D02}"/>
          </ac:spMkLst>
        </pc:spChg>
        <pc:spChg chg="add mod">
          <ac:chgData name="" userId="" providerId="" clId="Web-{556A7B68-7E6A-92AC-5B8F-379FFB8B40C7}" dt="2020-08-04T18:39:56.499" v="484" actId="1076"/>
          <ac:spMkLst>
            <pc:docMk/>
            <pc:sldMk cId="1398736712" sldId="258"/>
            <ac:spMk id="9" creationId="{62D7B011-D78A-4921-BC39-94C9D2D6C4C4}"/>
          </ac:spMkLst>
        </pc:spChg>
        <pc:graphicFrameChg chg="add del mod">
          <ac:chgData name="" userId="" providerId="" clId="Web-{556A7B68-7E6A-92AC-5B8F-379FFB8B40C7}" dt="2020-08-04T18:35:14.342" v="414"/>
          <ac:graphicFrameMkLst>
            <pc:docMk/>
            <pc:sldMk cId="1398736712" sldId="258"/>
            <ac:graphicFrameMk id="3" creationId="{87DA8409-5E4A-43C0-B53A-18CEC23CC610}"/>
          </ac:graphicFrameMkLst>
        </pc:graphicFrameChg>
      </pc:sldChg>
      <pc:sldChg chg="addSp delSp modSp new">
        <pc:chgData name="" userId="" providerId="" clId="Web-{556A7B68-7E6A-92AC-5B8F-379FFB8B40C7}" dt="2020-08-04T20:00:58.240" v="507" actId="20577"/>
        <pc:sldMkLst>
          <pc:docMk/>
          <pc:sldMk cId="498019411" sldId="259"/>
        </pc:sldMkLst>
        <pc:spChg chg="add">
          <ac:chgData name="" userId="" providerId="" clId="Web-{556A7B68-7E6A-92AC-5B8F-379FFB8B40C7}" dt="2020-08-04T19:46:52.460" v="496"/>
          <ac:spMkLst>
            <pc:docMk/>
            <pc:sldMk cId="498019411" sldId="259"/>
            <ac:spMk id="4" creationId="{1CE82F0D-B832-4C9C-B77A-02D234C8C68E}"/>
          </ac:spMkLst>
        </pc:spChg>
        <pc:spChg chg="add del">
          <ac:chgData name="" userId="" providerId="" clId="Web-{556A7B68-7E6A-92AC-5B8F-379FFB8B40C7}" dt="2020-08-04T19:48:09.509" v="498"/>
          <ac:spMkLst>
            <pc:docMk/>
            <pc:sldMk cId="498019411" sldId="259"/>
            <ac:spMk id="6" creationId="{FB33B83E-EF17-425E-8B1E-22FC16120414}"/>
          </ac:spMkLst>
        </pc:spChg>
        <pc:spChg chg="add mod">
          <ac:chgData name="" userId="" providerId="" clId="Web-{556A7B68-7E6A-92AC-5B8F-379FFB8B40C7}" dt="2020-08-04T20:00:58.240" v="507" actId="20577"/>
          <ac:spMkLst>
            <pc:docMk/>
            <pc:sldMk cId="498019411" sldId="259"/>
            <ac:spMk id="8" creationId="{48A7A956-2DCE-4351-AE96-DB040A9CC654}"/>
          </ac:spMkLst>
        </pc:spChg>
        <pc:picChg chg="add del mod">
          <ac:chgData name="" userId="" providerId="" clId="Web-{556A7B68-7E6A-92AC-5B8F-379FFB8B40C7}" dt="2020-08-04T19:58:49.986" v="502"/>
          <ac:picMkLst>
            <pc:docMk/>
            <pc:sldMk cId="498019411" sldId="259"/>
            <ac:picMk id="2" creationId="{9E19E4ED-96F6-41B1-A60B-E55F2C5DB1E7}"/>
          </ac:picMkLst>
        </pc:picChg>
        <pc:picChg chg="add mod">
          <ac:chgData name="" userId="" providerId="" clId="Web-{556A7B68-7E6A-92AC-5B8F-379FFB8B40C7}" dt="2020-08-04T19:59:02.252" v="506" actId="1076"/>
          <ac:picMkLst>
            <pc:docMk/>
            <pc:sldMk cId="498019411" sldId="259"/>
            <ac:picMk id="9" creationId="{BEC46A7D-4D90-44CF-9A6C-6AC03869E0D0}"/>
          </ac:picMkLst>
        </pc:picChg>
      </pc:sldChg>
      <pc:sldMasterChg chg="addSldLayout">
        <pc:chgData name="" userId="" providerId="" clId="Web-{556A7B68-7E6A-92AC-5B8F-379FFB8B40C7}" dt="2020-08-04T18:22:06.027" v="2"/>
        <pc:sldMasterMkLst>
          <pc:docMk/>
          <pc:sldMasterMk cId="2460954070" sldId="2147483660"/>
        </pc:sldMasterMkLst>
        <pc:sldLayoutChg chg="add">
          <pc:chgData name="" userId="" providerId="" clId="Web-{556A7B68-7E6A-92AC-5B8F-379FFB8B40C7}" dt="2020-08-04T18:22:06.027" v="2"/>
          <pc:sldLayoutMkLst>
            <pc:docMk/>
            <pc:sldMasterMk cId="2460954070" sldId="2147483660"/>
            <pc:sldLayoutMk cId="87170126" sldId="2147483672"/>
          </pc:sldLayoutMkLst>
        </pc:sldLayoutChg>
      </pc:sldMasterChg>
    </pc:docChg>
  </pc:docChgLst>
  <pc:docChgLst>
    <pc:chgData name="Amore, Ellen (RIDOH)" userId="ffeeac12-2284-46e6-ad9a-dbd3a855eb3c" providerId="ADAL" clId="{E5E006B6-1A17-40A5-B341-13A123C54D32}"/>
    <pc:docChg chg="modSld">
      <pc:chgData name="Amore, Ellen (RIDOH)" userId="ffeeac12-2284-46e6-ad9a-dbd3a855eb3c" providerId="ADAL" clId="{E5E006B6-1A17-40A5-B341-13A123C54D32}" dt="2020-08-05T19:20:44.092" v="232" actId="20577"/>
      <pc:docMkLst>
        <pc:docMk/>
      </pc:docMkLst>
      <pc:sldChg chg="modSp">
        <pc:chgData name="Amore, Ellen (RIDOH)" userId="ffeeac12-2284-46e6-ad9a-dbd3a855eb3c" providerId="ADAL" clId="{E5E006B6-1A17-40A5-B341-13A123C54D32}" dt="2020-08-05T19:20:44.092" v="232" actId="20577"/>
        <pc:sldMkLst>
          <pc:docMk/>
          <pc:sldMk cId="498019411" sldId="259"/>
        </pc:sldMkLst>
        <pc:spChg chg="mod">
          <ac:chgData name="Amore, Ellen (RIDOH)" userId="ffeeac12-2284-46e6-ad9a-dbd3a855eb3c" providerId="ADAL" clId="{E5E006B6-1A17-40A5-B341-13A123C54D32}" dt="2020-08-05T19:20:44.092" v="232" actId="20577"/>
          <ac:spMkLst>
            <pc:docMk/>
            <pc:sldMk cId="498019411" sldId="259"/>
            <ac:spMk id="8" creationId="{48A7A956-2DCE-4351-AE96-DB040A9CC65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519F-1D34-453A-9D12-A881B3106C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172857"/>
            <a:ext cx="11582400" cy="7017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YOUR SLIDE’S TITLE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3EC81-5AD8-430D-8FD1-21006496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6B341-0739-4A4B-A870-F350F235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FF99-9BE1-4DCE-8578-EC0B1B455C48}" type="datetime1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020-DF80-4E72-992F-41D29778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Lorem ipsum dolor sit amet, consectetur adipiscing elit, sed do eiusmod tempor incididunt ut labore et dolore.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6A8F3-E230-4772-BC90-5044FB7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19988" y="6170673"/>
            <a:ext cx="586986" cy="338328"/>
          </a:xfrm>
          <a:prstGeom prst="rect">
            <a:avLst/>
          </a:prstGeom>
        </p:spPr>
        <p:txBody>
          <a:bodyPr/>
          <a:lstStyle/>
          <a:p>
            <a:fld id="{F477D24C-55BC-4150-BC77-7526DE4131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0A8CA55-E1DC-4B08-9E74-256ECBEB36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031273"/>
            <a:ext cx="11582400" cy="850392"/>
          </a:xfrm>
        </p:spPr>
        <p:txBody>
          <a:bodyPr>
            <a:noAutofit/>
          </a:bodyPr>
          <a:lstStyle>
            <a:lvl1pPr marL="0" indent="0">
              <a:buNone/>
              <a:defRPr sz="21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100">
                <a:latin typeface="+mj-lt"/>
              </a:defRPr>
            </a:lvl2pPr>
            <a:lvl3pPr marL="914400" indent="0">
              <a:buNone/>
              <a:defRPr sz="2100">
                <a:latin typeface="+mj-lt"/>
              </a:defRPr>
            </a:lvl3pPr>
            <a:lvl4pPr marL="1371600" indent="0">
              <a:buNone/>
              <a:defRPr sz="2100">
                <a:latin typeface="+mj-lt"/>
              </a:defRPr>
            </a:lvl4pPr>
            <a:lvl5pPr marL="1828800" indent="0">
              <a:buNone/>
              <a:defRPr sz="2100">
                <a:latin typeface="+mj-lt"/>
              </a:defRPr>
            </a:lvl5pPr>
          </a:lstStyle>
          <a:p>
            <a:pPr lvl="0"/>
            <a:r>
              <a:rPr lang="en-US" dirty="0"/>
              <a:t>You can put your slide’s sub-title (or strap line) over here. Make sure it’s concise and to the point. Also, do your best to not exceed two lines.</a:t>
            </a:r>
          </a:p>
        </p:txBody>
      </p:sp>
    </p:spTree>
    <p:extLst>
      <p:ext uri="{BB962C8B-B14F-4D97-AF65-F5344CB8AC3E}">
        <p14:creationId xmlns:p14="http://schemas.microsoft.com/office/powerpoint/2010/main" val="8717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7EC979B-840E-4B55-BD5F-CB7548E2CBB1}"/>
              </a:ext>
            </a:extLst>
          </p:cNvPr>
          <p:cNvSpPr txBox="1">
            <a:spLocks/>
          </p:cNvSpPr>
          <p:nvPr/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Preventive Healthcare Measures Post COVID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D7B011-D78A-4921-BC39-94C9D2D6C4C4}"/>
              </a:ext>
            </a:extLst>
          </p:cNvPr>
          <p:cNvSpPr txBox="1"/>
          <p:nvPr/>
        </p:nvSpPr>
        <p:spPr>
          <a:xfrm>
            <a:off x="306730" y="864363"/>
            <a:ext cx="11541012" cy="58596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u="sng" dirty="0">
                <a:latin typeface="Helvetica"/>
                <a:cs typeface="Helvetica"/>
              </a:rPr>
              <a:t>Kindergarten measure</a:t>
            </a:r>
            <a:r>
              <a:rPr lang="en-US" sz="2200" dirty="0">
                <a:latin typeface="Helvetica"/>
                <a:cs typeface="Helvetica"/>
              </a:rPr>
              <a:t>:  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% of children eligible to enter K on 8/31/2020 meeting K immunization requirements,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DOBs: 9/1/2014 – 8/31/2015</a:t>
            </a:r>
            <a:br>
              <a:rPr lang="en-US" sz="2200" dirty="0">
                <a:latin typeface="Helvetica"/>
                <a:cs typeface="Helvetica"/>
              </a:rPr>
            </a:br>
            <a:endParaRPr lang="en-US" sz="22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200" u="sng" dirty="0">
                <a:latin typeface="Helvetica"/>
                <a:cs typeface="Helvetica"/>
              </a:rPr>
              <a:t>MMR measure</a:t>
            </a:r>
            <a:r>
              <a:rPr lang="en-US" sz="2200" dirty="0">
                <a:latin typeface="Helvetica"/>
                <a:cs typeface="Helvetica"/>
              </a:rPr>
              <a:t>: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% of children eligible to enter K on 8/31/2020 having two doses of MMR immunization,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DOBs: 9/1/2014 – 8/31/2015</a:t>
            </a:r>
            <a:br>
              <a:rPr lang="en-US" sz="2200" dirty="0">
                <a:latin typeface="Helvetica"/>
                <a:cs typeface="Helvetica"/>
              </a:rPr>
            </a:br>
            <a:endParaRPr lang="en-US" sz="2200" dirty="0"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2200" u="sng" dirty="0">
                <a:latin typeface="Helvetica"/>
                <a:cs typeface="Helvetica"/>
              </a:rPr>
              <a:t>Seventh grade measure</a:t>
            </a:r>
            <a:r>
              <a:rPr lang="en-US" sz="2200" dirty="0">
                <a:latin typeface="Helvetica"/>
                <a:cs typeface="Helvetica"/>
              </a:rPr>
              <a:t>: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% of children likely to enter 7</a:t>
            </a:r>
            <a:r>
              <a:rPr lang="en-US" sz="2200" baseline="30000" dirty="0">
                <a:latin typeface="Helvetica"/>
                <a:cs typeface="Helvetica"/>
              </a:rPr>
              <a:t>th</a:t>
            </a:r>
            <a:r>
              <a:rPr lang="en-US" sz="2200" dirty="0">
                <a:latin typeface="Helvetica"/>
                <a:cs typeface="Helvetica"/>
              </a:rPr>
              <a:t> grade on 8/31/2020 meeting 7</a:t>
            </a:r>
            <a:r>
              <a:rPr lang="en-US" sz="2200" baseline="30000" dirty="0">
                <a:latin typeface="Helvetica"/>
                <a:cs typeface="Helvetica"/>
              </a:rPr>
              <a:t>th</a:t>
            </a:r>
            <a:r>
              <a:rPr lang="en-US" sz="2200" dirty="0">
                <a:latin typeface="Helvetica"/>
                <a:cs typeface="Helvetica"/>
              </a:rPr>
              <a:t> grade immunization requirements,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DOBs: 9/1/2007 – 8/31/2008</a:t>
            </a:r>
            <a:br>
              <a:rPr lang="en-US" sz="2200" dirty="0">
                <a:latin typeface="Helvetica"/>
                <a:cs typeface="Helvetica"/>
              </a:rPr>
            </a:br>
            <a:endParaRPr lang="en-US" sz="2200" dirty="0">
              <a:latin typeface="Helvetica"/>
              <a:cs typeface="Helvetica"/>
            </a:endParaRPr>
          </a:p>
          <a:p>
            <a:pPr marL="285750" indent="-285750">
              <a:buFont typeface="Arial"/>
              <a:buChar char="•"/>
            </a:pPr>
            <a:r>
              <a:rPr lang="en-US" sz="2200" u="sng" dirty="0">
                <a:latin typeface="Helvetica"/>
                <a:cs typeface="Helvetica"/>
              </a:rPr>
              <a:t>Lead Screening measure</a:t>
            </a:r>
            <a:r>
              <a:rPr lang="en-US" sz="2200" dirty="0">
                <a:latin typeface="Helvetica"/>
                <a:cs typeface="Helvetica"/>
              </a:rPr>
              <a:t>: </a:t>
            </a:r>
            <a:br>
              <a:rPr lang="en-US" sz="2200" dirty="0">
                <a:latin typeface="Helvetica"/>
                <a:cs typeface="Helvetica"/>
              </a:rPr>
            </a:br>
            <a:r>
              <a:rPr lang="en-US" sz="2200" dirty="0">
                <a:latin typeface="Helvetica"/>
                <a:cs typeface="Helvetica"/>
              </a:rPr>
              <a:t>% of children between 12 and 24 months of age as of December 31, 2019 with at least one lead screen, DOBs: 1/1/2018 - 12/31/2018</a:t>
            </a:r>
            <a:endParaRPr lang="en-US" sz="2200">
              <a:ea typeface="+mn-lt"/>
              <a:cs typeface="+mn-lt"/>
            </a:endParaRPr>
          </a:p>
          <a:p>
            <a:pPr marL="285750" indent="-285750" algn="l">
              <a:buFont typeface="Arial"/>
              <a:buChar char="•"/>
            </a:pPr>
            <a:endParaRPr lang="en-U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873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32DA3-D92E-4F48-A378-5A523C50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2857"/>
            <a:ext cx="11582400" cy="701731"/>
          </a:xfrm>
        </p:spPr>
        <p:txBody>
          <a:bodyPr/>
          <a:lstStyle/>
          <a:p>
            <a:r>
              <a:rPr lang="en-US" dirty="0"/>
              <a:t>Preventive Healthcare Measures Post COVID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F29F5-11BE-49FA-A63B-BF50A3BB62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0804" y="4192175"/>
            <a:ext cx="11386944" cy="1840802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Char char="•"/>
            </a:pPr>
            <a:r>
              <a:rPr lang="en-US" dirty="0">
                <a:solidFill>
                  <a:schemeClr val="tx1"/>
                </a:solidFill>
              </a:rPr>
              <a:t>Follow selected age cohorts to track progress </a:t>
            </a:r>
          </a:p>
          <a:p>
            <a:pPr marL="342900" indent="-342900">
              <a:buChar char="•"/>
            </a:pPr>
            <a:r>
              <a:rPr lang="en-US" dirty="0">
                <a:solidFill>
                  <a:schemeClr val="tx1"/>
                </a:solidFill>
              </a:rPr>
              <a:t>Update 2x per month (1st and 15th) </a:t>
            </a:r>
            <a:endParaRPr lang="en-US" dirty="0">
              <a:solidFill>
                <a:schemeClr val="tx1"/>
              </a:solidFill>
              <a:cs typeface="Calibri Light"/>
            </a:endParaRPr>
          </a:p>
          <a:p>
            <a:pPr marL="342900" indent="-342900">
              <a:buChar char="•"/>
            </a:pPr>
            <a:r>
              <a:rPr lang="en-US" dirty="0">
                <a:solidFill>
                  <a:schemeClr val="tx1"/>
                </a:solidFill>
              </a:rPr>
              <a:t>Compare to similar cohorts in 2019</a:t>
            </a:r>
            <a:endParaRPr lang="en-US" dirty="0">
              <a:solidFill>
                <a:schemeClr val="tx1"/>
              </a:solidFill>
              <a:cs typeface="Calibri Light"/>
            </a:endParaRPr>
          </a:p>
          <a:p>
            <a:pPr marL="342900" indent="-342900">
              <a:buChar char="•"/>
            </a:pPr>
            <a:r>
              <a:rPr lang="en-US" dirty="0">
                <a:solidFill>
                  <a:schemeClr val="tx1"/>
                </a:solidFill>
                <a:cs typeface="Calibri Light"/>
              </a:rPr>
              <a:t>Data provided to primary care providers at the practice level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6B59B39-48D6-4C24-BE0C-C70A48C5FD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88285"/>
              </p:ext>
            </p:extLst>
          </p:nvPr>
        </p:nvGraphicFramePr>
        <p:xfrm>
          <a:off x="414759" y="800582"/>
          <a:ext cx="11467332" cy="2715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865">
                  <a:extLst>
                    <a:ext uri="{9D8B030D-6E8A-4147-A177-3AD203B41FA5}">
                      <a16:colId xmlns:a16="http://schemas.microsoft.com/office/drawing/2014/main" val="1451126429"/>
                    </a:ext>
                  </a:extLst>
                </a:gridCol>
                <a:gridCol w="888862">
                  <a:extLst>
                    <a:ext uri="{9D8B030D-6E8A-4147-A177-3AD203B41FA5}">
                      <a16:colId xmlns:a16="http://schemas.microsoft.com/office/drawing/2014/main" val="769344026"/>
                    </a:ext>
                  </a:extLst>
                </a:gridCol>
                <a:gridCol w="1078869">
                  <a:extLst>
                    <a:ext uri="{9D8B030D-6E8A-4147-A177-3AD203B41FA5}">
                      <a16:colId xmlns:a16="http://schemas.microsoft.com/office/drawing/2014/main" val="2500329387"/>
                    </a:ext>
                  </a:extLst>
                </a:gridCol>
                <a:gridCol w="1078869">
                  <a:extLst>
                    <a:ext uri="{9D8B030D-6E8A-4147-A177-3AD203B41FA5}">
                      <a16:colId xmlns:a16="http://schemas.microsoft.com/office/drawing/2014/main" val="858283670"/>
                    </a:ext>
                  </a:extLst>
                </a:gridCol>
                <a:gridCol w="817850">
                  <a:extLst>
                    <a:ext uri="{9D8B030D-6E8A-4147-A177-3AD203B41FA5}">
                      <a16:colId xmlns:a16="http://schemas.microsoft.com/office/drawing/2014/main" val="2243649469"/>
                    </a:ext>
                  </a:extLst>
                </a:gridCol>
                <a:gridCol w="835253">
                  <a:extLst>
                    <a:ext uri="{9D8B030D-6E8A-4147-A177-3AD203B41FA5}">
                      <a16:colId xmlns:a16="http://schemas.microsoft.com/office/drawing/2014/main" val="1858605028"/>
                    </a:ext>
                  </a:extLst>
                </a:gridCol>
                <a:gridCol w="957061">
                  <a:extLst>
                    <a:ext uri="{9D8B030D-6E8A-4147-A177-3AD203B41FA5}">
                      <a16:colId xmlns:a16="http://schemas.microsoft.com/office/drawing/2014/main" val="351644881"/>
                    </a:ext>
                  </a:extLst>
                </a:gridCol>
                <a:gridCol w="1078869">
                  <a:extLst>
                    <a:ext uri="{9D8B030D-6E8A-4147-A177-3AD203B41FA5}">
                      <a16:colId xmlns:a16="http://schemas.microsoft.com/office/drawing/2014/main" val="2190686608"/>
                    </a:ext>
                  </a:extLst>
                </a:gridCol>
                <a:gridCol w="1096272">
                  <a:extLst>
                    <a:ext uri="{9D8B030D-6E8A-4147-A177-3AD203B41FA5}">
                      <a16:colId xmlns:a16="http://schemas.microsoft.com/office/drawing/2014/main" val="4191582621"/>
                    </a:ext>
                  </a:extLst>
                </a:gridCol>
                <a:gridCol w="904858">
                  <a:extLst>
                    <a:ext uri="{9D8B030D-6E8A-4147-A177-3AD203B41FA5}">
                      <a16:colId xmlns:a16="http://schemas.microsoft.com/office/drawing/2014/main" val="4179647581"/>
                    </a:ext>
                  </a:extLst>
                </a:gridCol>
                <a:gridCol w="783051">
                  <a:extLst>
                    <a:ext uri="{9D8B030D-6E8A-4147-A177-3AD203B41FA5}">
                      <a16:colId xmlns:a16="http://schemas.microsoft.com/office/drawing/2014/main" val="3672121470"/>
                    </a:ext>
                  </a:extLst>
                </a:gridCol>
                <a:gridCol w="852653">
                  <a:extLst>
                    <a:ext uri="{9D8B030D-6E8A-4147-A177-3AD203B41FA5}">
                      <a16:colId xmlns:a16="http://schemas.microsoft.com/office/drawing/2014/main" val="1883542130"/>
                    </a:ext>
                  </a:extLst>
                </a:gridCol>
              </a:tblGrid>
              <a:tr h="1417657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Run Date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>
                          <a:effectLst/>
                        </a:rPr>
                        <a:t># children in K range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# children meeting K </a:t>
                      </a:r>
                      <a:r>
                        <a:rPr lang="en-US" sz="1600" dirty="0" err="1">
                          <a:effectLst/>
                        </a:rPr>
                        <a:t>immuni-zation</a:t>
                      </a:r>
                      <a:r>
                        <a:rPr lang="en-US" sz="1600" dirty="0">
                          <a:effectLst/>
                        </a:rPr>
                        <a:t> require-</a:t>
                      </a:r>
                      <a:r>
                        <a:rPr lang="en-US" sz="1600" dirty="0" err="1">
                          <a:effectLst/>
                        </a:rPr>
                        <a:t>ments</a:t>
                      </a:r>
                      <a:endParaRPr lang="en-US" sz="1600" dirty="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% in K range meeting K require-</a:t>
                      </a:r>
                      <a:r>
                        <a:rPr lang="en-US" sz="1600" dirty="0" err="1">
                          <a:effectLst/>
                        </a:rPr>
                        <a:t>ment</a:t>
                      </a:r>
                      <a:endParaRPr lang="en-US" sz="160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# in K range with 2 MMR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% in K range with 2 MMR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# children in 7th grade DOB range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# meeting 7th grade </a:t>
                      </a:r>
                      <a:r>
                        <a:rPr lang="en-US" sz="1600" dirty="0" err="1">
                          <a:effectLst/>
                        </a:rPr>
                        <a:t>immuni-zation</a:t>
                      </a:r>
                      <a:r>
                        <a:rPr lang="en-US" sz="1600" dirty="0">
                          <a:effectLst/>
                        </a:rPr>
                        <a:t> require-</a:t>
                      </a:r>
                      <a:r>
                        <a:rPr lang="en-US" sz="1600" dirty="0" err="1">
                          <a:effectLst/>
                        </a:rPr>
                        <a:t>ments</a:t>
                      </a:r>
                      <a:endParaRPr lang="en-US" sz="1600" dirty="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% meeting 7th grade </a:t>
                      </a:r>
                      <a:r>
                        <a:rPr lang="en-US" sz="1600" dirty="0" err="1">
                          <a:effectLst/>
                        </a:rPr>
                        <a:t>immuni-zation</a:t>
                      </a:r>
                      <a:r>
                        <a:rPr lang="en-US" sz="1600" dirty="0">
                          <a:effectLst/>
                        </a:rPr>
                        <a:t> require-</a:t>
                      </a:r>
                      <a:r>
                        <a:rPr lang="en-US" sz="1600" dirty="0" err="1">
                          <a:effectLst/>
                        </a:rPr>
                        <a:t>ment</a:t>
                      </a:r>
                      <a:endParaRPr lang="en-US" sz="1600" dirty="0" err="1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# children 12-24 </a:t>
                      </a:r>
                      <a:r>
                        <a:rPr lang="en-US" sz="1600" dirty="0" err="1">
                          <a:effectLst/>
                        </a:rPr>
                        <a:t>mo</a:t>
                      </a:r>
                      <a:r>
                        <a:rPr lang="en-US" sz="1600" dirty="0">
                          <a:effectLst/>
                        </a:rPr>
                        <a:t> on 12/31/19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# with at least one lead screen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% with at least one lead screen</a:t>
                      </a:r>
                      <a:endParaRPr lang="en-US" sz="160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651370187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12/31/2019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11813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9429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79.8%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10109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85.6%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13424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8183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61.0%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11074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9028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81.5%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270413710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7/15/2020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11892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8729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73.4%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9492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79.8%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12996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6375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49.1%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10903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7988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73.3%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06660137"/>
                  </a:ext>
                </a:extLst>
              </a:tr>
              <a:tr h="28171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8/1/2020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11904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8851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74.4%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9594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80.6%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13027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6551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50.3%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10903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8051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600" dirty="0">
                          <a:effectLst/>
                        </a:rPr>
                        <a:t>73.8%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4001154656"/>
                  </a:ext>
                </a:extLst>
              </a:tr>
              <a:tr h="299889">
                <a:tc gridSpan="12">
                  <a:txBody>
                    <a:bodyPr/>
                    <a:lstStyle/>
                    <a:p>
                      <a:pPr fontAlgn="t"/>
                      <a:r>
                        <a:rPr lang="en-US" sz="1200" dirty="0">
                          <a:effectLst/>
                        </a:rPr>
                        <a:t>Source: RIDOH, Center for Health Data and Analysis, KIDSNET</a:t>
                      </a:r>
                      <a:endParaRPr lang="en-US" sz="1200" dirty="0">
                        <a:effectLst/>
                        <a:latin typeface="Helvetica Neue"/>
                      </a:endParaRPr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820351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44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CE82F0D-B832-4C9C-B77A-02D234C8C68E}"/>
              </a:ext>
            </a:extLst>
          </p:cNvPr>
          <p:cNvSpPr txBox="1">
            <a:spLocks/>
          </p:cNvSpPr>
          <p:nvPr/>
        </p:nvSpPr>
        <p:spPr>
          <a:xfrm>
            <a:off x="304800" y="172857"/>
            <a:ext cx="11582400" cy="701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Preventive Healthcare Measures Post COVID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8A7A956-2DCE-4351-AE96-DB040A9CC654}"/>
              </a:ext>
            </a:extLst>
          </p:cNvPr>
          <p:cNvSpPr txBox="1">
            <a:spLocks/>
          </p:cNvSpPr>
          <p:nvPr/>
        </p:nvSpPr>
        <p:spPr>
          <a:xfrm>
            <a:off x="8498048" y="1037019"/>
            <a:ext cx="3289700" cy="4995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 Light"/>
              </a:rPr>
              <a:t>Range among practices with at least 50 patients in the cohort:</a:t>
            </a:r>
          </a:p>
          <a:p>
            <a:r>
              <a:rPr lang="en-US" sz="2000" dirty="0">
                <a:cs typeface="Calibri Light"/>
              </a:rPr>
              <a:t>K requirements: 44% - 95%</a:t>
            </a:r>
          </a:p>
          <a:p>
            <a:r>
              <a:rPr lang="en-US" sz="2000" dirty="0">
                <a:cs typeface="Calibri Light"/>
              </a:rPr>
              <a:t>2 MMR: 57% - 94%</a:t>
            </a:r>
          </a:p>
          <a:p>
            <a:r>
              <a:rPr lang="en-US" sz="2000" dirty="0">
                <a:cs typeface="Calibri Light"/>
              </a:rPr>
              <a:t>7</a:t>
            </a:r>
            <a:r>
              <a:rPr lang="en-US" sz="2000" baseline="30000" dirty="0">
                <a:cs typeface="Calibri Light"/>
              </a:rPr>
              <a:t>th</a:t>
            </a:r>
            <a:r>
              <a:rPr lang="en-US" sz="2000" dirty="0">
                <a:cs typeface="Calibri Light"/>
              </a:rPr>
              <a:t> grade requirements</a:t>
            </a:r>
            <a:r>
              <a:rPr lang="en-US" sz="2000">
                <a:cs typeface="Calibri Light"/>
              </a:rPr>
              <a:t>: </a:t>
            </a:r>
            <a:br>
              <a:rPr lang="en-US" sz="2000">
                <a:cs typeface="Calibri Light"/>
              </a:rPr>
            </a:br>
            <a:r>
              <a:rPr lang="en-US" sz="2000">
                <a:cs typeface="Calibri Light"/>
              </a:rPr>
              <a:t>9</a:t>
            </a:r>
            <a:r>
              <a:rPr lang="en-US" sz="2000" dirty="0">
                <a:cs typeface="Calibri Light"/>
              </a:rPr>
              <a:t>% - 86%</a:t>
            </a:r>
          </a:p>
          <a:p>
            <a:r>
              <a:rPr lang="en-US" sz="2000" dirty="0">
                <a:cs typeface="Calibri Light"/>
              </a:rPr>
              <a:t>Lead Screening: 35% - 97%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BEC46A7D-4D90-44CF-9A6C-6AC03869E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32" y="1033462"/>
            <a:ext cx="7836060" cy="498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1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190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 Neue</vt:lpstr>
      <vt:lpstr>office theme</vt:lpstr>
      <vt:lpstr>PowerPoint Presentation</vt:lpstr>
      <vt:lpstr>Preventive Healthcare Measures Post COVID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Campbell</dc:creator>
  <cp:lastModifiedBy>Susanne Campbell</cp:lastModifiedBy>
  <cp:revision>146</cp:revision>
  <dcterms:created xsi:type="dcterms:W3CDTF">2020-08-04T18:21:39Z</dcterms:created>
  <dcterms:modified xsi:type="dcterms:W3CDTF">2020-08-08T19:53:17Z</dcterms:modified>
</cp:coreProperties>
</file>