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80" r:id="rId6"/>
    <p:sldId id="282" r:id="rId7"/>
    <p:sldId id="269" r:id="rId8"/>
    <p:sldId id="283" r:id="rId9"/>
    <p:sldId id="284" r:id="rId10"/>
    <p:sldId id="288" r:id="rId11"/>
    <p:sldId id="270" r:id="rId12"/>
    <p:sldId id="267" r:id="rId13"/>
    <p:sldId id="262" r:id="rId14"/>
    <p:sldId id="279" r:id="rId15"/>
    <p:sldId id="285" r:id="rId16"/>
    <p:sldId id="287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tton, Nancy (DOH)" initials="SN(" lastIdx="2" clrIdx="0">
    <p:extLst>
      <p:ext uri="{19B8F6BF-5375-455C-9EA6-DF929625EA0E}">
        <p15:presenceInfo xmlns:p15="http://schemas.microsoft.com/office/powerpoint/2012/main" userId="S-1-5-21-759846103-4275010335-497404063-18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7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h-fs-01.enterprise.ri.gov\DOH-CFHE\Home\Julian.Drix\HOME%20DIRECTORY\Asthma%20Data%20-%20Reports%20-%20Maps\Medicaid%20Data\Hassenfeld%20IRB%20project\Results%20-%20Data%20Analyses\Medicaid%20cost%20of%20care%20comparisons-HARP-asthma-gene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h-fs-01.enterprise.ri.gov\DOH-CFHE\Home\Julian.Drix\HOME%20DIRECTORY\Asthma%20Data%20-%20Reports%20-%20Maps\Medicaid%20Data\Hassenfeld%20IRB%20project\Results%20-%20Data%20Analyses\Medicaid%20cost%20of%20care%20comparisons-HARP-asthma-gener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Median Cost of Care by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cost of care 2014-2016'!$C$2</c:f>
              <c:strCache>
                <c:ptCount val="1"/>
                <c:pt idx="0">
                  <c:v>HARP eligible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cost of care 2014-2016'!$B$3:$B$5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'total cost of care 2014-2016'!$C$3:$C$5</c:f>
              <c:numCache>
                <c:formatCode>"$"#,##0</c:formatCode>
                <c:ptCount val="3"/>
                <c:pt idx="0">
                  <c:v>3956</c:v>
                </c:pt>
                <c:pt idx="1">
                  <c:v>1948</c:v>
                </c:pt>
                <c:pt idx="2">
                  <c:v>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9-4705-A5A9-F40907D0BCAE}"/>
            </c:ext>
          </c:extLst>
        </c:ser>
        <c:ser>
          <c:idx val="1"/>
          <c:order val="1"/>
          <c:tx>
            <c:strRef>
              <c:f>'total cost of care 2014-2016'!$D$2</c:f>
              <c:strCache>
                <c:ptCount val="1"/>
                <c:pt idx="0">
                  <c:v>asthma, non-HARP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cost of care 2014-2016'!$B$3:$B$5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'total cost of care 2014-2016'!$D$3:$D$5</c:f>
              <c:numCache>
                <c:formatCode>"$"#,##0</c:formatCode>
                <c:ptCount val="3"/>
                <c:pt idx="0">
                  <c:v>967</c:v>
                </c:pt>
                <c:pt idx="1">
                  <c:v>744</c:v>
                </c:pt>
                <c:pt idx="2">
                  <c:v>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89-4705-A5A9-F40907D0BCAE}"/>
            </c:ext>
          </c:extLst>
        </c:ser>
        <c:ser>
          <c:idx val="2"/>
          <c:order val="2"/>
          <c:tx>
            <c:strRef>
              <c:f>'total cost of care 2014-2016'!$E$2</c:f>
              <c:strCache>
                <c:ptCount val="1"/>
                <c:pt idx="0">
                  <c:v>Total Pediatric Medicaid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cost of care 2014-2016'!$B$3:$B$5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'total cost of care 2014-2016'!$E$3:$E$5</c:f>
              <c:numCache>
                <c:formatCode>"$"#,##0</c:formatCode>
                <c:ptCount val="3"/>
                <c:pt idx="0">
                  <c:v>456</c:v>
                </c:pt>
                <c:pt idx="1">
                  <c:v>389</c:v>
                </c:pt>
                <c:pt idx="2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89-4705-A5A9-F40907D0B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86952"/>
        <c:axId val="155587344"/>
      </c:barChart>
      <c:catAx>
        <c:axId val="15558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87344"/>
        <c:crosses val="autoZero"/>
        <c:auto val="1"/>
        <c:lblAlgn val="ctr"/>
        <c:lblOffset val="100"/>
        <c:noMultiLvlLbl val="0"/>
      </c:catAx>
      <c:valAx>
        <c:axId val="15558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8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Average </a:t>
            </a:r>
            <a:r>
              <a:rPr lang="en-US" b="1" baseline="0" dirty="0"/>
              <a:t>Cost of Care by population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cost of care 2014-2016'!$I$2</c:f>
              <c:strCache>
                <c:ptCount val="1"/>
                <c:pt idx="0">
                  <c:v>HARP eligible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cost of care 2014-2016'!$H$3:$H$5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'total cost of care 2014-2016'!$I$3:$I$5</c:f>
              <c:numCache>
                <c:formatCode>"$"#,##0</c:formatCode>
                <c:ptCount val="3"/>
                <c:pt idx="0">
                  <c:v>14790</c:v>
                </c:pt>
                <c:pt idx="1">
                  <c:v>8166</c:v>
                </c:pt>
                <c:pt idx="2">
                  <c:v>9489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7-4296-AE54-19957AEAC15A}"/>
            </c:ext>
          </c:extLst>
        </c:ser>
        <c:ser>
          <c:idx val="1"/>
          <c:order val="1"/>
          <c:tx>
            <c:strRef>
              <c:f>'total cost of care 2014-2016'!$J$2</c:f>
              <c:strCache>
                <c:ptCount val="1"/>
                <c:pt idx="0">
                  <c:v>asthma, non-HARP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cost of care 2014-2016'!$H$3:$H$5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'total cost of care 2014-2016'!$J$3:$J$5</c:f>
              <c:numCache>
                <c:formatCode>"$"#,##0</c:formatCode>
                <c:ptCount val="3"/>
                <c:pt idx="0">
                  <c:v>3372</c:v>
                </c:pt>
                <c:pt idx="1">
                  <c:v>2652</c:v>
                </c:pt>
                <c:pt idx="2">
                  <c:v>2652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7-4296-AE54-19957AEAC15A}"/>
            </c:ext>
          </c:extLst>
        </c:ser>
        <c:ser>
          <c:idx val="2"/>
          <c:order val="2"/>
          <c:tx>
            <c:strRef>
              <c:f>'total cost of care 2014-2016'!$K$2</c:f>
              <c:strCache>
                <c:ptCount val="1"/>
                <c:pt idx="0">
                  <c:v>Total Pediatric Medicaid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cost of care 2014-2016'!$H$3:$H$5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'total cost of care 2014-2016'!$K$3:$K$5</c:f>
              <c:numCache>
                <c:formatCode>"$"#,##0</c:formatCode>
                <c:ptCount val="3"/>
                <c:pt idx="0">
                  <c:v>2411</c:v>
                </c:pt>
                <c:pt idx="1">
                  <c:v>2178</c:v>
                </c:pt>
                <c:pt idx="2">
                  <c:v>2170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97-4296-AE54-19957AEAC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88128"/>
        <c:axId val="155588520"/>
      </c:barChart>
      <c:catAx>
        <c:axId val="1555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88520"/>
        <c:crosses val="autoZero"/>
        <c:auto val="1"/>
        <c:lblAlgn val="ctr"/>
        <c:lblOffset val="100"/>
        <c:noMultiLvlLbl val="0"/>
      </c:catAx>
      <c:valAx>
        <c:axId val="15558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8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F8CDA-7FDD-4AF5-9417-AD51631836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4A3E8-E1CB-45B5-B498-9A3A65BFE231}">
      <dgm:prSet phldrT="[Text]"/>
      <dgm:spPr/>
      <dgm:t>
        <a:bodyPr/>
        <a:lstStyle/>
        <a:p>
          <a:r>
            <a:rPr lang="en-US" dirty="0"/>
            <a:t>Screening:</a:t>
          </a:r>
        </a:p>
        <a:p>
          <a:r>
            <a:rPr lang="en-US" dirty="0"/>
            <a:t>Health Care Use and Asthma Control</a:t>
          </a:r>
        </a:p>
      </dgm:t>
    </dgm:pt>
    <dgm:pt modelId="{A0BA68D4-96B2-4B0D-BA3B-B93F0618141D}" type="parTrans" cxnId="{A2C38A38-7ACF-4291-A6F2-487EBD0C499B}">
      <dgm:prSet/>
      <dgm:spPr/>
      <dgm:t>
        <a:bodyPr/>
        <a:lstStyle/>
        <a:p>
          <a:endParaRPr lang="en-US"/>
        </a:p>
      </dgm:t>
    </dgm:pt>
    <dgm:pt modelId="{38D4F034-EB63-479D-90EF-316CDD89A5AB}" type="sibTrans" cxnId="{A2C38A38-7ACF-4291-A6F2-487EBD0C499B}">
      <dgm:prSet/>
      <dgm:spPr/>
      <dgm:t>
        <a:bodyPr/>
        <a:lstStyle/>
        <a:p>
          <a:endParaRPr lang="en-US"/>
        </a:p>
      </dgm:t>
    </dgm:pt>
    <dgm:pt modelId="{BA4CCBE1-7951-4E28-910E-393CBA3546D9}">
      <dgm:prSet phldrT="[Text]"/>
      <dgm:spPr/>
      <dgm:t>
        <a:bodyPr/>
        <a:lstStyle/>
        <a:p>
          <a:r>
            <a:rPr lang="en-US" dirty="0"/>
            <a:t>If &gt;1 ED visit or inpatient, and/or very poorly controlled symptoms (daily)</a:t>
          </a:r>
        </a:p>
      </dgm:t>
    </dgm:pt>
    <dgm:pt modelId="{4628C037-22C5-4023-93AC-D81715B2A2D9}" type="parTrans" cxnId="{0295FC15-7FAB-45A3-91B4-72B8D8A6DA8F}">
      <dgm:prSet/>
      <dgm:spPr/>
      <dgm:t>
        <a:bodyPr/>
        <a:lstStyle/>
        <a:p>
          <a:endParaRPr lang="en-US"/>
        </a:p>
      </dgm:t>
    </dgm:pt>
    <dgm:pt modelId="{1DAB8F6E-6204-4B09-8F36-9DDEACADD28F}" type="sibTrans" cxnId="{0295FC15-7FAB-45A3-91B4-72B8D8A6DA8F}">
      <dgm:prSet/>
      <dgm:spPr/>
      <dgm:t>
        <a:bodyPr/>
        <a:lstStyle/>
        <a:p>
          <a:endParaRPr lang="en-US"/>
        </a:p>
      </dgm:t>
    </dgm:pt>
    <dgm:pt modelId="{FC7F032A-9E43-4E7F-8B0A-149250E67E38}">
      <dgm:prSet phldrT="[Text]"/>
      <dgm:spPr/>
      <dgm:t>
        <a:bodyPr/>
        <a:lstStyle/>
        <a:p>
          <a:r>
            <a:rPr lang="en-US" dirty="0"/>
            <a:t>2-3 sessions with Certified Asthma Educator (AE-C) and CHW</a:t>
          </a:r>
        </a:p>
      </dgm:t>
    </dgm:pt>
    <dgm:pt modelId="{7A97C8B6-5D0B-443C-B898-EDEEE5FF373D}" type="parTrans" cxnId="{A432C69D-0454-4C39-AC44-F62312D04200}">
      <dgm:prSet/>
      <dgm:spPr/>
      <dgm:t>
        <a:bodyPr/>
        <a:lstStyle/>
        <a:p>
          <a:endParaRPr lang="en-US"/>
        </a:p>
      </dgm:t>
    </dgm:pt>
    <dgm:pt modelId="{09CE9379-8F0E-4EE3-83B5-9F6555CC2520}" type="sibTrans" cxnId="{A432C69D-0454-4C39-AC44-F62312D04200}">
      <dgm:prSet/>
      <dgm:spPr/>
      <dgm:t>
        <a:bodyPr/>
        <a:lstStyle/>
        <a:p>
          <a:endParaRPr lang="en-US"/>
        </a:p>
      </dgm:t>
    </dgm:pt>
    <dgm:pt modelId="{50A3651A-50D3-48E4-9750-DFB58C8E8C9E}">
      <dgm:prSet phldrT="[Text]"/>
      <dgm:spPr/>
      <dgm:t>
        <a:bodyPr/>
        <a:lstStyle/>
        <a:p>
          <a:r>
            <a:rPr lang="en-US" dirty="0"/>
            <a:t>Environmental Supplies and instruction for remediation</a:t>
          </a:r>
        </a:p>
      </dgm:t>
    </dgm:pt>
    <dgm:pt modelId="{FD016839-AB90-437F-9D09-DE439A88151C}" type="parTrans" cxnId="{5515FE9A-3F72-424D-940F-C656ABD9A290}">
      <dgm:prSet/>
      <dgm:spPr/>
      <dgm:t>
        <a:bodyPr/>
        <a:lstStyle/>
        <a:p>
          <a:endParaRPr lang="en-US"/>
        </a:p>
      </dgm:t>
    </dgm:pt>
    <dgm:pt modelId="{EC0D8AC6-0E69-4AA8-8C3F-E4DD1FAC2F30}" type="sibTrans" cxnId="{5515FE9A-3F72-424D-940F-C656ABD9A290}">
      <dgm:prSet/>
      <dgm:spPr/>
      <dgm:t>
        <a:bodyPr/>
        <a:lstStyle/>
        <a:p>
          <a:endParaRPr lang="en-US"/>
        </a:p>
      </dgm:t>
    </dgm:pt>
    <dgm:pt modelId="{5350E3D3-0E3D-4453-9551-9C050AAD86A7}">
      <dgm:prSet phldrT="[Text]"/>
      <dgm:spPr/>
      <dgm:t>
        <a:bodyPr/>
        <a:lstStyle/>
        <a:p>
          <a:r>
            <a:rPr lang="en-US" dirty="0"/>
            <a:t>If symptoms &gt; 2x/week but less than daily (i.e. not well controlled)</a:t>
          </a:r>
        </a:p>
      </dgm:t>
    </dgm:pt>
    <dgm:pt modelId="{5B16B72E-3426-4D99-B141-C2FA8860B0D0}" type="parTrans" cxnId="{1A6B43FB-48F6-4A93-8AA1-41F0F739ED94}">
      <dgm:prSet/>
      <dgm:spPr/>
      <dgm:t>
        <a:bodyPr/>
        <a:lstStyle/>
        <a:p>
          <a:endParaRPr lang="en-US"/>
        </a:p>
      </dgm:t>
    </dgm:pt>
    <dgm:pt modelId="{C3B9C46F-3318-4647-8F2C-17571019AFF1}" type="sibTrans" cxnId="{1A6B43FB-48F6-4A93-8AA1-41F0F739ED94}">
      <dgm:prSet/>
      <dgm:spPr/>
      <dgm:t>
        <a:bodyPr/>
        <a:lstStyle/>
        <a:p>
          <a:endParaRPr lang="en-US"/>
        </a:p>
      </dgm:t>
    </dgm:pt>
    <dgm:pt modelId="{56602BD3-0047-4BA7-BACF-90099B4EB407}">
      <dgm:prSet phldrT="[Text]"/>
      <dgm:spPr/>
      <dgm:t>
        <a:bodyPr/>
        <a:lstStyle/>
        <a:p>
          <a:r>
            <a:rPr lang="en-US" dirty="0"/>
            <a:t>Single HARP session with AE-C</a:t>
          </a:r>
        </a:p>
      </dgm:t>
    </dgm:pt>
    <dgm:pt modelId="{4B2A2AFA-7E54-494A-93EC-EDD73AAF4C2A}" type="parTrans" cxnId="{6C95D4F4-4091-49AA-9E50-F269F6A92588}">
      <dgm:prSet/>
      <dgm:spPr/>
      <dgm:t>
        <a:bodyPr/>
        <a:lstStyle/>
        <a:p>
          <a:endParaRPr lang="en-US"/>
        </a:p>
      </dgm:t>
    </dgm:pt>
    <dgm:pt modelId="{21FBCFE4-A854-4B49-B250-BDC3BE885DF1}" type="sibTrans" cxnId="{6C95D4F4-4091-49AA-9E50-F269F6A92588}">
      <dgm:prSet/>
      <dgm:spPr/>
      <dgm:t>
        <a:bodyPr/>
        <a:lstStyle/>
        <a:p>
          <a:endParaRPr lang="en-US"/>
        </a:p>
      </dgm:t>
    </dgm:pt>
    <dgm:pt modelId="{80C25022-DFCE-4F3C-B722-3133D0B8937D}" type="pres">
      <dgm:prSet presAssocID="{AF7F8CDA-7FDD-4AF5-9417-AD51631836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ED2D1B-5595-4317-8D63-1CDBDC81C8AB}" type="pres">
      <dgm:prSet presAssocID="{34C4A3E8-E1CB-45B5-B498-9A3A65BFE231}" presName="hierRoot1" presStyleCnt="0"/>
      <dgm:spPr/>
    </dgm:pt>
    <dgm:pt modelId="{4E321729-2B86-4763-89DE-7F21B6D8F2E2}" type="pres">
      <dgm:prSet presAssocID="{34C4A3E8-E1CB-45B5-B498-9A3A65BFE231}" presName="composite" presStyleCnt="0"/>
      <dgm:spPr/>
    </dgm:pt>
    <dgm:pt modelId="{92C642ED-4642-4A6D-89ED-B41A95C080EA}" type="pres">
      <dgm:prSet presAssocID="{34C4A3E8-E1CB-45B5-B498-9A3A65BFE231}" presName="background" presStyleLbl="node0" presStyleIdx="0" presStyleCnt="1"/>
      <dgm:spPr/>
    </dgm:pt>
    <dgm:pt modelId="{4C190932-D2F2-4253-A37D-19BE148DE933}" type="pres">
      <dgm:prSet presAssocID="{34C4A3E8-E1CB-45B5-B498-9A3A65BFE23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4EB367-12FA-4726-A052-77D44E2CC09E}" type="pres">
      <dgm:prSet presAssocID="{34C4A3E8-E1CB-45B5-B498-9A3A65BFE231}" presName="hierChild2" presStyleCnt="0"/>
      <dgm:spPr/>
    </dgm:pt>
    <dgm:pt modelId="{56CDE7E3-82C0-47F9-A4DF-2F03BFD64347}" type="pres">
      <dgm:prSet presAssocID="{4628C037-22C5-4023-93AC-D81715B2A2D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C71F136-0B05-45DE-948E-A91C119481C5}" type="pres">
      <dgm:prSet presAssocID="{BA4CCBE1-7951-4E28-910E-393CBA3546D9}" presName="hierRoot2" presStyleCnt="0"/>
      <dgm:spPr/>
    </dgm:pt>
    <dgm:pt modelId="{E5F91313-CAD1-4681-8AED-C9076D781E62}" type="pres">
      <dgm:prSet presAssocID="{BA4CCBE1-7951-4E28-910E-393CBA3546D9}" presName="composite2" presStyleCnt="0"/>
      <dgm:spPr/>
    </dgm:pt>
    <dgm:pt modelId="{1474FE8F-CAE8-46C0-9AC8-9164EDA0D204}" type="pres">
      <dgm:prSet presAssocID="{BA4CCBE1-7951-4E28-910E-393CBA3546D9}" presName="background2" presStyleLbl="node2" presStyleIdx="0" presStyleCnt="2"/>
      <dgm:spPr/>
    </dgm:pt>
    <dgm:pt modelId="{E38F091B-66FA-4850-B2DB-8AA96A06D514}" type="pres">
      <dgm:prSet presAssocID="{BA4CCBE1-7951-4E28-910E-393CBA3546D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BA783-1B41-43B3-AAB8-924C160D560D}" type="pres">
      <dgm:prSet presAssocID="{BA4CCBE1-7951-4E28-910E-393CBA3546D9}" presName="hierChild3" presStyleCnt="0"/>
      <dgm:spPr/>
    </dgm:pt>
    <dgm:pt modelId="{D7DED10F-4A0C-44EB-B876-FCC9AAE84A14}" type="pres">
      <dgm:prSet presAssocID="{7A97C8B6-5D0B-443C-B898-EDEEE5FF373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A17DD3EB-B072-43C6-944A-461220E8C99C}" type="pres">
      <dgm:prSet presAssocID="{FC7F032A-9E43-4E7F-8B0A-149250E67E38}" presName="hierRoot3" presStyleCnt="0"/>
      <dgm:spPr/>
    </dgm:pt>
    <dgm:pt modelId="{CB7C71F4-CB69-44C7-A9BA-DDDF6F879549}" type="pres">
      <dgm:prSet presAssocID="{FC7F032A-9E43-4E7F-8B0A-149250E67E38}" presName="composite3" presStyleCnt="0"/>
      <dgm:spPr/>
    </dgm:pt>
    <dgm:pt modelId="{E5C54BA2-5610-4C82-8150-267E8F142492}" type="pres">
      <dgm:prSet presAssocID="{FC7F032A-9E43-4E7F-8B0A-149250E67E38}" presName="background3" presStyleLbl="node3" presStyleIdx="0" presStyleCnt="3"/>
      <dgm:spPr/>
    </dgm:pt>
    <dgm:pt modelId="{5D328EE6-6732-4E01-B762-652D94054D21}" type="pres">
      <dgm:prSet presAssocID="{FC7F032A-9E43-4E7F-8B0A-149250E67E3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F787D-A618-45E4-AF34-6D0325752876}" type="pres">
      <dgm:prSet presAssocID="{FC7F032A-9E43-4E7F-8B0A-149250E67E38}" presName="hierChild4" presStyleCnt="0"/>
      <dgm:spPr/>
    </dgm:pt>
    <dgm:pt modelId="{16D93C07-126A-43D7-96A7-298B2F2EF644}" type="pres">
      <dgm:prSet presAssocID="{FD016839-AB90-437F-9D09-DE439A88151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AA5D36A-B2C3-4C97-AFD1-995570D80674}" type="pres">
      <dgm:prSet presAssocID="{50A3651A-50D3-48E4-9750-DFB58C8E8C9E}" presName="hierRoot3" presStyleCnt="0"/>
      <dgm:spPr/>
    </dgm:pt>
    <dgm:pt modelId="{155EC52D-3B6F-41CE-A766-2BDDDB491E59}" type="pres">
      <dgm:prSet presAssocID="{50A3651A-50D3-48E4-9750-DFB58C8E8C9E}" presName="composite3" presStyleCnt="0"/>
      <dgm:spPr/>
    </dgm:pt>
    <dgm:pt modelId="{185DF527-465E-4F1C-9B78-C9A5F153A804}" type="pres">
      <dgm:prSet presAssocID="{50A3651A-50D3-48E4-9750-DFB58C8E8C9E}" presName="background3" presStyleLbl="node3" presStyleIdx="1" presStyleCnt="3"/>
      <dgm:spPr/>
    </dgm:pt>
    <dgm:pt modelId="{A36F1520-3306-4706-BD9F-53E30C4A3E35}" type="pres">
      <dgm:prSet presAssocID="{50A3651A-50D3-48E4-9750-DFB58C8E8C9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5E6269-DDD7-495F-BD25-7281E4C1AEE1}" type="pres">
      <dgm:prSet presAssocID="{50A3651A-50D3-48E4-9750-DFB58C8E8C9E}" presName="hierChild4" presStyleCnt="0"/>
      <dgm:spPr/>
    </dgm:pt>
    <dgm:pt modelId="{674300E7-B152-4DC1-9B7F-96E9EDCEA938}" type="pres">
      <dgm:prSet presAssocID="{5B16B72E-3426-4D99-B141-C2FA8860B0D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B1B97DC-14B7-40F6-837F-F941F9CDB666}" type="pres">
      <dgm:prSet presAssocID="{5350E3D3-0E3D-4453-9551-9C050AAD86A7}" presName="hierRoot2" presStyleCnt="0"/>
      <dgm:spPr/>
    </dgm:pt>
    <dgm:pt modelId="{353BCF44-03CD-4478-8E94-E82AEAFE4317}" type="pres">
      <dgm:prSet presAssocID="{5350E3D3-0E3D-4453-9551-9C050AAD86A7}" presName="composite2" presStyleCnt="0"/>
      <dgm:spPr/>
    </dgm:pt>
    <dgm:pt modelId="{5B138C23-0E56-49B6-BF2A-5EF10A08CA7B}" type="pres">
      <dgm:prSet presAssocID="{5350E3D3-0E3D-4453-9551-9C050AAD86A7}" presName="background2" presStyleLbl="node2" presStyleIdx="1" presStyleCnt="2"/>
      <dgm:spPr/>
    </dgm:pt>
    <dgm:pt modelId="{818A0BF1-D701-4834-8A51-9DFA33ED57EE}" type="pres">
      <dgm:prSet presAssocID="{5350E3D3-0E3D-4453-9551-9C050AAD86A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5A5153-517B-444A-8234-BCCB00E1EB01}" type="pres">
      <dgm:prSet presAssocID="{5350E3D3-0E3D-4453-9551-9C050AAD86A7}" presName="hierChild3" presStyleCnt="0"/>
      <dgm:spPr/>
    </dgm:pt>
    <dgm:pt modelId="{1FB3ECF8-6EFB-479F-A40C-36FCF9D4D4FD}" type="pres">
      <dgm:prSet presAssocID="{4B2A2AFA-7E54-494A-93EC-EDD73AAF4C2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86989E7-F01C-46CA-B644-B3FC1047665F}" type="pres">
      <dgm:prSet presAssocID="{56602BD3-0047-4BA7-BACF-90099B4EB407}" presName="hierRoot3" presStyleCnt="0"/>
      <dgm:spPr/>
    </dgm:pt>
    <dgm:pt modelId="{5A16C4EC-ED21-4E80-91CE-85C74361FD9C}" type="pres">
      <dgm:prSet presAssocID="{56602BD3-0047-4BA7-BACF-90099B4EB407}" presName="composite3" presStyleCnt="0"/>
      <dgm:spPr/>
    </dgm:pt>
    <dgm:pt modelId="{B88858AB-11F0-4A57-ACF5-26884AC228DF}" type="pres">
      <dgm:prSet presAssocID="{56602BD3-0047-4BA7-BACF-90099B4EB407}" presName="background3" presStyleLbl="node3" presStyleIdx="2" presStyleCnt="3"/>
      <dgm:spPr/>
    </dgm:pt>
    <dgm:pt modelId="{D568F78B-1D2F-48A5-8952-9F25FC4FC03A}" type="pres">
      <dgm:prSet presAssocID="{56602BD3-0047-4BA7-BACF-90099B4EB40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2284A6-1FDF-44FD-86ED-40EC5D42B85F}" type="pres">
      <dgm:prSet presAssocID="{56602BD3-0047-4BA7-BACF-90099B4EB407}" presName="hierChild4" presStyleCnt="0"/>
      <dgm:spPr/>
    </dgm:pt>
  </dgm:ptLst>
  <dgm:cxnLst>
    <dgm:cxn modelId="{A432C69D-0454-4C39-AC44-F62312D04200}" srcId="{BA4CCBE1-7951-4E28-910E-393CBA3546D9}" destId="{FC7F032A-9E43-4E7F-8B0A-149250E67E38}" srcOrd="0" destOrd="0" parTransId="{7A97C8B6-5D0B-443C-B898-EDEEE5FF373D}" sibTransId="{09CE9379-8F0E-4EE3-83B5-9F6555CC2520}"/>
    <dgm:cxn modelId="{4A248180-E8E6-4CAD-8033-83BAB9733E8B}" type="presOf" srcId="{FD016839-AB90-437F-9D09-DE439A88151C}" destId="{16D93C07-126A-43D7-96A7-298B2F2EF644}" srcOrd="0" destOrd="0" presId="urn:microsoft.com/office/officeart/2005/8/layout/hierarchy1"/>
    <dgm:cxn modelId="{EF18E761-F16E-4D29-AA42-94A055D9035C}" type="presOf" srcId="{5350E3D3-0E3D-4453-9551-9C050AAD86A7}" destId="{818A0BF1-D701-4834-8A51-9DFA33ED57EE}" srcOrd="0" destOrd="0" presId="urn:microsoft.com/office/officeart/2005/8/layout/hierarchy1"/>
    <dgm:cxn modelId="{A2C38A38-7ACF-4291-A6F2-487EBD0C499B}" srcId="{AF7F8CDA-7FDD-4AF5-9417-AD516318363E}" destId="{34C4A3E8-E1CB-45B5-B498-9A3A65BFE231}" srcOrd="0" destOrd="0" parTransId="{A0BA68D4-96B2-4B0D-BA3B-B93F0618141D}" sibTransId="{38D4F034-EB63-479D-90EF-316CDD89A5AB}"/>
    <dgm:cxn modelId="{3E101154-5133-451F-A3CC-DE2818C2A792}" type="presOf" srcId="{56602BD3-0047-4BA7-BACF-90099B4EB407}" destId="{D568F78B-1D2F-48A5-8952-9F25FC4FC03A}" srcOrd="0" destOrd="0" presId="urn:microsoft.com/office/officeart/2005/8/layout/hierarchy1"/>
    <dgm:cxn modelId="{2583ADCF-0A1E-4813-9B26-EA7C80927137}" type="presOf" srcId="{7A97C8B6-5D0B-443C-B898-EDEEE5FF373D}" destId="{D7DED10F-4A0C-44EB-B876-FCC9AAE84A14}" srcOrd="0" destOrd="0" presId="urn:microsoft.com/office/officeart/2005/8/layout/hierarchy1"/>
    <dgm:cxn modelId="{0295FC15-7FAB-45A3-91B4-72B8D8A6DA8F}" srcId="{34C4A3E8-E1CB-45B5-B498-9A3A65BFE231}" destId="{BA4CCBE1-7951-4E28-910E-393CBA3546D9}" srcOrd="0" destOrd="0" parTransId="{4628C037-22C5-4023-93AC-D81715B2A2D9}" sibTransId="{1DAB8F6E-6204-4B09-8F36-9DDEACADD28F}"/>
    <dgm:cxn modelId="{12B62E93-AF97-476B-AB88-1B737390FE7D}" type="presOf" srcId="{50A3651A-50D3-48E4-9750-DFB58C8E8C9E}" destId="{A36F1520-3306-4706-BD9F-53E30C4A3E35}" srcOrd="0" destOrd="0" presId="urn:microsoft.com/office/officeart/2005/8/layout/hierarchy1"/>
    <dgm:cxn modelId="{C2D69069-94AD-4E4C-A0A2-A7FDAC2B8AC8}" type="presOf" srcId="{4B2A2AFA-7E54-494A-93EC-EDD73AAF4C2A}" destId="{1FB3ECF8-6EFB-479F-A40C-36FCF9D4D4FD}" srcOrd="0" destOrd="0" presId="urn:microsoft.com/office/officeart/2005/8/layout/hierarchy1"/>
    <dgm:cxn modelId="{87759C16-D9CD-4309-9AAC-47A8DC1FB520}" type="presOf" srcId="{FC7F032A-9E43-4E7F-8B0A-149250E67E38}" destId="{5D328EE6-6732-4E01-B762-652D94054D21}" srcOrd="0" destOrd="0" presId="urn:microsoft.com/office/officeart/2005/8/layout/hierarchy1"/>
    <dgm:cxn modelId="{8FA80D58-2BB0-477D-92B3-A675EEE1522D}" type="presOf" srcId="{34C4A3E8-E1CB-45B5-B498-9A3A65BFE231}" destId="{4C190932-D2F2-4253-A37D-19BE148DE933}" srcOrd="0" destOrd="0" presId="urn:microsoft.com/office/officeart/2005/8/layout/hierarchy1"/>
    <dgm:cxn modelId="{5E2C8D17-09C7-4138-ACF5-E8F093E1B925}" type="presOf" srcId="{AF7F8CDA-7FDD-4AF5-9417-AD516318363E}" destId="{80C25022-DFCE-4F3C-B722-3133D0B8937D}" srcOrd="0" destOrd="0" presId="urn:microsoft.com/office/officeart/2005/8/layout/hierarchy1"/>
    <dgm:cxn modelId="{E8F652E4-A1C0-457A-A931-B7FB4E246D95}" type="presOf" srcId="{BA4CCBE1-7951-4E28-910E-393CBA3546D9}" destId="{E38F091B-66FA-4850-B2DB-8AA96A06D514}" srcOrd="0" destOrd="0" presId="urn:microsoft.com/office/officeart/2005/8/layout/hierarchy1"/>
    <dgm:cxn modelId="{63EC19D7-FFFF-4227-8342-F8980F0A9CB1}" type="presOf" srcId="{4628C037-22C5-4023-93AC-D81715B2A2D9}" destId="{56CDE7E3-82C0-47F9-A4DF-2F03BFD64347}" srcOrd="0" destOrd="0" presId="urn:microsoft.com/office/officeart/2005/8/layout/hierarchy1"/>
    <dgm:cxn modelId="{1A6B43FB-48F6-4A93-8AA1-41F0F739ED94}" srcId="{34C4A3E8-E1CB-45B5-B498-9A3A65BFE231}" destId="{5350E3D3-0E3D-4453-9551-9C050AAD86A7}" srcOrd="1" destOrd="0" parTransId="{5B16B72E-3426-4D99-B141-C2FA8860B0D0}" sibTransId="{C3B9C46F-3318-4647-8F2C-17571019AFF1}"/>
    <dgm:cxn modelId="{6C95D4F4-4091-49AA-9E50-F269F6A92588}" srcId="{5350E3D3-0E3D-4453-9551-9C050AAD86A7}" destId="{56602BD3-0047-4BA7-BACF-90099B4EB407}" srcOrd="0" destOrd="0" parTransId="{4B2A2AFA-7E54-494A-93EC-EDD73AAF4C2A}" sibTransId="{21FBCFE4-A854-4B49-B250-BDC3BE885DF1}"/>
    <dgm:cxn modelId="{1EFE8E6E-41F2-499F-813B-F6F8EB1AE4F2}" type="presOf" srcId="{5B16B72E-3426-4D99-B141-C2FA8860B0D0}" destId="{674300E7-B152-4DC1-9B7F-96E9EDCEA938}" srcOrd="0" destOrd="0" presId="urn:microsoft.com/office/officeart/2005/8/layout/hierarchy1"/>
    <dgm:cxn modelId="{5515FE9A-3F72-424D-940F-C656ABD9A290}" srcId="{BA4CCBE1-7951-4E28-910E-393CBA3546D9}" destId="{50A3651A-50D3-48E4-9750-DFB58C8E8C9E}" srcOrd="1" destOrd="0" parTransId="{FD016839-AB90-437F-9D09-DE439A88151C}" sibTransId="{EC0D8AC6-0E69-4AA8-8C3F-E4DD1FAC2F30}"/>
    <dgm:cxn modelId="{7A3EEA3D-A954-41F9-930C-BCBEF4B736C0}" type="presParOf" srcId="{80C25022-DFCE-4F3C-B722-3133D0B8937D}" destId="{57ED2D1B-5595-4317-8D63-1CDBDC81C8AB}" srcOrd="0" destOrd="0" presId="urn:microsoft.com/office/officeart/2005/8/layout/hierarchy1"/>
    <dgm:cxn modelId="{955AC402-DEBD-4BB1-AFA3-BEEF5C4DDFF4}" type="presParOf" srcId="{57ED2D1B-5595-4317-8D63-1CDBDC81C8AB}" destId="{4E321729-2B86-4763-89DE-7F21B6D8F2E2}" srcOrd="0" destOrd="0" presId="urn:microsoft.com/office/officeart/2005/8/layout/hierarchy1"/>
    <dgm:cxn modelId="{49D46E36-1FAB-41F6-AE47-DB40E30EC029}" type="presParOf" srcId="{4E321729-2B86-4763-89DE-7F21B6D8F2E2}" destId="{92C642ED-4642-4A6D-89ED-B41A95C080EA}" srcOrd="0" destOrd="0" presId="urn:microsoft.com/office/officeart/2005/8/layout/hierarchy1"/>
    <dgm:cxn modelId="{98CF7D36-C95E-4E8E-93C0-E8F222943F6D}" type="presParOf" srcId="{4E321729-2B86-4763-89DE-7F21B6D8F2E2}" destId="{4C190932-D2F2-4253-A37D-19BE148DE933}" srcOrd="1" destOrd="0" presId="urn:microsoft.com/office/officeart/2005/8/layout/hierarchy1"/>
    <dgm:cxn modelId="{E2971861-C849-40F7-AC57-945FEB693C15}" type="presParOf" srcId="{57ED2D1B-5595-4317-8D63-1CDBDC81C8AB}" destId="{B04EB367-12FA-4726-A052-77D44E2CC09E}" srcOrd="1" destOrd="0" presId="urn:microsoft.com/office/officeart/2005/8/layout/hierarchy1"/>
    <dgm:cxn modelId="{FB5219F0-AF65-40FE-A253-E358B17A32EC}" type="presParOf" srcId="{B04EB367-12FA-4726-A052-77D44E2CC09E}" destId="{56CDE7E3-82C0-47F9-A4DF-2F03BFD64347}" srcOrd="0" destOrd="0" presId="urn:microsoft.com/office/officeart/2005/8/layout/hierarchy1"/>
    <dgm:cxn modelId="{A181C7F0-113E-43BE-8FB8-F1FE86FE4B17}" type="presParOf" srcId="{B04EB367-12FA-4726-A052-77D44E2CC09E}" destId="{1C71F136-0B05-45DE-948E-A91C119481C5}" srcOrd="1" destOrd="0" presId="urn:microsoft.com/office/officeart/2005/8/layout/hierarchy1"/>
    <dgm:cxn modelId="{C3B4A4B6-3228-4EB1-804A-9DCE8B78F109}" type="presParOf" srcId="{1C71F136-0B05-45DE-948E-A91C119481C5}" destId="{E5F91313-CAD1-4681-8AED-C9076D781E62}" srcOrd="0" destOrd="0" presId="urn:microsoft.com/office/officeart/2005/8/layout/hierarchy1"/>
    <dgm:cxn modelId="{69DA0590-C1F3-4471-9678-CA1D5F3B024A}" type="presParOf" srcId="{E5F91313-CAD1-4681-8AED-C9076D781E62}" destId="{1474FE8F-CAE8-46C0-9AC8-9164EDA0D204}" srcOrd="0" destOrd="0" presId="urn:microsoft.com/office/officeart/2005/8/layout/hierarchy1"/>
    <dgm:cxn modelId="{16E4DE15-4A63-4AA9-9D62-6E9D7A695ED1}" type="presParOf" srcId="{E5F91313-CAD1-4681-8AED-C9076D781E62}" destId="{E38F091B-66FA-4850-B2DB-8AA96A06D514}" srcOrd="1" destOrd="0" presId="urn:microsoft.com/office/officeart/2005/8/layout/hierarchy1"/>
    <dgm:cxn modelId="{45D8CB32-C4D9-4901-B6AB-556FD91079EE}" type="presParOf" srcId="{1C71F136-0B05-45DE-948E-A91C119481C5}" destId="{D57BA783-1B41-43B3-AAB8-924C160D560D}" srcOrd="1" destOrd="0" presId="urn:microsoft.com/office/officeart/2005/8/layout/hierarchy1"/>
    <dgm:cxn modelId="{E6F4F299-21BB-4623-931A-CF527A5FDA22}" type="presParOf" srcId="{D57BA783-1B41-43B3-AAB8-924C160D560D}" destId="{D7DED10F-4A0C-44EB-B876-FCC9AAE84A14}" srcOrd="0" destOrd="0" presId="urn:microsoft.com/office/officeart/2005/8/layout/hierarchy1"/>
    <dgm:cxn modelId="{93DFE112-4972-4529-B758-F454F6D68A7F}" type="presParOf" srcId="{D57BA783-1B41-43B3-AAB8-924C160D560D}" destId="{A17DD3EB-B072-43C6-944A-461220E8C99C}" srcOrd="1" destOrd="0" presId="urn:microsoft.com/office/officeart/2005/8/layout/hierarchy1"/>
    <dgm:cxn modelId="{50916681-5AC0-4ED2-AF11-889580D99A03}" type="presParOf" srcId="{A17DD3EB-B072-43C6-944A-461220E8C99C}" destId="{CB7C71F4-CB69-44C7-A9BA-DDDF6F879549}" srcOrd="0" destOrd="0" presId="urn:microsoft.com/office/officeart/2005/8/layout/hierarchy1"/>
    <dgm:cxn modelId="{CD194D48-1119-4E10-9CEB-3005F9AFE2ED}" type="presParOf" srcId="{CB7C71F4-CB69-44C7-A9BA-DDDF6F879549}" destId="{E5C54BA2-5610-4C82-8150-267E8F142492}" srcOrd="0" destOrd="0" presId="urn:microsoft.com/office/officeart/2005/8/layout/hierarchy1"/>
    <dgm:cxn modelId="{C828131A-46BC-48BB-B903-86328233739B}" type="presParOf" srcId="{CB7C71F4-CB69-44C7-A9BA-DDDF6F879549}" destId="{5D328EE6-6732-4E01-B762-652D94054D21}" srcOrd="1" destOrd="0" presId="urn:microsoft.com/office/officeart/2005/8/layout/hierarchy1"/>
    <dgm:cxn modelId="{02CBBB99-FA95-4736-826A-013A9890B651}" type="presParOf" srcId="{A17DD3EB-B072-43C6-944A-461220E8C99C}" destId="{A34F787D-A618-45E4-AF34-6D0325752876}" srcOrd="1" destOrd="0" presId="urn:microsoft.com/office/officeart/2005/8/layout/hierarchy1"/>
    <dgm:cxn modelId="{3D0D1811-90F2-4C38-BF80-485EB26CEB5B}" type="presParOf" srcId="{D57BA783-1B41-43B3-AAB8-924C160D560D}" destId="{16D93C07-126A-43D7-96A7-298B2F2EF644}" srcOrd="2" destOrd="0" presId="urn:microsoft.com/office/officeart/2005/8/layout/hierarchy1"/>
    <dgm:cxn modelId="{5F46EE5E-0548-4A66-AFC7-B63BB7D6F978}" type="presParOf" srcId="{D57BA783-1B41-43B3-AAB8-924C160D560D}" destId="{8AA5D36A-B2C3-4C97-AFD1-995570D80674}" srcOrd="3" destOrd="0" presId="urn:microsoft.com/office/officeart/2005/8/layout/hierarchy1"/>
    <dgm:cxn modelId="{7616FE51-D77E-4CED-8301-AC91D925623A}" type="presParOf" srcId="{8AA5D36A-B2C3-4C97-AFD1-995570D80674}" destId="{155EC52D-3B6F-41CE-A766-2BDDDB491E59}" srcOrd="0" destOrd="0" presId="urn:microsoft.com/office/officeart/2005/8/layout/hierarchy1"/>
    <dgm:cxn modelId="{4EA34163-C9B3-4352-B9A6-D3B5E3E82FA4}" type="presParOf" srcId="{155EC52D-3B6F-41CE-A766-2BDDDB491E59}" destId="{185DF527-465E-4F1C-9B78-C9A5F153A804}" srcOrd="0" destOrd="0" presId="urn:microsoft.com/office/officeart/2005/8/layout/hierarchy1"/>
    <dgm:cxn modelId="{EBB0F519-6111-4066-9736-28DB58DCD4FE}" type="presParOf" srcId="{155EC52D-3B6F-41CE-A766-2BDDDB491E59}" destId="{A36F1520-3306-4706-BD9F-53E30C4A3E35}" srcOrd="1" destOrd="0" presId="urn:microsoft.com/office/officeart/2005/8/layout/hierarchy1"/>
    <dgm:cxn modelId="{60CFD808-C800-4534-8D7B-F735C4D4E5B0}" type="presParOf" srcId="{8AA5D36A-B2C3-4C97-AFD1-995570D80674}" destId="{985E6269-DDD7-495F-BD25-7281E4C1AEE1}" srcOrd="1" destOrd="0" presId="urn:microsoft.com/office/officeart/2005/8/layout/hierarchy1"/>
    <dgm:cxn modelId="{4F4C2191-0333-4371-B053-446D0DBD5CB8}" type="presParOf" srcId="{B04EB367-12FA-4726-A052-77D44E2CC09E}" destId="{674300E7-B152-4DC1-9B7F-96E9EDCEA938}" srcOrd="2" destOrd="0" presId="urn:microsoft.com/office/officeart/2005/8/layout/hierarchy1"/>
    <dgm:cxn modelId="{53927F7F-EA01-4339-B4AD-AB917E164F26}" type="presParOf" srcId="{B04EB367-12FA-4726-A052-77D44E2CC09E}" destId="{7B1B97DC-14B7-40F6-837F-F941F9CDB666}" srcOrd="3" destOrd="0" presId="urn:microsoft.com/office/officeart/2005/8/layout/hierarchy1"/>
    <dgm:cxn modelId="{EA01F4C3-5EBB-46A2-9709-628122B922C8}" type="presParOf" srcId="{7B1B97DC-14B7-40F6-837F-F941F9CDB666}" destId="{353BCF44-03CD-4478-8E94-E82AEAFE4317}" srcOrd="0" destOrd="0" presId="urn:microsoft.com/office/officeart/2005/8/layout/hierarchy1"/>
    <dgm:cxn modelId="{30B9D000-8F83-4379-B8A2-619FB237F4C5}" type="presParOf" srcId="{353BCF44-03CD-4478-8E94-E82AEAFE4317}" destId="{5B138C23-0E56-49B6-BF2A-5EF10A08CA7B}" srcOrd="0" destOrd="0" presId="urn:microsoft.com/office/officeart/2005/8/layout/hierarchy1"/>
    <dgm:cxn modelId="{95FCCCF8-00BF-4492-B732-5144DC1D800F}" type="presParOf" srcId="{353BCF44-03CD-4478-8E94-E82AEAFE4317}" destId="{818A0BF1-D701-4834-8A51-9DFA33ED57EE}" srcOrd="1" destOrd="0" presId="urn:microsoft.com/office/officeart/2005/8/layout/hierarchy1"/>
    <dgm:cxn modelId="{FC7AF2DA-38C7-4FBB-B1C4-A338D1AB0914}" type="presParOf" srcId="{7B1B97DC-14B7-40F6-837F-F941F9CDB666}" destId="{4B5A5153-517B-444A-8234-BCCB00E1EB01}" srcOrd="1" destOrd="0" presId="urn:microsoft.com/office/officeart/2005/8/layout/hierarchy1"/>
    <dgm:cxn modelId="{A890642E-DFEC-483B-A480-82D28C9926E8}" type="presParOf" srcId="{4B5A5153-517B-444A-8234-BCCB00E1EB01}" destId="{1FB3ECF8-6EFB-479F-A40C-36FCF9D4D4FD}" srcOrd="0" destOrd="0" presId="urn:microsoft.com/office/officeart/2005/8/layout/hierarchy1"/>
    <dgm:cxn modelId="{79F00982-CB85-4D41-938C-877527B66070}" type="presParOf" srcId="{4B5A5153-517B-444A-8234-BCCB00E1EB01}" destId="{286989E7-F01C-46CA-B644-B3FC1047665F}" srcOrd="1" destOrd="0" presId="urn:microsoft.com/office/officeart/2005/8/layout/hierarchy1"/>
    <dgm:cxn modelId="{31404145-82ED-435E-9A5A-2355C29CDFA8}" type="presParOf" srcId="{286989E7-F01C-46CA-B644-B3FC1047665F}" destId="{5A16C4EC-ED21-4E80-91CE-85C74361FD9C}" srcOrd="0" destOrd="0" presId="urn:microsoft.com/office/officeart/2005/8/layout/hierarchy1"/>
    <dgm:cxn modelId="{A7E675E5-FEDB-4D6C-952E-21575A7C0D8D}" type="presParOf" srcId="{5A16C4EC-ED21-4E80-91CE-85C74361FD9C}" destId="{B88858AB-11F0-4A57-ACF5-26884AC228DF}" srcOrd="0" destOrd="0" presId="urn:microsoft.com/office/officeart/2005/8/layout/hierarchy1"/>
    <dgm:cxn modelId="{5CF267D0-1CCB-414E-AA00-243E56705A86}" type="presParOf" srcId="{5A16C4EC-ED21-4E80-91CE-85C74361FD9C}" destId="{D568F78B-1D2F-48A5-8952-9F25FC4FC03A}" srcOrd="1" destOrd="0" presId="urn:microsoft.com/office/officeart/2005/8/layout/hierarchy1"/>
    <dgm:cxn modelId="{78CDE1BD-1046-4CAA-99A7-DA3DB2F95BD7}" type="presParOf" srcId="{286989E7-F01C-46CA-B644-B3FC1047665F}" destId="{542284A6-1FDF-44FD-86ED-40EC5D42B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ECF8-6EFB-479F-A40C-36FCF9D4D4FD}">
      <dsp:nvSpPr>
        <dsp:cNvPr id="0" name=""/>
        <dsp:cNvSpPr/>
      </dsp:nvSpPr>
      <dsp:spPr>
        <a:xfrm>
          <a:off x="6926579" y="3215908"/>
          <a:ext cx="91440" cy="59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8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300E7-B152-4DC1-9B7F-96E9EDCEA938}">
      <dsp:nvSpPr>
        <dsp:cNvPr id="0" name=""/>
        <dsp:cNvSpPr/>
      </dsp:nvSpPr>
      <dsp:spPr>
        <a:xfrm>
          <a:off x="5086350" y="1311098"/>
          <a:ext cx="1885949" cy="59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765"/>
              </a:lnTo>
              <a:lnTo>
                <a:pt x="1885949" y="407765"/>
              </a:lnTo>
              <a:lnTo>
                <a:pt x="1885949" y="5983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93C07-126A-43D7-96A7-298B2F2EF644}">
      <dsp:nvSpPr>
        <dsp:cNvPr id="0" name=""/>
        <dsp:cNvSpPr/>
      </dsp:nvSpPr>
      <dsp:spPr>
        <a:xfrm>
          <a:off x="3200399" y="3215908"/>
          <a:ext cx="1257300" cy="59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765"/>
              </a:lnTo>
              <a:lnTo>
                <a:pt x="1257300" y="407765"/>
              </a:lnTo>
              <a:lnTo>
                <a:pt x="1257300" y="598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ED10F-4A0C-44EB-B876-FCC9AAE84A14}">
      <dsp:nvSpPr>
        <dsp:cNvPr id="0" name=""/>
        <dsp:cNvSpPr/>
      </dsp:nvSpPr>
      <dsp:spPr>
        <a:xfrm>
          <a:off x="1943100" y="3215908"/>
          <a:ext cx="1257299" cy="598360"/>
        </a:xfrm>
        <a:custGeom>
          <a:avLst/>
          <a:gdLst/>
          <a:ahLst/>
          <a:cxnLst/>
          <a:rect l="0" t="0" r="0" b="0"/>
          <a:pathLst>
            <a:path>
              <a:moveTo>
                <a:pt x="1257299" y="0"/>
              </a:moveTo>
              <a:lnTo>
                <a:pt x="1257299" y="407765"/>
              </a:lnTo>
              <a:lnTo>
                <a:pt x="0" y="407765"/>
              </a:lnTo>
              <a:lnTo>
                <a:pt x="0" y="598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DE7E3-82C0-47F9-A4DF-2F03BFD64347}">
      <dsp:nvSpPr>
        <dsp:cNvPr id="0" name=""/>
        <dsp:cNvSpPr/>
      </dsp:nvSpPr>
      <dsp:spPr>
        <a:xfrm>
          <a:off x="3200399" y="1311098"/>
          <a:ext cx="1885950" cy="598360"/>
        </a:xfrm>
        <a:custGeom>
          <a:avLst/>
          <a:gdLst/>
          <a:ahLst/>
          <a:cxnLst/>
          <a:rect l="0" t="0" r="0" b="0"/>
          <a:pathLst>
            <a:path>
              <a:moveTo>
                <a:pt x="1885950" y="0"/>
              </a:moveTo>
              <a:lnTo>
                <a:pt x="1885950" y="407765"/>
              </a:lnTo>
              <a:lnTo>
                <a:pt x="0" y="407765"/>
              </a:lnTo>
              <a:lnTo>
                <a:pt x="0" y="5983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642ED-4642-4A6D-89ED-B41A95C080EA}">
      <dsp:nvSpPr>
        <dsp:cNvPr id="0" name=""/>
        <dsp:cNvSpPr/>
      </dsp:nvSpPr>
      <dsp:spPr>
        <a:xfrm>
          <a:off x="4057650" y="4649"/>
          <a:ext cx="2057399" cy="1306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90932-D2F2-4253-A37D-19BE148DE933}">
      <dsp:nvSpPr>
        <dsp:cNvPr id="0" name=""/>
        <dsp:cNvSpPr/>
      </dsp:nvSpPr>
      <dsp:spPr>
        <a:xfrm>
          <a:off x="4286250" y="221819"/>
          <a:ext cx="2057399" cy="130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Screening: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Health Care Use and Asthma Control</a:t>
          </a:r>
        </a:p>
      </dsp:txBody>
      <dsp:txXfrm>
        <a:off x="4324515" y="260084"/>
        <a:ext cx="1980869" cy="1229919"/>
      </dsp:txXfrm>
    </dsp:sp>
    <dsp:sp modelId="{1474FE8F-CAE8-46C0-9AC8-9164EDA0D204}">
      <dsp:nvSpPr>
        <dsp:cNvPr id="0" name=""/>
        <dsp:cNvSpPr/>
      </dsp:nvSpPr>
      <dsp:spPr>
        <a:xfrm>
          <a:off x="2171699" y="1909459"/>
          <a:ext cx="2057399" cy="1306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F091B-66FA-4850-B2DB-8AA96A06D514}">
      <dsp:nvSpPr>
        <dsp:cNvPr id="0" name=""/>
        <dsp:cNvSpPr/>
      </dsp:nvSpPr>
      <dsp:spPr>
        <a:xfrm>
          <a:off x="2400299" y="2126629"/>
          <a:ext cx="2057399" cy="130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If &gt;1 ED visit or inpatient, and/or very poorly controlled symptoms (daily)</a:t>
          </a:r>
        </a:p>
      </dsp:txBody>
      <dsp:txXfrm>
        <a:off x="2438564" y="2164894"/>
        <a:ext cx="1980869" cy="1229919"/>
      </dsp:txXfrm>
    </dsp:sp>
    <dsp:sp modelId="{E5C54BA2-5610-4C82-8150-267E8F142492}">
      <dsp:nvSpPr>
        <dsp:cNvPr id="0" name=""/>
        <dsp:cNvSpPr/>
      </dsp:nvSpPr>
      <dsp:spPr>
        <a:xfrm>
          <a:off x="914400" y="3814268"/>
          <a:ext cx="2057399" cy="1306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28EE6-6732-4E01-B762-652D94054D21}">
      <dsp:nvSpPr>
        <dsp:cNvPr id="0" name=""/>
        <dsp:cNvSpPr/>
      </dsp:nvSpPr>
      <dsp:spPr>
        <a:xfrm>
          <a:off x="1143000" y="4031439"/>
          <a:ext cx="2057399" cy="130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2-3 sessions with Certified Asthma Educator (AE-C) and CHW</a:t>
          </a:r>
        </a:p>
      </dsp:txBody>
      <dsp:txXfrm>
        <a:off x="1181265" y="4069704"/>
        <a:ext cx="1980869" cy="1229919"/>
      </dsp:txXfrm>
    </dsp:sp>
    <dsp:sp modelId="{185DF527-465E-4F1C-9B78-C9A5F153A804}">
      <dsp:nvSpPr>
        <dsp:cNvPr id="0" name=""/>
        <dsp:cNvSpPr/>
      </dsp:nvSpPr>
      <dsp:spPr>
        <a:xfrm>
          <a:off x="3428999" y="3814268"/>
          <a:ext cx="2057399" cy="1306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F1520-3306-4706-BD9F-53E30C4A3E35}">
      <dsp:nvSpPr>
        <dsp:cNvPr id="0" name=""/>
        <dsp:cNvSpPr/>
      </dsp:nvSpPr>
      <dsp:spPr>
        <a:xfrm>
          <a:off x="3657599" y="4031438"/>
          <a:ext cx="2057399" cy="130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Environmental Supplies and instruction for remediation</a:t>
          </a:r>
        </a:p>
      </dsp:txBody>
      <dsp:txXfrm>
        <a:off x="3695864" y="4069703"/>
        <a:ext cx="1980869" cy="1229919"/>
      </dsp:txXfrm>
    </dsp:sp>
    <dsp:sp modelId="{5B138C23-0E56-49B6-BF2A-5EF10A08CA7B}">
      <dsp:nvSpPr>
        <dsp:cNvPr id="0" name=""/>
        <dsp:cNvSpPr/>
      </dsp:nvSpPr>
      <dsp:spPr>
        <a:xfrm>
          <a:off x="5943599" y="1909459"/>
          <a:ext cx="2057399" cy="1306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A0BF1-D701-4834-8A51-9DFA33ED57EE}">
      <dsp:nvSpPr>
        <dsp:cNvPr id="0" name=""/>
        <dsp:cNvSpPr/>
      </dsp:nvSpPr>
      <dsp:spPr>
        <a:xfrm>
          <a:off x="6172199" y="2126629"/>
          <a:ext cx="2057399" cy="130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If symptoms &gt; 2x/week but less than daily (i.e. not well controlled)</a:t>
          </a:r>
        </a:p>
      </dsp:txBody>
      <dsp:txXfrm>
        <a:off x="6210464" y="2164894"/>
        <a:ext cx="1980869" cy="1229919"/>
      </dsp:txXfrm>
    </dsp:sp>
    <dsp:sp modelId="{B88858AB-11F0-4A57-ACF5-26884AC228DF}">
      <dsp:nvSpPr>
        <dsp:cNvPr id="0" name=""/>
        <dsp:cNvSpPr/>
      </dsp:nvSpPr>
      <dsp:spPr>
        <a:xfrm>
          <a:off x="5943599" y="3814268"/>
          <a:ext cx="2057399" cy="1306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8F78B-1D2F-48A5-8952-9F25FC4FC03A}">
      <dsp:nvSpPr>
        <dsp:cNvPr id="0" name=""/>
        <dsp:cNvSpPr/>
      </dsp:nvSpPr>
      <dsp:spPr>
        <a:xfrm>
          <a:off x="6172199" y="4031438"/>
          <a:ext cx="2057399" cy="130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Single HARP session with AE-C</a:t>
          </a:r>
        </a:p>
      </dsp:txBody>
      <dsp:txXfrm>
        <a:off x="6210464" y="4069703"/>
        <a:ext cx="1980869" cy="122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2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3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6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34D29-8AC8-41B7-AC70-9482607FDA5E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lsina@Lifespan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93" y="682886"/>
            <a:ext cx="3546214" cy="354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2" y="5372960"/>
            <a:ext cx="1210616" cy="121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265829"/>
            <a:ext cx="74037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Environmental Control: Housing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27A6A85-5C67-4C42-B4F0-79252C519F62}"/>
              </a:ext>
            </a:extLst>
          </p:cNvPr>
          <p:cNvSpPr txBox="1">
            <a:spLocks noChangeArrowheads="1"/>
          </p:cNvSpPr>
          <p:nvPr/>
        </p:nvSpPr>
        <p:spPr>
          <a:xfrm>
            <a:off x="132482" y="1272782"/>
            <a:ext cx="8610600" cy="5585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Asthma Response Program (HARP)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Education-based home visiting intervention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Medication adherence and compliance 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Identification and reduction of home asthma triggers</a:t>
            </a:r>
          </a:p>
          <a:p>
            <a:pPr algn="l"/>
            <a:r>
              <a:rPr lang="en-US" altLang="en-US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 population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children who have been hospitalized or have had multiple emergency department visits for asthma</a:t>
            </a:r>
          </a:p>
          <a:p>
            <a:pPr algn="l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l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Breathe Easy At Home (BEAH)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Healthcare provider referral to city’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 housing code enforcement office (currently only four core cities)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Referral completed through KIDSNET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Housing code i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nspections, corrective action, and legal assistance</a:t>
            </a:r>
          </a:p>
          <a:p>
            <a:pPr algn="l"/>
            <a:r>
              <a:rPr lang="en-US" altLang="en-US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 population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If medical provider suspects that substandard housing (unaddressed code violations) are major cause of poorly controlled asthma </a:t>
            </a:r>
            <a:endParaRPr lang="en-US" altLang="en-US" sz="2400" u="sng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47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265829"/>
            <a:ext cx="75053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Rhode Island’s Asthma Intervention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98"/>
            <a:ext cx="9144000" cy="37006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00" y="4997546"/>
            <a:ext cx="8660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Launched in 2011 in collaboration with Hasbro Children’s Hospital, St. Josephs Health Center, HARP is an evidence-based intervention with well-defined and tested partnerships, roles and responsibilities, curriculum, service delivery infrastructure, eligibility criteria, and evaluation framework.</a:t>
            </a:r>
          </a:p>
        </p:txBody>
      </p:sp>
    </p:spTree>
    <p:extLst>
      <p:ext uri="{BB962C8B-B14F-4D97-AF65-F5344CB8AC3E}">
        <p14:creationId xmlns:p14="http://schemas.microsoft.com/office/powerpoint/2010/main" val="182160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1" y="265829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299" y="265829"/>
            <a:ext cx="73015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Cost Savings: Reduced Utilization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1147762"/>
            <a:ext cx="9170722" cy="26876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011" y="3790788"/>
            <a:ext cx="90359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Combined claims data showed: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Consistent reductions in ER and hospital costs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Higher (% and total) reductions for high utilizer group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Participant results out-performed expected reduction (regression to the mean) </a:t>
            </a:r>
          </a:p>
        </p:txBody>
      </p:sp>
    </p:spTree>
    <p:extLst>
      <p:ext uri="{BB962C8B-B14F-4D97-AF65-F5344CB8AC3E}">
        <p14:creationId xmlns:p14="http://schemas.microsoft.com/office/powerpoint/2010/main" val="17458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299" y="265829"/>
            <a:ext cx="73015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Return on Investment &amp; Outcomes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19125" y="1365975"/>
            <a:ext cx="7905750" cy="5376570"/>
            <a:chOff x="94862" y="1353834"/>
            <a:chExt cx="7905750" cy="53161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62" y="1353834"/>
              <a:ext cx="7795115" cy="187765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62" y="3231489"/>
              <a:ext cx="7905750" cy="3438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56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299" y="265829"/>
            <a:ext cx="73015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Asthma Costs in Medicaid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F24B26-B440-46BC-A5CD-3FCBA376162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5346" y="1226595"/>
          <a:ext cx="7459098" cy="248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767860-F938-4F15-8575-D8853290B37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5346" y="3942101"/>
          <a:ext cx="7459098" cy="264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A4BF61-D193-4A02-8BB5-340FF4C5E262}"/>
              </a:ext>
            </a:extLst>
          </p:cNvPr>
          <p:cNvSpPr txBox="1"/>
          <p:nvPr/>
        </p:nvSpPr>
        <p:spPr>
          <a:xfrm>
            <a:off x="725346" y="3628516"/>
            <a:ext cx="8033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N=	365    6,265    98,725	         377     5,888   101,377                  345      5,667   102,674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8BC89-71EE-472A-AC21-1D1D39DA0882}"/>
              </a:ext>
            </a:extLst>
          </p:cNvPr>
          <p:cNvSpPr txBox="1"/>
          <p:nvPr/>
        </p:nvSpPr>
        <p:spPr>
          <a:xfrm>
            <a:off x="749730" y="6507153"/>
            <a:ext cx="8033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N=	365    6,265    98,725	          377     5,888   101,377                  345      5,667   102,674</a:t>
            </a:r>
          </a:p>
        </p:txBody>
      </p:sp>
    </p:spTree>
    <p:extLst>
      <p:ext uri="{BB962C8B-B14F-4D97-AF65-F5344CB8AC3E}">
        <p14:creationId xmlns:p14="http://schemas.microsoft.com/office/powerpoint/2010/main" val="116873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299" y="265829"/>
            <a:ext cx="73015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Screening Tool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A2E3E6-9B02-4E7D-BB57-549BF3C7A4A8}"/>
              </a:ext>
            </a:extLst>
          </p:cNvPr>
          <p:cNvSpPr txBox="1">
            <a:spLocks/>
          </p:cNvSpPr>
          <p:nvPr/>
        </p:nvSpPr>
        <p:spPr>
          <a:xfrm>
            <a:off x="329609" y="1520456"/>
            <a:ext cx="8484782" cy="4944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92A4F6F-0114-4AA8-B43E-9C24E1B2E8D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1289616"/>
          <a:ext cx="9144000" cy="534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6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299" y="265829"/>
            <a:ext cx="73015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Referral for HARP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A2E3E6-9B02-4E7D-BB57-549BF3C7A4A8}"/>
              </a:ext>
            </a:extLst>
          </p:cNvPr>
          <p:cNvSpPr txBox="1">
            <a:spLocks/>
          </p:cNvSpPr>
          <p:nvPr/>
        </p:nvSpPr>
        <p:spPr>
          <a:xfrm>
            <a:off x="329609" y="1520456"/>
            <a:ext cx="8484782" cy="4944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F2F1F41-B25C-462A-A250-396B9FC78896}"/>
              </a:ext>
            </a:extLst>
          </p:cNvPr>
          <p:cNvSpPr txBox="1">
            <a:spLocks noChangeArrowheads="1"/>
          </p:cNvSpPr>
          <p:nvPr/>
        </p:nvSpPr>
        <p:spPr>
          <a:xfrm>
            <a:off x="345687" y="1527716"/>
            <a:ext cx="8484781" cy="493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Community Asthma Program at Hasbro</a:t>
            </a:r>
          </a:p>
          <a:p>
            <a:pPr>
              <a:buFontTx/>
              <a:buNone/>
              <a:defRPr/>
            </a:pPr>
            <a:endParaRPr lang="en-US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401-444-8340	</a:t>
            </a:r>
          </a:p>
          <a:p>
            <a:pPr>
              <a:buFontTx/>
              <a:buNone/>
              <a:defRPr/>
            </a:pP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Miosotis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Alsina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MAlsina@Lifespan.org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  <a:defRPr/>
            </a:pPr>
            <a:endParaRPr lang="en-US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Telephone screening for eligibility will be determined based on screening for ED/Hospital utilization, asthma control level, geography, and insurance, and patients can be enrolled in the appropriate comprehensive asthma services available.</a:t>
            </a:r>
          </a:p>
        </p:txBody>
      </p:sp>
    </p:spTree>
    <p:extLst>
      <p:ext uri="{BB962C8B-B14F-4D97-AF65-F5344CB8AC3E}">
        <p14:creationId xmlns:p14="http://schemas.microsoft.com/office/powerpoint/2010/main" val="331190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6A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80" y="723899"/>
            <a:ext cx="2222239" cy="2222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793" y="4702765"/>
            <a:ext cx="8774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Drix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Asthma Program Manager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Community Health &amp; Equity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 Department of Health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Julian.Drix@health.ri.gov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(401) 222-7742</a:t>
            </a:r>
          </a:p>
        </p:txBody>
      </p:sp>
    </p:spTree>
    <p:extLst>
      <p:ext uri="{BB962C8B-B14F-4D97-AF65-F5344CB8AC3E}">
        <p14:creationId xmlns:p14="http://schemas.microsoft.com/office/powerpoint/2010/main" val="31862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299" y="1801907"/>
            <a:ext cx="8329211" cy="1767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spc="-100" baseline="0">
                <a:solidFill>
                  <a:srgbClr val="326ABC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High-Risk Pediatric Asthma:</a:t>
            </a:r>
          </a:p>
          <a:p>
            <a:r>
              <a:rPr lang="en-US" sz="3600" dirty="0"/>
              <a:t>Best practices for guidelines-based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4" y="101665"/>
            <a:ext cx="939669" cy="939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BA05D5-ED65-4821-8ED0-67FD801DEC5A}"/>
              </a:ext>
            </a:extLst>
          </p:cNvPr>
          <p:cNvSpPr txBox="1"/>
          <p:nvPr/>
        </p:nvSpPr>
        <p:spPr>
          <a:xfrm>
            <a:off x="587244" y="4752558"/>
            <a:ext cx="76701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-100" dirty="0">
                <a:latin typeface="Arial" panose="020B0604020202020204" pitchFamily="34" charset="0"/>
                <a:cs typeface="Arial" panose="020B0604020202020204" pitchFamily="34" charset="0"/>
              </a:rPr>
              <a:t>August 21, 2018</a:t>
            </a:r>
            <a:endParaRPr lang="en-US" sz="2800" b="1" spc="-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00" baseline="0" dirty="0">
                <a:latin typeface="Arial" panose="020B0604020202020204" pitchFamily="34" charset="0"/>
                <a:cs typeface="Arial" panose="020B0604020202020204" pitchFamily="34" charset="0"/>
              </a:rPr>
              <a:t>Care Transformation Collaborative, PCMH-Kids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00" dirty="0">
                <a:latin typeface="Arial" panose="020B0604020202020204" pitchFamily="34" charset="0"/>
                <a:cs typeface="Arial" panose="020B0604020202020204" pitchFamily="34" charset="0"/>
              </a:rPr>
              <a:t>Best Practice Sharing Meeting</a:t>
            </a:r>
            <a:endParaRPr lang="en-US" sz="2800" b="1" spc="-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5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265829"/>
            <a:ext cx="65233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Burden of Asthma in 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D40F0-F2B2-40C5-96B6-55CA5893D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43" y="1143000"/>
            <a:ext cx="4976257" cy="2015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76984-1394-41DD-8F22-161F7CC74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0" y="1136026"/>
            <a:ext cx="4155243" cy="5721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BADE0A-86FF-445C-877A-80F7603647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916"/>
          <a:stretch/>
        </p:blipFill>
        <p:spPr>
          <a:xfrm>
            <a:off x="4729465" y="3796531"/>
            <a:ext cx="3120993" cy="3061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9BBD87-E6B5-44B9-BF8A-62EBBF58D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372" y="3358382"/>
            <a:ext cx="4839628" cy="438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B8842D-7F14-4F1C-8ED7-706764EF4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372" y="2824982"/>
            <a:ext cx="4824054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265829"/>
            <a:ext cx="65233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Guidelines-based asthma care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7BC7FF-B83F-496E-86CD-20FD9CC5D2C0}"/>
              </a:ext>
            </a:extLst>
          </p:cNvPr>
          <p:cNvSpPr txBox="1">
            <a:spLocks noChangeArrowheads="1"/>
          </p:cNvSpPr>
          <p:nvPr/>
        </p:nvSpPr>
        <p:spPr>
          <a:xfrm>
            <a:off x="345688" y="1527716"/>
            <a:ext cx="8001000" cy="510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Four core components</a:t>
            </a:r>
          </a:p>
          <a:p>
            <a:pPr algn="l">
              <a:defRPr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Component 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Assessing and Monitoring Asthma Severity and Asthma Control</a:t>
            </a:r>
          </a:p>
          <a:p>
            <a:pPr algn="l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Component 2: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Asthma Education</a:t>
            </a:r>
          </a:p>
          <a:p>
            <a:pPr algn="l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Component 3: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Control</a:t>
            </a:r>
          </a:p>
          <a:p>
            <a:pPr algn="l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Component 4: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Pharmacologic Therapy / Medications</a:t>
            </a:r>
          </a:p>
        </p:txBody>
      </p:sp>
    </p:spTree>
    <p:extLst>
      <p:ext uri="{BB962C8B-B14F-4D97-AF65-F5344CB8AC3E}">
        <p14:creationId xmlns:p14="http://schemas.microsoft.com/office/powerpoint/2010/main" val="16845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265829"/>
            <a:ext cx="65233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Guidelines-based asthma care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CF9F6-6EF6-4CF5-ACBC-6C309EDDF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757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9A63F-2F4D-4CDD-9FB9-8D50478048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10" r="6406"/>
          <a:stretch/>
        </p:blipFill>
        <p:spPr>
          <a:xfrm>
            <a:off x="4814375" y="0"/>
            <a:ext cx="4329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265829"/>
            <a:ext cx="65233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Guidelines-based asthma care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27A6A85-5C67-4C42-B4F0-79252C519F62}"/>
              </a:ext>
            </a:extLst>
          </p:cNvPr>
          <p:cNvSpPr txBox="1">
            <a:spLocks noChangeArrowheads="1"/>
          </p:cNvSpPr>
          <p:nvPr/>
        </p:nvSpPr>
        <p:spPr>
          <a:xfrm>
            <a:off x="99431" y="1568644"/>
            <a:ext cx="8610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1) Assessing and Monitoring Asthma Severity and Control</a:t>
            </a:r>
          </a:p>
          <a:p>
            <a:pPr algn="l">
              <a:buFontTx/>
              <a:buNone/>
              <a:defRPr/>
            </a:pPr>
            <a:endParaRPr lang="en-US" altLang="en-US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None/>
              <a:defRPr/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Priority action messages:</a:t>
            </a:r>
          </a:p>
          <a:p>
            <a:pPr algn="l">
              <a:buFontTx/>
              <a:buNone/>
              <a:defRPr/>
            </a:pPr>
            <a:endParaRPr lang="en-US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Assess asthma severity at the initial visit to determine initial treatment.</a:t>
            </a:r>
          </a:p>
          <a:p>
            <a:pPr algn="l">
              <a:defRPr/>
            </a:pP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Assess and monitor asthma control and adjust treatment if needed.</a:t>
            </a:r>
          </a:p>
          <a:p>
            <a:pPr algn="l">
              <a:defRPr/>
            </a:pP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Schedule follow-up visits at periodic intervals.</a:t>
            </a:r>
          </a:p>
        </p:txBody>
      </p:sp>
    </p:spTree>
    <p:extLst>
      <p:ext uri="{BB962C8B-B14F-4D97-AF65-F5344CB8AC3E}">
        <p14:creationId xmlns:p14="http://schemas.microsoft.com/office/powerpoint/2010/main" val="258059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265829"/>
            <a:ext cx="65233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Guidelines-based asthma care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27A6A85-5C67-4C42-B4F0-79252C519F62}"/>
              </a:ext>
            </a:extLst>
          </p:cNvPr>
          <p:cNvSpPr txBox="1">
            <a:spLocks noChangeArrowheads="1"/>
          </p:cNvSpPr>
          <p:nvPr/>
        </p:nvSpPr>
        <p:spPr>
          <a:xfrm>
            <a:off x="99431" y="1568644"/>
            <a:ext cx="8610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2) Asthma Education</a:t>
            </a:r>
          </a:p>
          <a:p>
            <a:pPr algn="l">
              <a:lnSpc>
                <a:spcPct val="110000"/>
              </a:lnSpc>
              <a:defRPr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Recommendation: Every practice serving people with asthma should have a Certified Asthma Educator (AE-C) on staff.</a:t>
            </a:r>
          </a:p>
          <a:p>
            <a:pPr algn="l">
              <a:lnSpc>
                <a:spcPct val="110000"/>
              </a:lnSpc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patients should be provided a written asthma action plan that includes two elements:</a:t>
            </a:r>
          </a:p>
          <a:p>
            <a:pPr lvl="1" algn="l">
              <a:lnSpc>
                <a:spcPct val="15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1: daily management</a:t>
            </a:r>
          </a:p>
          <a:p>
            <a:pPr lvl="1" algn="l">
              <a:lnSpc>
                <a:spcPct val="150000"/>
              </a:lnSpc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2: how to recognize and handle worsening asthma</a:t>
            </a:r>
          </a:p>
          <a:p>
            <a:pPr algn="l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Asthma Action Plans especially important for patients with moderate or severe persistent asthma, history of severe exacerbations, or poorly controlled asthma</a:t>
            </a:r>
          </a:p>
        </p:txBody>
      </p:sp>
    </p:spTree>
    <p:extLst>
      <p:ext uri="{BB962C8B-B14F-4D97-AF65-F5344CB8AC3E}">
        <p14:creationId xmlns:p14="http://schemas.microsoft.com/office/powerpoint/2010/main" val="70711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A8C11B8-EF58-4ECC-A485-8EBDEB062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77E327-B652-4C42-B5F2-8CA8EB57BBAE}"/>
              </a:ext>
            </a:extLst>
          </p:cNvPr>
          <p:cNvSpPr/>
          <p:nvPr/>
        </p:nvSpPr>
        <p:spPr>
          <a:xfrm>
            <a:off x="5616705" y="2385018"/>
            <a:ext cx="33235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  <a:p>
            <a:pPr algn="just"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Asthma Action Plans are available in KIDSNET </a:t>
            </a:r>
          </a:p>
          <a:p>
            <a:pPr algn="ctr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writeable pdfs that can be uploaded and shared with School Nurse Teachers</a:t>
            </a:r>
          </a:p>
        </p:txBody>
      </p:sp>
    </p:spTree>
    <p:extLst>
      <p:ext uri="{BB962C8B-B14F-4D97-AF65-F5344CB8AC3E}">
        <p14:creationId xmlns:p14="http://schemas.microsoft.com/office/powerpoint/2010/main" val="428386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12" y="101665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265829"/>
            <a:ext cx="65233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Guidelines-based asthma care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27A6A85-5C67-4C42-B4F0-79252C519F62}"/>
              </a:ext>
            </a:extLst>
          </p:cNvPr>
          <p:cNvSpPr txBox="1">
            <a:spLocks noChangeArrowheads="1"/>
          </p:cNvSpPr>
          <p:nvPr/>
        </p:nvSpPr>
        <p:spPr>
          <a:xfrm>
            <a:off x="99431" y="1568644"/>
            <a:ext cx="8610600" cy="1383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3) Control of Environmental Factors</a:t>
            </a:r>
          </a:p>
          <a:p>
            <a:pPr algn="l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considerations are both outdoor and indoor, which includes the home environment and school / daycare.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47B79E-C5D9-4E83-A048-C451ED4766DF}"/>
              </a:ext>
            </a:extLst>
          </p:cNvPr>
          <p:cNvSpPr txBox="1">
            <a:spLocks/>
          </p:cNvSpPr>
          <p:nvPr/>
        </p:nvSpPr>
        <p:spPr>
          <a:xfrm>
            <a:off x="223091" y="3139809"/>
            <a:ext cx="3810000" cy="2864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 algn="l"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Outdoors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Air pollution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Particulate matter (PM)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Exhaust: </a:t>
            </a:r>
            <a:r>
              <a:rPr lang="en-US" sz="17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Nox</a:t>
            </a:r>
            <a:r>
              <a:rPr lang="en-US" sz="17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SOx</a:t>
            </a:r>
            <a:r>
              <a:rPr lang="en-US" sz="17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Ox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Air toxins from industry and transportation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air quality alert days (ozone)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Extreme heat or cold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plant allergens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D522B0-EB9F-40E9-9D4F-904DEFDA24A2}"/>
              </a:ext>
            </a:extLst>
          </p:cNvPr>
          <p:cNvSpPr txBox="1">
            <a:spLocks/>
          </p:cNvSpPr>
          <p:nvPr/>
        </p:nvSpPr>
        <p:spPr>
          <a:xfrm>
            <a:off x="4648200" y="3029639"/>
            <a:ext cx="3810000" cy="3562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Indoors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tobacco smoke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burning solid fuels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animal dander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insects (cockroaches, bedbugs)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rodents (rats)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mold and mildew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scented products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cleaners</a:t>
            </a:r>
          </a:p>
          <a:p>
            <a:pPr marL="457200" lvl="1" indent="-223838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plant allergens</a:t>
            </a:r>
          </a:p>
        </p:txBody>
      </p:sp>
    </p:spTree>
    <p:extLst>
      <p:ext uri="{BB962C8B-B14F-4D97-AF65-F5344CB8AC3E}">
        <p14:creationId xmlns:p14="http://schemas.microsoft.com/office/powerpoint/2010/main" val="153240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</TotalTime>
  <Words>605</Words>
  <Application>Microsoft Office PowerPoint</Application>
  <PresentationFormat>On-screen Show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Berg, Anne</dc:creator>
  <cp:lastModifiedBy>Susanne Campbell</cp:lastModifiedBy>
  <cp:revision>58</cp:revision>
  <dcterms:created xsi:type="dcterms:W3CDTF">2016-03-23T15:28:45Z</dcterms:created>
  <dcterms:modified xsi:type="dcterms:W3CDTF">2018-08-17T19:02:51Z</dcterms:modified>
</cp:coreProperties>
</file>