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2"/>
  </p:notesMasterIdLst>
  <p:handoutMasterIdLst>
    <p:handoutMasterId r:id="rId63"/>
  </p:handoutMasterIdLst>
  <p:sldIdLst>
    <p:sldId id="525" r:id="rId2"/>
    <p:sldId id="536" r:id="rId3"/>
    <p:sldId id="535" r:id="rId4"/>
    <p:sldId id="537" r:id="rId5"/>
    <p:sldId id="526" r:id="rId6"/>
    <p:sldId id="519" r:id="rId7"/>
    <p:sldId id="533" r:id="rId8"/>
    <p:sldId id="528" r:id="rId9"/>
    <p:sldId id="534" r:id="rId10"/>
    <p:sldId id="529" r:id="rId11"/>
    <p:sldId id="530" r:id="rId12"/>
    <p:sldId id="531" r:id="rId13"/>
    <p:sldId id="543" r:id="rId14"/>
    <p:sldId id="540" r:id="rId15"/>
    <p:sldId id="541" r:id="rId16"/>
    <p:sldId id="542" r:id="rId17"/>
    <p:sldId id="458" r:id="rId18"/>
    <p:sldId id="449" r:id="rId19"/>
    <p:sldId id="539" r:id="rId20"/>
    <p:sldId id="459" r:id="rId21"/>
    <p:sldId id="460" r:id="rId22"/>
    <p:sldId id="465" r:id="rId23"/>
    <p:sldId id="467" r:id="rId24"/>
    <p:sldId id="482" r:id="rId25"/>
    <p:sldId id="475" r:id="rId26"/>
    <p:sldId id="477" r:id="rId27"/>
    <p:sldId id="487" r:id="rId28"/>
    <p:sldId id="499" r:id="rId29"/>
    <p:sldId id="489" r:id="rId30"/>
    <p:sldId id="490" r:id="rId31"/>
    <p:sldId id="491" r:id="rId32"/>
    <p:sldId id="492" r:id="rId33"/>
    <p:sldId id="493" r:id="rId34"/>
    <p:sldId id="494" r:id="rId35"/>
    <p:sldId id="495" r:id="rId36"/>
    <p:sldId id="496" r:id="rId37"/>
    <p:sldId id="497" r:id="rId38"/>
    <p:sldId id="498" r:id="rId39"/>
    <p:sldId id="544" r:id="rId40"/>
    <p:sldId id="547" r:id="rId41"/>
    <p:sldId id="500" r:id="rId42"/>
    <p:sldId id="501" r:id="rId43"/>
    <p:sldId id="502" r:id="rId44"/>
    <p:sldId id="50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453" r:id="rId58"/>
    <p:sldId id="516" r:id="rId59"/>
    <p:sldId id="548" r:id="rId60"/>
    <p:sldId id="546" r:id="rId6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1A68D-94E7-4C74-BDAE-60766EFD656E}"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9C111AD0-FC73-48F7-A217-AB5A417F73C1}">
      <dgm:prSet phldrT="[Text]" custT="1"/>
      <dgm:spPr>
        <a:solidFill>
          <a:srgbClr val="64A0C8"/>
        </a:solidFill>
      </dgm:spPr>
      <dgm:t>
        <a:bodyPr/>
        <a:lstStyle/>
        <a:p>
          <a:r>
            <a:rPr lang="en-US" sz="2200" dirty="0" smtClean="0"/>
            <a:t>Depression</a:t>
          </a:r>
          <a:endParaRPr lang="en-US" sz="2200" dirty="0"/>
        </a:p>
      </dgm:t>
    </dgm:pt>
    <dgm:pt modelId="{80D0A2ED-4DA8-4336-A969-750F1E7F1842}" type="parTrans" cxnId="{F60A6C38-4965-496C-BE00-E16048D224FC}">
      <dgm:prSet/>
      <dgm:spPr/>
      <dgm:t>
        <a:bodyPr/>
        <a:lstStyle/>
        <a:p>
          <a:endParaRPr lang="en-US"/>
        </a:p>
      </dgm:t>
    </dgm:pt>
    <dgm:pt modelId="{4CA9EAAB-D734-4EA0-975A-682229B3C234}" type="sibTrans" cxnId="{F60A6C38-4965-496C-BE00-E16048D224FC}">
      <dgm:prSet/>
      <dgm:spPr>
        <a:solidFill>
          <a:srgbClr val="675C53"/>
        </a:solidFill>
      </dgm:spPr>
      <dgm:t>
        <a:bodyPr/>
        <a:lstStyle/>
        <a:p>
          <a:endParaRPr lang="en-US" dirty="0"/>
        </a:p>
      </dgm:t>
    </dgm:pt>
    <dgm:pt modelId="{C99DAD9F-D425-4A8E-ABB3-E4B4BB47B162}">
      <dgm:prSet phldrT="[Text]"/>
      <dgm:spPr>
        <a:solidFill>
          <a:srgbClr val="D55C19"/>
        </a:solidFill>
      </dgm:spPr>
      <dgm:t>
        <a:bodyPr/>
        <a:lstStyle/>
        <a:p>
          <a:r>
            <a:rPr lang="en-US" dirty="0" smtClean="0"/>
            <a:t>Chronic Medical Conditions</a:t>
          </a:r>
          <a:endParaRPr lang="en-US" dirty="0"/>
        </a:p>
      </dgm:t>
    </dgm:pt>
    <dgm:pt modelId="{84B1208D-D4BC-44FC-A94F-F18083DB93E0}" type="parTrans" cxnId="{A3A99E38-D32F-49C6-BF4F-1FC5B681DAF5}">
      <dgm:prSet/>
      <dgm:spPr/>
      <dgm:t>
        <a:bodyPr/>
        <a:lstStyle/>
        <a:p>
          <a:endParaRPr lang="en-US"/>
        </a:p>
      </dgm:t>
    </dgm:pt>
    <dgm:pt modelId="{519C7B12-C31F-43FE-8625-87F72B7DDF81}" type="sibTrans" cxnId="{A3A99E38-D32F-49C6-BF4F-1FC5B681DAF5}">
      <dgm:prSet/>
      <dgm:spPr>
        <a:solidFill>
          <a:srgbClr val="6A1A41"/>
        </a:solidFill>
      </dgm:spPr>
      <dgm:t>
        <a:bodyPr/>
        <a:lstStyle/>
        <a:p>
          <a:endParaRPr lang="en-US" dirty="0"/>
        </a:p>
      </dgm:t>
    </dgm:pt>
    <dgm:pt modelId="{8E440549-C0DA-4B0A-AD74-C11C2E0B5EC3}">
      <dgm:prSet phldrT="[Text]"/>
      <dgm:spPr>
        <a:solidFill>
          <a:srgbClr val="879637"/>
        </a:solidFill>
      </dgm:spPr>
      <dgm:t>
        <a:bodyPr/>
        <a:lstStyle/>
        <a:p>
          <a:r>
            <a:rPr lang="en-US" dirty="0" smtClean="0"/>
            <a:t>2-3 X Cost of Care</a:t>
          </a:r>
          <a:endParaRPr lang="en-US" dirty="0"/>
        </a:p>
      </dgm:t>
    </dgm:pt>
    <dgm:pt modelId="{2B236D9E-3DF3-4077-8222-84D0FC8DC2B0}" type="parTrans" cxnId="{E6DB89C4-A0F3-4787-80B9-7B66F6F5076A}">
      <dgm:prSet/>
      <dgm:spPr/>
      <dgm:t>
        <a:bodyPr/>
        <a:lstStyle/>
        <a:p>
          <a:endParaRPr lang="en-US"/>
        </a:p>
      </dgm:t>
    </dgm:pt>
    <dgm:pt modelId="{38CC88EC-3E0B-48FA-A0F4-1196FC25ABF6}" type="sibTrans" cxnId="{E6DB89C4-A0F3-4787-80B9-7B66F6F5076A}">
      <dgm:prSet/>
      <dgm:spPr/>
      <dgm:t>
        <a:bodyPr/>
        <a:lstStyle/>
        <a:p>
          <a:endParaRPr lang="en-US"/>
        </a:p>
      </dgm:t>
    </dgm:pt>
    <dgm:pt modelId="{2AE34E0E-C7F7-4AEC-916C-878F182512C1}" type="pres">
      <dgm:prSet presAssocID="{5C71A68D-94E7-4C74-BDAE-60766EFD656E}" presName="Name0" presStyleCnt="0">
        <dgm:presLayoutVars>
          <dgm:dir/>
          <dgm:resizeHandles val="exact"/>
        </dgm:presLayoutVars>
      </dgm:prSet>
      <dgm:spPr/>
      <dgm:t>
        <a:bodyPr/>
        <a:lstStyle/>
        <a:p>
          <a:endParaRPr lang="en-US"/>
        </a:p>
      </dgm:t>
    </dgm:pt>
    <dgm:pt modelId="{66E18B7F-9398-4A24-9BD2-98101DA7C884}" type="pres">
      <dgm:prSet presAssocID="{5C71A68D-94E7-4C74-BDAE-60766EFD656E}" presName="vNodes" presStyleCnt="0"/>
      <dgm:spPr/>
    </dgm:pt>
    <dgm:pt modelId="{D52FE654-50CB-4796-B58A-4D74EBCD20B8}" type="pres">
      <dgm:prSet presAssocID="{9C111AD0-FC73-48F7-A217-AB5A417F73C1}" presName="node" presStyleLbl="node1" presStyleIdx="0" presStyleCnt="3" custScaleX="76356" custScaleY="28825" custLinFactNeighborX="838" custLinFactNeighborY="20607">
        <dgm:presLayoutVars>
          <dgm:bulletEnabled val="1"/>
        </dgm:presLayoutVars>
      </dgm:prSet>
      <dgm:spPr/>
      <dgm:t>
        <a:bodyPr/>
        <a:lstStyle/>
        <a:p>
          <a:endParaRPr lang="en-US"/>
        </a:p>
      </dgm:t>
    </dgm:pt>
    <dgm:pt modelId="{EEBB4D56-D109-4E75-B14B-D238798C45F9}" type="pres">
      <dgm:prSet presAssocID="{4CA9EAAB-D734-4EA0-975A-682229B3C234}" presName="spacerT" presStyleCnt="0"/>
      <dgm:spPr/>
    </dgm:pt>
    <dgm:pt modelId="{D5461ED8-EC5F-4CFF-871F-AE8993077BC8}" type="pres">
      <dgm:prSet presAssocID="{4CA9EAAB-D734-4EA0-975A-682229B3C234}" presName="sibTrans" presStyleLbl="sibTrans2D1" presStyleIdx="0" presStyleCnt="2" custScaleX="38363" custScaleY="27082"/>
      <dgm:spPr/>
      <dgm:t>
        <a:bodyPr/>
        <a:lstStyle/>
        <a:p>
          <a:endParaRPr lang="en-US"/>
        </a:p>
      </dgm:t>
    </dgm:pt>
    <dgm:pt modelId="{E8530EAF-A04F-4A75-9839-7D49E948F911}" type="pres">
      <dgm:prSet presAssocID="{4CA9EAAB-D734-4EA0-975A-682229B3C234}" presName="spacerB" presStyleCnt="0"/>
      <dgm:spPr/>
    </dgm:pt>
    <dgm:pt modelId="{BF512721-1964-4FBC-A9D3-A95DEDA72AD7}" type="pres">
      <dgm:prSet presAssocID="{C99DAD9F-D425-4A8E-ABB3-E4B4BB47B162}" presName="node" presStyleLbl="node1" presStyleIdx="1" presStyleCnt="3" custScaleX="45327" custScaleY="36522" custLinFactNeighborX="1246" custLinFactNeighborY="-80560">
        <dgm:presLayoutVars>
          <dgm:bulletEnabled val="1"/>
        </dgm:presLayoutVars>
      </dgm:prSet>
      <dgm:spPr/>
      <dgm:t>
        <a:bodyPr/>
        <a:lstStyle/>
        <a:p>
          <a:endParaRPr lang="en-US"/>
        </a:p>
      </dgm:t>
    </dgm:pt>
    <dgm:pt modelId="{48B0C825-A6F7-485A-A0A3-039253A7F272}" type="pres">
      <dgm:prSet presAssocID="{5C71A68D-94E7-4C74-BDAE-60766EFD656E}" presName="sibTransLast" presStyleLbl="sibTrans2D1" presStyleIdx="1" presStyleCnt="2" custScaleX="109108" custScaleY="27665" custLinFactNeighborX="-33027"/>
      <dgm:spPr/>
      <dgm:t>
        <a:bodyPr/>
        <a:lstStyle/>
        <a:p>
          <a:endParaRPr lang="en-US"/>
        </a:p>
      </dgm:t>
    </dgm:pt>
    <dgm:pt modelId="{D2286EBB-98D4-440C-A223-CFC81E4302CA}" type="pres">
      <dgm:prSet presAssocID="{5C71A68D-94E7-4C74-BDAE-60766EFD656E}" presName="connectorText" presStyleLbl="sibTrans2D1" presStyleIdx="1" presStyleCnt="2"/>
      <dgm:spPr/>
      <dgm:t>
        <a:bodyPr/>
        <a:lstStyle/>
        <a:p>
          <a:endParaRPr lang="en-US"/>
        </a:p>
      </dgm:t>
    </dgm:pt>
    <dgm:pt modelId="{74896FC4-BB6E-4FA5-B82C-8776E1F38A19}" type="pres">
      <dgm:prSet presAssocID="{5C71A68D-94E7-4C74-BDAE-60766EFD656E}" presName="lastNode" presStyleLbl="node1" presStyleIdx="2" presStyleCnt="3" custScaleX="43959" custScaleY="18509" custLinFactNeighborX="-25098" custLinFactNeighborY="-280">
        <dgm:presLayoutVars>
          <dgm:bulletEnabled val="1"/>
        </dgm:presLayoutVars>
      </dgm:prSet>
      <dgm:spPr/>
      <dgm:t>
        <a:bodyPr/>
        <a:lstStyle/>
        <a:p>
          <a:endParaRPr lang="en-US"/>
        </a:p>
      </dgm:t>
    </dgm:pt>
  </dgm:ptLst>
  <dgm:cxnLst>
    <dgm:cxn modelId="{EEF909E5-94EB-4CAA-8A89-3AFF7A9F2364}" type="presOf" srcId="{C99DAD9F-D425-4A8E-ABB3-E4B4BB47B162}" destId="{BF512721-1964-4FBC-A9D3-A95DEDA72AD7}" srcOrd="0" destOrd="0" presId="urn:microsoft.com/office/officeart/2005/8/layout/equation2"/>
    <dgm:cxn modelId="{A89169DF-F7C8-4470-8FC1-4116DA4B0F9C}" type="presOf" srcId="{519C7B12-C31F-43FE-8625-87F72B7DDF81}" destId="{D2286EBB-98D4-440C-A223-CFC81E4302CA}" srcOrd="1" destOrd="0" presId="urn:microsoft.com/office/officeart/2005/8/layout/equation2"/>
    <dgm:cxn modelId="{126FD781-0C26-42AB-81E2-CE915DC6DA94}" type="presOf" srcId="{4CA9EAAB-D734-4EA0-975A-682229B3C234}" destId="{D5461ED8-EC5F-4CFF-871F-AE8993077BC8}" srcOrd="0" destOrd="0" presId="urn:microsoft.com/office/officeart/2005/8/layout/equation2"/>
    <dgm:cxn modelId="{E6DB89C4-A0F3-4787-80B9-7B66F6F5076A}" srcId="{5C71A68D-94E7-4C74-BDAE-60766EFD656E}" destId="{8E440549-C0DA-4B0A-AD74-C11C2E0B5EC3}" srcOrd="2" destOrd="0" parTransId="{2B236D9E-3DF3-4077-8222-84D0FC8DC2B0}" sibTransId="{38CC88EC-3E0B-48FA-A0F4-1196FC25ABF6}"/>
    <dgm:cxn modelId="{F60A6C38-4965-496C-BE00-E16048D224FC}" srcId="{5C71A68D-94E7-4C74-BDAE-60766EFD656E}" destId="{9C111AD0-FC73-48F7-A217-AB5A417F73C1}" srcOrd="0" destOrd="0" parTransId="{80D0A2ED-4DA8-4336-A969-750F1E7F1842}" sibTransId="{4CA9EAAB-D734-4EA0-975A-682229B3C234}"/>
    <dgm:cxn modelId="{BA130209-E5A4-416E-8462-AC299A385928}" type="presOf" srcId="{519C7B12-C31F-43FE-8625-87F72B7DDF81}" destId="{48B0C825-A6F7-485A-A0A3-039253A7F272}" srcOrd="0" destOrd="0" presId="urn:microsoft.com/office/officeart/2005/8/layout/equation2"/>
    <dgm:cxn modelId="{0D578E7B-F9CF-4890-A375-E58A458398E1}" type="presOf" srcId="{5C71A68D-94E7-4C74-BDAE-60766EFD656E}" destId="{2AE34E0E-C7F7-4AEC-916C-878F182512C1}" srcOrd="0" destOrd="0" presId="urn:microsoft.com/office/officeart/2005/8/layout/equation2"/>
    <dgm:cxn modelId="{C81AA1B4-755E-4C30-9F10-CC7C7C9B9F63}" type="presOf" srcId="{9C111AD0-FC73-48F7-A217-AB5A417F73C1}" destId="{D52FE654-50CB-4796-B58A-4D74EBCD20B8}" srcOrd="0" destOrd="0" presId="urn:microsoft.com/office/officeart/2005/8/layout/equation2"/>
    <dgm:cxn modelId="{A3A99E38-D32F-49C6-BF4F-1FC5B681DAF5}" srcId="{5C71A68D-94E7-4C74-BDAE-60766EFD656E}" destId="{C99DAD9F-D425-4A8E-ABB3-E4B4BB47B162}" srcOrd="1" destOrd="0" parTransId="{84B1208D-D4BC-44FC-A94F-F18083DB93E0}" sibTransId="{519C7B12-C31F-43FE-8625-87F72B7DDF81}"/>
    <dgm:cxn modelId="{208DAC1D-B5EA-46C6-9637-DF51E45A48BF}" type="presOf" srcId="{8E440549-C0DA-4B0A-AD74-C11C2E0B5EC3}" destId="{74896FC4-BB6E-4FA5-B82C-8776E1F38A19}" srcOrd="0" destOrd="0" presId="urn:microsoft.com/office/officeart/2005/8/layout/equation2"/>
    <dgm:cxn modelId="{75296351-68EB-4CCF-AB3C-6357403CCA79}" type="presParOf" srcId="{2AE34E0E-C7F7-4AEC-916C-878F182512C1}" destId="{66E18B7F-9398-4A24-9BD2-98101DA7C884}" srcOrd="0" destOrd="0" presId="urn:microsoft.com/office/officeart/2005/8/layout/equation2"/>
    <dgm:cxn modelId="{20A52C9B-EE2F-4BE0-B003-871586509066}" type="presParOf" srcId="{66E18B7F-9398-4A24-9BD2-98101DA7C884}" destId="{D52FE654-50CB-4796-B58A-4D74EBCD20B8}" srcOrd="0" destOrd="0" presId="urn:microsoft.com/office/officeart/2005/8/layout/equation2"/>
    <dgm:cxn modelId="{D2EB3058-EA91-417E-9ABE-97C01EA43852}" type="presParOf" srcId="{66E18B7F-9398-4A24-9BD2-98101DA7C884}" destId="{EEBB4D56-D109-4E75-B14B-D238798C45F9}" srcOrd="1" destOrd="0" presId="urn:microsoft.com/office/officeart/2005/8/layout/equation2"/>
    <dgm:cxn modelId="{46A0C655-69E8-4CDA-A65E-3DA478B5BAC6}" type="presParOf" srcId="{66E18B7F-9398-4A24-9BD2-98101DA7C884}" destId="{D5461ED8-EC5F-4CFF-871F-AE8993077BC8}" srcOrd="2" destOrd="0" presId="urn:microsoft.com/office/officeart/2005/8/layout/equation2"/>
    <dgm:cxn modelId="{E34E2DBE-4AD7-4030-A6D9-B0E0F5884F83}" type="presParOf" srcId="{66E18B7F-9398-4A24-9BD2-98101DA7C884}" destId="{E8530EAF-A04F-4A75-9839-7D49E948F911}" srcOrd="3" destOrd="0" presId="urn:microsoft.com/office/officeart/2005/8/layout/equation2"/>
    <dgm:cxn modelId="{305F00D2-F11D-450D-A603-29297F7090B2}" type="presParOf" srcId="{66E18B7F-9398-4A24-9BD2-98101DA7C884}" destId="{BF512721-1964-4FBC-A9D3-A95DEDA72AD7}" srcOrd="4" destOrd="0" presId="urn:microsoft.com/office/officeart/2005/8/layout/equation2"/>
    <dgm:cxn modelId="{7E684336-95BB-495D-A4A0-040F8B89E133}" type="presParOf" srcId="{2AE34E0E-C7F7-4AEC-916C-878F182512C1}" destId="{48B0C825-A6F7-485A-A0A3-039253A7F272}" srcOrd="1" destOrd="0" presId="urn:microsoft.com/office/officeart/2005/8/layout/equation2"/>
    <dgm:cxn modelId="{FE2AFBD7-4CB1-481C-90B8-E36180973EF0}" type="presParOf" srcId="{48B0C825-A6F7-485A-A0A3-039253A7F272}" destId="{D2286EBB-98D4-440C-A223-CFC81E4302CA}" srcOrd="0" destOrd="0" presId="urn:microsoft.com/office/officeart/2005/8/layout/equation2"/>
    <dgm:cxn modelId="{A5F363D9-AF71-4234-823B-A5AF879E4715}" type="presParOf" srcId="{2AE34E0E-C7F7-4AEC-916C-878F182512C1}" destId="{74896FC4-BB6E-4FA5-B82C-8776E1F38A1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FE654-50CB-4796-B58A-4D74EBCD20B8}">
      <dsp:nvSpPr>
        <dsp:cNvPr id="0" name=""/>
        <dsp:cNvSpPr/>
      </dsp:nvSpPr>
      <dsp:spPr>
        <a:xfrm>
          <a:off x="24795" y="561348"/>
          <a:ext cx="2204742" cy="832307"/>
        </a:xfrm>
        <a:prstGeom prst="ellipse">
          <a:avLst/>
        </a:prstGeom>
        <a:solidFill>
          <a:srgbClr val="64A0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Depression</a:t>
          </a:r>
          <a:endParaRPr lang="en-US" sz="2200" kern="1200" dirty="0"/>
        </a:p>
      </dsp:txBody>
      <dsp:txXfrm>
        <a:off x="347672" y="683237"/>
        <a:ext cx="1558988" cy="588529"/>
      </dsp:txXfrm>
    </dsp:sp>
    <dsp:sp modelId="{D5461ED8-EC5F-4CFF-871F-AE8993077BC8}">
      <dsp:nvSpPr>
        <dsp:cNvPr id="0" name=""/>
        <dsp:cNvSpPr/>
      </dsp:nvSpPr>
      <dsp:spPr>
        <a:xfrm>
          <a:off x="781732" y="1579802"/>
          <a:ext cx="642473" cy="453548"/>
        </a:xfrm>
        <a:prstGeom prst="mathPlus">
          <a:avLst/>
        </a:prstGeom>
        <a:solidFill>
          <a:srgbClr val="675C5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866892" y="1753239"/>
        <a:ext cx="472153" cy="106674"/>
      </dsp:txXfrm>
    </dsp:sp>
    <dsp:sp modelId="{BF512721-1964-4FBC-A9D3-A95DEDA72AD7}">
      <dsp:nvSpPr>
        <dsp:cNvPr id="0" name=""/>
        <dsp:cNvSpPr/>
      </dsp:nvSpPr>
      <dsp:spPr>
        <a:xfrm>
          <a:off x="484549" y="2078929"/>
          <a:ext cx="1308795" cy="1054555"/>
        </a:xfrm>
        <a:prstGeom prst="ellipse">
          <a:avLst/>
        </a:prstGeom>
        <a:solidFill>
          <a:srgbClr val="D55C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Chronic Medical Conditions</a:t>
          </a:r>
          <a:endParaRPr lang="en-US" sz="1600" kern="1200" dirty="0"/>
        </a:p>
      </dsp:txBody>
      <dsp:txXfrm>
        <a:off x="676218" y="2233365"/>
        <a:ext cx="925457" cy="745683"/>
      </dsp:txXfrm>
    </dsp:sp>
    <dsp:sp modelId="{48B0C825-A6F7-485A-A0A3-039253A7F272}">
      <dsp:nvSpPr>
        <dsp:cNvPr id="0" name=""/>
        <dsp:cNvSpPr/>
      </dsp:nvSpPr>
      <dsp:spPr>
        <a:xfrm rot="50528">
          <a:off x="2296074" y="1724962"/>
          <a:ext cx="757924" cy="297158"/>
        </a:xfrm>
        <a:prstGeom prst="rightArrow">
          <a:avLst>
            <a:gd name="adj1" fmla="val 60000"/>
            <a:gd name="adj2" fmla="val 50000"/>
          </a:avLst>
        </a:prstGeom>
        <a:solidFill>
          <a:srgbClr val="6A1A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296079" y="1783739"/>
        <a:ext cx="668777" cy="178294"/>
      </dsp:txXfrm>
    </dsp:sp>
    <dsp:sp modelId="{74896FC4-BB6E-4FA5-B82C-8776E1F38A19}">
      <dsp:nvSpPr>
        <dsp:cNvPr id="0" name=""/>
        <dsp:cNvSpPr/>
      </dsp:nvSpPr>
      <dsp:spPr>
        <a:xfrm>
          <a:off x="3539293" y="1367091"/>
          <a:ext cx="2538589" cy="1068876"/>
        </a:xfrm>
        <a:prstGeom prst="ellipse">
          <a:avLst/>
        </a:prstGeom>
        <a:solidFill>
          <a:srgbClr val="8796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2-3 X Cost of Care</a:t>
          </a:r>
          <a:endParaRPr lang="en-US" sz="2600" kern="1200" dirty="0"/>
        </a:p>
      </dsp:txBody>
      <dsp:txXfrm>
        <a:off x="3911061" y="1523624"/>
        <a:ext cx="1795053" cy="75581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4314136A-5725-477B-B87C-F5EDE727E395}" type="datetimeFigureOut">
              <a:rPr lang="en-US" smtClean="0"/>
              <a:t>4/10/2018</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C3FD15B4-4D7F-4F42-BA95-0CCCACE778C2}" type="slidenum">
              <a:rPr lang="en-US" smtClean="0"/>
              <a:t>‹#›</a:t>
            </a:fld>
            <a:endParaRPr lang="en-US" dirty="0"/>
          </a:p>
        </p:txBody>
      </p:sp>
    </p:spTree>
    <p:extLst>
      <p:ext uri="{BB962C8B-B14F-4D97-AF65-F5344CB8AC3E}">
        <p14:creationId xmlns:p14="http://schemas.microsoft.com/office/powerpoint/2010/main" val="22797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2CF8767-395E-477F-BC00-831959B7D1C5}" type="datetimeFigureOut">
              <a:rPr lang="en-US" smtClean="0"/>
              <a:t>4/10/2018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A5076430-7776-48AD-8029-B15B2FB3AA76}" type="slidenum">
              <a:rPr lang="en-US" smtClean="0"/>
              <a:t>‹#›</a:t>
            </a:fld>
            <a:endParaRPr lang="en-US" dirty="0"/>
          </a:p>
        </p:txBody>
      </p:sp>
    </p:spTree>
    <p:extLst>
      <p:ext uri="{BB962C8B-B14F-4D97-AF65-F5344CB8AC3E}">
        <p14:creationId xmlns:p14="http://schemas.microsoft.com/office/powerpoint/2010/main" val="333358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Behavioral Health integration is not intended to replace specialty mental health but to assist with linkage and access for those patients who need specialty services. One of the primary goals of the BHI/MHI program is to strengthen the link between primary care and specialty mental health.</a:t>
            </a:r>
          </a:p>
        </p:txBody>
      </p:sp>
      <p:sp>
        <p:nvSpPr>
          <p:cNvPr id="4" name="Slide Number Placeholder 3"/>
          <p:cNvSpPr>
            <a:spLocks noGrp="1"/>
          </p:cNvSpPr>
          <p:nvPr>
            <p:ph type="sldNum" sz="quarter" idx="5"/>
          </p:nvPr>
        </p:nvSpPr>
        <p:spPr/>
        <p:txBody>
          <a:bodyPr/>
          <a:lstStyle/>
          <a:p>
            <a:pPr>
              <a:defRPr/>
            </a:pPr>
            <a:fld id="{EAAFF5A8-9920-49CA-833B-75CE57CD1DB3}" type="slidenum">
              <a:rPr lang="en-US" smtClean="0"/>
              <a:pPr>
                <a:defRPr/>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Please insert the assigned session number (track letter,</a:t>
            </a:r>
            <a:r>
              <a:rPr lang="en-US" altLang="en-US" baseline="0" dirty="0"/>
              <a:t> period n</a:t>
            </a:r>
            <a:r>
              <a:rPr lang="en-US" altLang="en-US" dirty="0"/>
              <a:t>umber), i.e., A2a</a:t>
            </a:r>
          </a:p>
          <a:p>
            <a:pPr eaLnBrk="1" hangingPunct="1">
              <a:spcBef>
                <a:spcPct val="0"/>
              </a:spcBef>
            </a:pPr>
            <a:endParaRPr lang="en-US" altLang="en-US" dirty="0"/>
          </a:p>
          <a:p>
            <a:pPr eaLnBrk="1" hangingPunct="1">
              <a:spcBef>
                <a:spcPct val="0"/>
              </a:spcBef>
            </a:pPr>
            <a:r>
              <a:rPr lang="en-US" altLang="en-US" dirty="0"/>
              <a:t>Please insert the TITLE of your presentation.</a:t>
            </a:r>
          </a:p>
          <a:p>
            <a:pPr eaLnBrk="1" hangingPunct="1">
              <a:spcBef>
                <a:spcPct val="0"/>
              </a:spcBef>
            </a:pPr>
            <a:endParaRPr lang="en-US" altLang="en-US" dirty="0"/>
          </a:p>
          <a:p>
            <a:pPr eaLnBrk="1" hangingPunct="1">
              <a:spcBef>
                <a:spcPct val="0"/>
              </a:spcBef>
            </a:pPr>
            <a:r>
              <a:rPr lang="en-US" altLang="en-US" dirty="0"/>
              <a:t>List EACH PRESENTER who will ATTEND the CFHA Conference to make this presentation. </a:t>
            </a:r>
          </a:p>
          <a:p>
            <a:pPr eaLnBrk="1" hangingPunct="1">
              <a:spcBef>
                <a:spcPct val="0"/>
              </a:spcBef>
            </a:pPr>
            <a:endParaRPr lang="en-US" altLang="en-US" dirty="0"/>
          </a:p>
          <a:p>
            <a:pPr eaLnBrk="1" hangingPunct="1">
              <a:spcBef>
                <a:spcPct val="0"/>
              </a:spcBef>
            </a:pPr>
            <a:r>
              <a:rPr lang="en-US" altLang="en-US" dirty="0"/>
              <a:t>You may acknowledge other authors who are not attending the Conference in subsequent slides.</a:t>
            </a:r>
          </a:p>
        </p:txBody>
      </p:sp>
      <p:sp>
        <p:nvSpPr>
          <p:cNvPr id="8196"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Collaborative Family Healthcare Association 12th Annual Conference</a:t>
            </a:r>
          </a:p>
        </p:txBody>
      </p:sp>
    </p:spTree>
    <p:extLst>
      <p:ext uri="{BB962C8B-B14F-4D97-AF65-F5344CB8AC3E}">
        <p14:creationId xmlns:p14="http://schemas.microsoft.com/office/powerpoint/2010/main" val="423920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Continuing education approval now requires that each presentation include five references within the last 5 years. </a:t>
            </a:r>
          </a:p>
          <a:p>
            <a:endParaRPr lang="en-US" altLang="en-US" dirty="0"/>
          </a:p>
          <a:p>
            <a:r>
              <a:rPr lang="en-US" altLang="en-US" dirty="0"/>
              <a:t>Please list at least FIVE (5) references for this presentation that are no older than 5 years.</a:t>
            </a:r>
          </a:p>
          <a:p>
            <a:endParaRPr lang="en-US" altLang="en-US" dirty="0"/>
          </a:p>
          <a:p>
            <a:r>
              <a:rPr lang="en-US" altLang="en-US" dirty="0"/>
              <a:t>Without these references, your session may NOT be approved for CE credit.</a:t>
            </a:r>
          </a:p>
        </p:txBody>
      </p:sp>
      <p:sp>
        <p:nvSpPr>
          <p:cNvPr id="4" name="Footer Placeholder 3"/>
          <p:cNvSpPr>
            <a:spLocks noGrp="1"/>
          </p:cNvSpPr>
          <p:nvPr>
            <p:ph type="ftr" sz="quarter" idx="4"/>
          </p:nvPr>
        </p:nvSpPr>
        <p:spPr/>
        <p:txBody>
          <a:bodyPr/>
          <a:lstStyle/>
          <a:p>
            <a:pPr>
              <a:defRPr/>
            </a:pPr>
            <a:r>
              <a:rPr lang="en-US" dirty="0"/>
              <a:t>Collaborative Family Healthcare Association 12th Annual Conference</a:t>
            </a:r>
          </a:p>
        </p:txBody>
      </p:sp>
    </p:spTree>
    <p:extLst>
      <p:ext uri="{BB962C8B-B14F-4D97-AF65-F5344CB8AC3E}">
        <p14:creationId xmlns:p14="http://schemas.microsoft.com/office/powerpoint/2010/main" val="4077598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7"/>
          <p:cNvSpPr>
            <a:spLocks noGrp="1"/>
          </p:cNvSpPr>
          <p:nvPr>
            <p:ph type="body" sz="quarter" idx="12" hasCustomPrompt="1"/>
          </p:nvPr>
        </p:nvSpPr>
        <p:spPr>
          <a:xfrm>
            <a:off x="3352800" y="2743200"/>
            <a:ext cx="4953000" cy="301752"/>
          </a:xfrm>
        </p:spPr>
        <p:txBody>
          <a:bodyPr lIns="0" tIns="0" rIns="0" bIns="0" anchor="ctr" anchorCtr="0">
            <a:noAutofit/>
          </a:bodyPr>
          <a:lstStyle>
            <a:lvl1pPr marL="0" indent="0" algn="l">
              <a:buNone/>
              <a:defRPr sz="2000" b="1" baseline="0">
                <a:solidFill>
                  <a:srgbClr val="000000"/>
                </a:solidFill>
                <a:latin typeface="Calibri" panose="020F0502020204030204" pitchFamily="34" charset="0"/>
              </a:defRPr>
            </a:lvl1pPr>
            <a:lvl5pPr marL="1828800" indent="0">
              <a:buNone/>
              <a:defRPr/>
            </a:lvl5pPr>
          </a:lstStyle>
          <a:p>
            <a:pPr lvl="0"/>
            <a:r>
              <a:rPr lang="en-US" dirty="0" smtClean="0"/>
              <a:t>Subtitle – Garamond – Bold – 20 </a:t>
            </a:r>
            <a:r>
              <a:rPr lang="en-US" dirty="0" err="1" smtClean="0"/>
              <a:t>pt</a:t>
            </a:r>
            <a:endParaRPr lang="en-US" dirty="0"/>
          </a:p>
        </p:txBody>
      </p:sp>
      <p:sp>
        <p:nvSpPr>
          <p:cNvPr id="12" name="Text Placeholder 9"/>
          <p:cNvSpPr>
            <a:spLocks noGrp="1"/>
          </p:cNvSpPr>
          <p:nvPr>
            <p:ph type="body" sz="quarter" idx="13" hasCustomPrompt="1"/>
          </p:nvPr>
        </p:nvSpPr>
        <p:spPr>
          <a:xfrm>
            <a:off x="3352800" y="3100001"/>
            <a:ext cx="4953000" cy="276999"/>
          </a:xfrm>
        </p:spPr>
        <p:txBody>
          <a:bodyPr lIns="0" tIns="0" rIns="0" bIns="0" anchor="ctr" anchorCtr="0">
            <a:noAutofit/>
          </a:bodyPr>
          <a:lstStyle>
            <a:lvl1pPr marL="0" indent="0" algn="l">
              <a:buNone/>
              <a:defRPr sz="1800" b="0" baseline="0">
                <a:solidFill>
                  <a:srgbClr val="000000"/>
                </a:solidFill>
                <a:latin typeface="Calibri" panose="020F0502020204030204" pitchFamily="34" charset="0"/>
              </a:defRPr>
            </a:lvl1pPr>
          </a:lstStyle>
          <a:p>
            <a:pPr lvl="0"/>
            <a:r>
              <a:rPr lang="en-US" dirty="0" smtClean="0"/>
              <a:t>Date – Garamond – 18 </a:t>
            </a:r>
            <a:r>
              <a:rPr lang="en-US" dirty="0" err="1" smtClean="0"/>
              <a:t>pt</a:t>
            </a:r>
            <a:endParaRPr lang="en-US" dirty="0"/>
          </a:p>
        </p:txBody>
      </p:sp>
      <p:sp>
        <p:nvSpPr>
          <p:cNvPr id="4" name="Text Placeholder 3"/>
          <p:cNvSpPr>
            <a:spLocks noGrp="1"/>
          </p:cNvSpPr>
          <p:nvPr>
            <p:ph type="body" sz="quarter" idx="14" hasCustomPrompt="1"/>
          </p:nvPr>
        </p:nvSpPr>
        <p:spPr>
          <a:xfrm>
            <a:off x="3352800" y="1981200"/>
            <a:ext cx="4953000" cy="682752"/>
          </a:xfrm>
        </p:spPr>
        <p:txBody>
          <a:bodyPr anchor="ctr" anchorCtr="0">
            <a:noAutofit/>
          </a:bodyPr>
          <a:lstStyle>
            <a:lvl1pPr marL="0" indent="0">
              <a:lnSpc>
                <a:spcPct val="80000"/>
              </a:lnSpc>
              <a:spcBef>
                <a:spcPts val="0"/>
              </a:spcBef>
              <a:spcAft>
                <a:spcPts val="0"/>
              </a:spcAft>
              <a:buNone/>
              <a:defRPr sz="4000" b="0" baseline="0">
                <a:solidFill>
                  <a:srgbClr val="9E1B34"/>
                </a:solidFill>
                <a:latin typeface="Calibri" panose="020F0502020204030204" pitchFamily="34" charset="0"/>
              </a:defRPr>
            </a:lvl1pPr>
          </a:lstStyle>
          <a:p>
            <a:pPr lvl="0"/>
            <a:r>
              <a:rPr lang="en-US" dirty="0" smtClean="0"/>
              <a:t>Title – Garamond – 36 </a:t>
            </a:r>
            <a:r>
              <a:rPr lang="en-US" dirty="0" err="1" smtClean="0"/>
              <a:t>pt</a:t>
            </a:r>
            <a:endParaRPr lang="en-US" dirty="0" smtClean="0"/>
          </a:p>
        </p:txBody>
      </p:sp>
    </p:spTree>
    <p:extLst>
      <p:ext uri="{BB962C8B-B14F-4D97-AF65-F5344CB8AC3E}">
        <p14:creationId xmlns:p14="http://schemas.microsoft.com/office/powerpoint/2010/main" val="42547124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a:fld id="{5D86C17E-49E3-4A58-AB3D-5673F78B074D}" type="datetime1">
              <a:rPr lang="en-US" smtClean="0">
                <a:solidFill>
                  <a:srgbClr val="000000"/>
                </a:solidFill>
              </a:rPr>
              <a:pPr defTabSz="914400"/>
              <a:t>4/10/2018</a:t>
            </a:fld>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p>
            <a:pPr defTabSz="9144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B019270D-8492-4E1A-91F7-6C74A217C003}" type="slidenum">
              <a:rPr lang="en-US" smtClean="0"/>
              <a:pPr/>
              <a:t>‹#›</a:t>
            </a:fld>
            <a:endParaRPr lang="en-US" dirty="0"/>
          </a:p>
        </p:txBody>
      </p:sp>
      <p:pic>
        <p:nvPicPr>
          <p:cNvPr id="7" name="Picture 6" descr="MBH_MH_cmyk (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10229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a:defRPr/>
            </a:pPr>
            <a:fld id="{2C2FFCE4-CF35-4494-BE30-538F3388FA09}" type="datetime1">
              <a:rPr lang="en-US" smtClean="0">
                <a:solidFill>
                  <a:srgbClr val="000000"/>
                </a:solidFill>
              </a:rPr>
              <a:pPr defTabSz="914400">
                <a:defRPr/>
              </a:pPr>
              <a:t>4/10/2018</a:t>
            </a:fld>
            <a:endParaRPr lang="en-U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B3FDD2-C894-487C-B0C5-7A8C48DD36F4}" type="slidenum">
              <a:rPr lang="en-US" altLang="en-US"/>
              <a:pPr>
                <a:defRPr/>
              </a:pPr>
              <a:t>‹#›</a:t>
            </a:fld>
            <a:endParaRPr lang="en-US" altLang="en-US" dirty="0"/>
          </a:p>
        </p:txBody>
      </p:sp>
      <p:pic>
        <p:nvPicPr>
          <p:cNvPr id="6" name="Picture 5" descr="MBH_MH_cmyk (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60449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8E9E6D82-3A1F-4EDD-9B6E-1F0B32B9211B}" type="datetimeFigureOut">
              <a:rPr lang="en-US" smtClean="0"/>
              <a:t>4/10/2018</a:t>
            </a:fld>
            <a:endParaRPr lang="en-US" dirty="0"/>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13BDB2C-3804-4AF5-8F5C-5B60A46A3965}" type="slidenum">
              <a:rPr lang="en-US" smtClean="0"/>
              <a:t>‹#›</a:t>
            </a:fld>
            <a:endParaRPr lang="en-US" dirty="0"/>
          </a:p>
        </p:txBody>
      </p:sp>
    </p:spTree>
    <p:extLst>
      <p:ext uri="{BB962C8B-B14F-4D97-AF65-F5344CB8AC3E}">
        <p14:creationId xmlns:p14="http://schemas.microsoft.com/office/powerpoint/2010/main" val="73315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F5CC65-5EBD-45FE-817B-BED9C4D764FF}" type="datetimeFigureOut">
              <a:rPr lang="en-US" smtClean="0"/>
              <a:t>4/10/2018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2E83B52-C72E-4DDE-9FD2-B87FC856A5F7}" type="slidenum">
              <a:rPr lang="en-US" smtClean="0"/>
              <a:t>‹#›</a:t>
            </a:fld>
            <a:endParaRPr lang="en-US" dirty="0"/>
          </a:p>
        </p:txBody>
      </p:sp>
    </p:spTree>
    <p:extLst>
      <p:ext uri="{BB962C8B-B14F-4D97-AF65-F5344CB8AC3E}">
        <p14:creationId xmlns:p14="http://schemas.microsoft.com/office/powerpoint/2010/main" val="345562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E0EA1B63-9066-4215-9E6B-2D167A55BEEF}" type="datetimeFigureOut">
              <a:rPr lang="en-US" smtClean="0"/>
              <a:t>4/10/2018</a:t>
            </a:fld>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4560653-7BB2-4A8E-97D5-B5EA86B727C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09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Option 1 - Single Colum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8229600" cy="4495800"/>
          </a:xfrm>
        </p:spPr>
        <p:txBody>
          <a:bodyPr>
            <a:noAutofit/>
          </a:bodyPr>
          <a:lstStyle>
            <a:lvl1pPr marL="285750" marR="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0">
                <a:solidFill>
                  <a:srgbClr val="000000"/>
                </a:solidFill>
                <a:latin typeface="Calibri" panose="020F0502020204030204" pitchFamily="34" charset="0"/>
              </a:defRPr>
            </a:lvl1pPr>
            <a:lvl2pPr marL="742950" marR="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aseline="0">
                <a:solidFill>
                  <a:srgbClr val="000000"/>
                </a:solidFill>
                <a:latin typeface="Calibri" panose="020F0502020204030204" pitchFamily="34" charset="0"/>
              </a:defRPr>
            </a:lvl2pPr>
            <a:lvl3pPr marL="1143000" marR="0" indent="-22860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a:solidFill>
                  <a:srgbClr val="000000"/>
                </a:solidFill>
                <a:latin typeface="Calibri" panose="020F0502020204030204" pitchFamily="34" charset="0"/>
              </a:defRPr>
            </a:lvl3pPr>
            <a:lvl4pPr>
              <a:buClr>
                <a:srgbClr val="5B97B1"/>
              </a:buClr>
              <a:defRPr sz="1800">
                <a:solidFill>
                  <a:srgbClr val="695D54"/>
                </a:solidFill>
              </a:defRPr>
            </a:lvl4pPr>
            <a:lvl5pPr>
              <a:buClr>
                <a:srgbClr val="9E1B34"/>
              </a:buClr>
              <a:defRPr sz="1800">
                <a:solidFill>
                  <a:srgbClr val="695D54"/>
                </a:solidFill>
              </a:defRPr>
            </a:lvl5pPr>
          </a:lstStyle>
          <a:p>
            <a:pPr marL="285750" marR="0" lvl="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smtClean="0">
                <a:ln>
                  <a:noFill/>
                </a:ln>
                <a:solidFill>
                  <a:srgbClr val="000000"/>
                </a:solidFill>
                <a:effectLst/>
                <a:uLnTx/>
                <a:uFillTx/>
                <a:latin typeface="Garamond" pitchFamily="18" charset="0"/>
              </a:rPr>
              <a:t>Body copy – Garamond – 18 </a:t>
            </a:r>
            <a:r>
              <a:rPr kumimoji="0" lang="en-US" sz="1800" b="0" i="0" u="none" strike="noStrike" kern="1200" cap="none" spc="0" normalizeH="0" baseline="0" noProof="0" dirty="0" err="1" smtClean="0">
                <a:ln>
                  <a:noFill/>
                </a:ln>
                <a:solidFill>
                  <a:srgbClr val="000000"/>
                </a:solidFill>
                <a:effectLst/>
                <a:uLnTx/>
                <a:uFillTx/>
                <a:latin typeface="Garamond" pitchFamily="18" charset="0"/>
              </a:rPr>
              <a:t>pt</a:t>
            </a:r>
            <a:endParaRPr kumimoji="0" lang="en-US" sz="1800" b="0" i="0" u="none" strike="noStrike" kern="1200" cap="none" spc="0" normalizeH="0" baseline="0" noProof="0" dirty="0" smtClean="0">
              <a:ln>
                <a:noFill/>
              </a:ln>
              <a:solidFill>
                <a:srgbClr val="000000"/>
              </a:solidFill>
              <a:effectLst/>
              <a:uLnTx/>
              <a:uFillTx/>
              <a:latin typeface="Garamond" pitchFamily="18" charset="0"/>
            </a:endParaRPr>
          </a:p>
          <a:p>
            <a:pPr marL="742950" marR="0" lvl="1"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smtClean="0">
                <a:ln>
                  <a:noFill/>
                </a:ln>
                <a:solidFill>
                  <a:srgbClr val="000000"/>
                </a:solidFill>
                <a:effectLst/>
                <a:uLnTx/>
                <a:uFillTx/>
                <a:latin typeface="Garamond" pitchFamily="18" charset="0"/>
              </a:rPr>
              <a:t>Second level – Garamond – 18 </a:t>
            </a:r>
            <a:r>
              <a:rPr kumimoji="0" lang="en-US" sz="1800" b="0" i="0" u="none" strike="noStrike" kern="1200" cap="none" spc="0" normalizeH="0" baseline="0" noProof="0" dirty="0" err="1" smtClean="0">
                <a:ln>
                  <a:noFill/>
                </a:ln>
                <a:solidFill>
                  <a:srgbClr val="000000"/>
                </a:solidFill>
                <a:effectLst/>
                <a:uLnTx/>
                <a:uFillTx/>
                <a:latin typeface="Garamond" pitchFamily="18" charset="0"/>
              </a:rPr>
              <a:t>pt</a:t>
            </a:r>
            <a:endParaRPr kumimoji="0" lang="en-US" sz="1800" b="0" i="0" u="none" strike="noStrike" kern="1200" cap="none" spc="0" normalizeH="0" baseline="0" noProof="0" dirty="0" smtClean="0">
              <a:ln>
                <a:noFill/>
              </a:ln>
              <a:solidFill>
                <a:srgbClr val="000000"/>
              </a:solidFill>
              <a:effectLst/>
              <a:uLnTx/>
              <a:uFillTx/>
              <a:latin typeface="Garamond" pitchFamily="18" charset="0"/>
            </a:endParaRPr>
          </a:p>
          <a:p>
            <a:pPr marL="1143000" marR="0" lvl="2" indent="-22860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smtClean="0">
                <a:ln>
                  <a:noFill/>
                </a:ln>
                <a:solidFill>
                  <a:srgbClr val="000000"/>
                </a:solidFill>
                <a:effectLst/>
                <a:uLnTx/>
                <a:uFillTx/>
                <a:latin typeface="Garamond" pitchFamily="18" charset="0"/>
              </a:rPr>
              <a:t>Third level – Garamond – 18 </a:t>
            </a:r>
            <a:r>
              <a:rPr kumimoji="0" lang="en-US" sz="1800" b="0" i="0" u="none" strike="noStrike" kern="1200" cap="none" spc="0" normalizeH="0" baseline="0" noProof="0" dirty="0" err="1" smtClean="0">
                <a:ln>
                  <a:noFill/>
                </a:ln>
                <a:solidFill>
                  <a:srgbClr val="000000"/>
                </a:solidFill>
                <a:effectLst/>
                <a:uLnTx/>
                <a:uFillTx/>
                <a:latin typeface="Garamond" pitchFamily="18" charset="0"/>
              </a:rPr>
              <a:t>pt</a:t>
            </a:r>
            <a:endParaRPr kumimoji="0" lang="en-US" sz="1800" b="0" i="0" u="none" strike="noStrike" kern="1200" cap="none" spc="0" normalizeH="0" baseline="0" noProof="0" dirty="0" smtClean="0">
              <a:ln>
                <a:noFill/>
              </a:ln>
              <a:solidFill>
                <a:srgbClr val="000000"/>
              </a:solidFill>
              <a:effectLst/>
              <a:uLnTx/>
              <a:uFillTx/>
              <a:latin typeface="Garamond" pitchFamily="18" charset="0"/>
            </a:endParaRPr>
          </a:p>
        </p:txBody>
      </p:sp>
      <p:sp>
        <p:nvSpPr>
          <p:cNvPr id="7"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5" name="Title 4"/>
          <p:cNvSpPr>
            <a:spLocks noGrp="1"/>
          </p:cNvSpPr>
          <p:nvPr>
            <p:ph type="title" hasCustomPrompt="1"/>
          </p:nvPr>
        </p:nvSpPr>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000">
                <a:latin typeface="Calibri" panose="020F0502020204030204" pitchFamily="34" charset="0"/>
              </a:defRPr>
            </a:lvl1pPr>
          </a:lstStyle>
          <a:p>
            <a:pPr lvl="0"/>
            <a:r>
              <a:rPr lang="en-US" dirty="0" smtClean="0"/>
              <a:t>Title – Garamond – 36 </a:t>
            </a:r>
            <a:r>
              <a:rPr lang="en-US" dirty="0" err="1" smtClean="0"/>
              <a:t>pt</a:t>
            </a:r>
            <a:endParaRPr lang="en-US" dirty="0" smtClean="0"/>
          </a:p>
        </p:txBody>
      </p:sp>
    </p:spTree>
    <p:extLst>
      <p:ext uri="{BB962C8B-B14F-4D97-AF65-F5344CB8AC3E}">
        <p14:creationId xmlns:p14="http://schemas.microsoft.com/office/powerpoint/2010/main" val="3821945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Option 2 - Two Colum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4023360" cy="4495800"/>
          </a:xfrm>
        </p:spPr>
        <p:txBody>
          <a:bodyPr>
            <a:noAutofit/>
          </a:bodyPr>
          <a:lstStyle>
            <a:lvl1pPr marL="285750" indent="-285750">
              <a:buClr>
                <a:srgbClr val="9E1B34"/>
              </a:buClr>
              <a:buFont typeface="Arial" pitchFamily="34" charset="0"/>
              <a:buChar char="•"/>
              <a:defRPr sz="1800" b="0">
                <a:solidFill>
                  <a:srgbClr val="000000"/>
                </a:solidFill>
                <a:latin typeface="Calibri" panose="020F0502020204030204" pitchFamily="34" charset="0"/>
              </a:defRPr>
            </a:lvl1pPr>
            <a:lvl2pPr>
              <a:buClr>
                <a:srgbClr val="9E1B34"/>
              </a:buClr>
              <a:defRPr sz="1800" baseline="0">
                <a:solidFill>
                  <a:srgbClr val="000000"/>
                </a:solidFill>
                <a:latin typeface="Calibri" panose="020F0502020204030204" pitchFamily="34" charset="0"/>
              </a:defRPr>
            </a:lvl2pPr>
            <a:lvl3pPr>
              <a:buClr>
                <a:srgbClr val="9E1B34"/>
              </a:buClr>
              <a:defRPr sz="1800">
                <a:solidFill>
                  <a:srgbClr val="000000"/>
                </a:solidFill>
                <a:latin typeface="Calibri" panose="020F0502020204030204" pitchFamily="34" charset="0"/>
              </a:defRPr>
            </a:lvl3pPr>
            <a:lvl4pPr>
              <a:buClr>
                <a:srgbClr val="5B97B1"/>
              </a:buClr>
              <a:defRPr sz="1800">
                <a:solidFill>
                  <a:srgbClr val="695D54"/>
                </a:solidFill>
              </a:defRPr>
            </a:lvl4pPr>
            <a:lvl5pPr>
              <a:buClr>
                <a:srgbClr val="9E1B34"/>
              </a:buClr>
              <a:defRPr sz="1800">
                <a:solidFill>
                  <a:srgbClr val="695D54"/>
                </a:solidFill>
              </a:defRPr>
            </a:lvl5pPr>
          </a:lstStyle>
          <a:p>
            <a:pPr lvl="0"/>
            <a:r>
              <a:rPr lang="en-US" dirty="0" smtClean="0"/>
              <a:t>Body copy – Garamond – 18 </a:t>
            </a:r>
            <a:r>
              <a:rPr lang="en-US" dirty="0" err="1" smtClean="0"/>
              <a:t>pt</a:t>
            </a:r>
            <a:endParaRPr lang="en-US" dirty="0" smtClean="0"/>
          </a:p>
          <a:p>
            <a:pPr lvl="1"/>
            <a:r>
              <a:rPr lang="en-US" dirty="0" smtClean="0"/>
              <a:t>Second level – Garamond – 18 </a:t>
            </a:r>
            <a:r>
              <a:rPr lang="en-US" dirty="0" err="1" smtClean="0"/>
              <a:t>pt</a:t>
            </a:r>
            <a:endParaRPr lang="en-US" dirty="0" smtClean="0"/>
          </a:p>
          <a:p>
            <a:pPr lvl="2"/>
            <a:r>
              <a:rPr lang="en-US" dirty="0" smtClean="0"/>
              <a:t>Third level – Garamond – 18 </a:t>
            </a:r>
            <a:r>
              <a:rPr lang="en-US" dirty="0" err="1" smtClean="0"/>
              <a:t>pt</a:t>
            </a:r>
            <a:endParaRPr lang="en-US" dirty="0" smtClean="0"/>
          </a:p>
        </p:txBody>
      </p:sp>
      <p:sp>
        <p:nvSpPr>
          <p:cNvPr id="7"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8" name="Content Placeholder 2"/>
          <p:cNvSpPr>
            <a:spLocks noGrp="1"/>
          </p:cNvSpPr>
          <p:nvPr>
            <p:ph idx="10" hasCustomPrompt="1"/>
          </p:nvPr>
        </p:nvSpPr>
        <p:spPr>
          <a:xfrm>
            <a:off x="4686300" y="1295400"/>
            <a:ext cx="4023360" cy="4495800"/>
          </a:xfrm>
        </p:spPr>
        <p:txBody>
          <a:bodyPr>
            <a:noAutofit/>
          </a:bodyPr>
          <a:lstStyle>
            <a:lvl1pPr marL="285750" indent="-285750">
              <a:buClr>
                <a:srgbClr val="9E1B34"/>
              </a:buClr>
              <a:buFont typeface="Arial" pitchFamily="34" charset="0"/>
              <a:buChar char="•"/>
              <a:defRPr sz="1800" b="0">
                <a:solidFill>
                  <a:srgbClr val="000000"/>
                </a:solidFill>
                <a:latin typeface="Calibri" panose="020F0502020204030204" pitchFamily="34" charset="0"/>
              </a:defRPr>
            </a:lvl1pPr>
            <a:lvl2pPr>
              <a:buClr>
                <a:srgbClr val="9E1B34"/>
              </a:buClr>
              <a:defRPr sz="1800" baseline="0">
                <a:solidFill>
                  <a:srgbClr val="000000"/>
                </a:solidFill>
                <a:latin typeface="Calibri" panose="020F0502020204030204" pitchFamily="34" charset="0"/>
              </a:defRPr>
            </a:lvl2pPr>
            <a:lvl3pPr>
              <a:buClr>
                <a:srgbClr val="9E1B34"/>
              </a:buClr>
              <a:defRPr sz="1800">
                <a:solidFill>
                  <a:srgbClr val="000000"/>
                </a:solidFill>
                <a:latin typeface="Calibri" panose="020F0502020204030204" pitchFamily="34" charset="0"/>
              </a:defRPr>
            </a:lvl3pPr>
            <a:lvl4pPr marL="1657350" indent="-285750">
              <a:buClr>
                <a:srgbClr val="5B97B1"/>
              </a:buClr>
              <a:buFont typeface="Arial" pitchFamily="34" charset="0"/>
              <a:buChar char="•"/>
              <a:defRPr sz="1800">
                <a:solidFill>
                  <a:srgbClr val="695D54"/>
                </a:solidFill>
              </a:defRPr>
            </a:lvl4pPr>
            <a:lvl5pPr>
              <a:buClr>
                <a:srgbClr val="9E1B34"/>
              </a:buClr>
              <a:defRPr sz="1800">
                <a:solidFill>
                  <a:srgbClr val="695D54"/>
                </a:solidFill>
              </a:defRPr>
            </a:lvl5pPr>
          </a:lstStyle>
          <a:p>
            <a:pPr lvl="0"/>
            <a:r>
              <a:rPr lang="en-US" dirty="0" smtClean="0"/>
              <a:t>Body copy – Garamond – 18 </a:t>
            </a:r>
            <a:r>
              <a:rPr lang="en-US" dirty="0" err="1" smtClean="0"/>
              <a:t>pt</a:t>
            </a:r>
            <a:endParaRPr lang="en-US" dirty="0" smtClean="0"/>
          </a:p>
          <a:p>
            <a:pPr lvl="1"/>
            <a:r>
              <a:rPr lang="en-US" dirty="0" smtClean="0"/>
              <a:t>Second level – Garamond – 18pt</a:t>
            </a:r>
          </a:p>
          <a:p>
            <a:pPr lvl="2"/>
            <a:r>
              <a:rPr lang="en-US" dirty="0" smtClean="0"/>
              <a:t>Third level – Garamond – 18 </a:t>
            </a:r>
            <a:r>
              <a:rPr lang="en-US" dirty="0" err="1" smtClean="0"/>
              <a:t>pt</a:t>
            </a:r>
            <a:endParaRPr lang="en-US" dirty="0" smtClean="0"/>
          </a:p>
          <a:p>
            <a:pPr lvl="2"/>
            <a:endParaRPr lang="en-US" dirty="0" smtClean="0"/>
          </a:p>
        </p:txBody>
      </p:sp>
      <p:sp>
        <p:nvSpPr>
          <p:cNvPr id="2" name="Title 1"/>
          <p:cNvSpPr>
            <a:spLocks noGrp="1"/>
          </p:cNvSpPr>
          <p:nvPr>
            <p:ph type="title" hasCustomPrompt="1"/>
          </p:nvPr>
        </p:nvSpPr>
        <p:spPr/>
        <p:txBody>
          <a:bodyPr/>
          <a:lstStyle>
            <a:lvl1pPr>
              <a:defRPr>
                <a:latin typeface="Calibri" panose="020F0502020204030204" pitchFamily="34" charset="0"/>
              </a:defRPr>
            </a:lvl1pPr>
          </a:lstStyle>
          <a:p>
            <a:pPr lvl="0"/>
            <a:r>
              <a:rPr lang="en-US" dirty="0" smtClean="0"/>
              <a:t>Title – Garamond – 36 </a:t>
            </a:r>
            <a:r>
              <a:rPr lang="en-US" dirty="0" err="1" smtClean="0"/>
              <a:t>pt</a:t>
            </a:r>
            <a:endParaRPr lang="en-US" dirty="0" smtClean="0"/>
          </a:p>
        </p:txBody>
      </p:sp>
    </p:spTree>
    <p:extLst>
      <p:ext uri="{BB962C8B-B14F-4D97-AF65-F5344CB8AC3E}">
        <p14:creationId xmlns:p14="http://schemas.microsoft.com/office/powerpoint/2010/main" val="3968372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 Option 1 - Custo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solidFill>
                  <a:srgbClr val="000000"/>
                </a:solidFill>
              </a:defRPr>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4" name="TextBox 13"/>
          <p:cNvSpPr txBox="1"/>
          <p:nvPr userDrawn="1"/>
        </p:nvSpPr>
        <p:spPr>
          <a:xfrm>
            <a:off x="3200400" y="3877056"/>
            <a:ext cx="2743200" cy="228600"/>
          </a:xfrm>
          <a:prstGeom prst="rect">
            <a:avLst/>
          </a:prstGeom>
          <a:solidFill>
            <a:srgbClr val="695D54"/>
          </a:solidFill>
        </p:spPr>
        <p:txBody>
          <a:bodyPr wrap="square" rtlCol="0">
            <a:spAutoFit/>
          </a:bodyPr>
          <a:lstStyle/>
          <a:p>
            <a:pPr algn="ctr" defTabSz="914400"/>
            <a:endParaRPr lang="en-US" sz="1400" cap="all" spc="600" dirty="0" smtClean="0">
              <a:solidFill>
                <a:srgbClr val="FFFFFF"/>
              </a:solidFill>
            </a:endParaRPr>
          </a:p>
        </p:txBody>
      </p:sp>
      <p:sp>
        <p:nvSpPr>
          <p:cNvPr id="16" name="Picture Placeholder 6"/>
          <p:cNvSpPr>
            <a:spLocks noGrp="1"/>
          </p:cNvSpPr>
          <p:nvPr>
            <p:ph type="pic" sz="quarter" idx="25" hasCustomPrompt="1"/>
          </p:nvPr>
        </p:nvSpPr>
        <p:spPr>
          <a:xfrm>
            <a:off x="-1816" y="101600"/>
            <a:ext cx="9147633" cy="3886200"/>
          </a:xfrm>
          <a:custGeom>
            <a:avLst/>
            <a:gdLst>
              <a:gd name="connsiteX0" fmla="*/ 0 w 9144000"/>
              <a:gd name="connsiteY0" fmla="*/ 0 h 3886200"/>
              <a:gd name="connsiteX1" fmla="*/ 9144000 w 9144000"/>
              <a:gd name="connsiteY1" fmla="*/ 0 h 3886200"/>
              <a:gd name="connsiteX2" fmla="*/ 9144000 w 9144000"/>
              <a:gd name="connsiteY2" fmla="*/ 3886200 h 3886200"/>
              <a:gd name="connsiteX3" fmla="*/ 0 w 9144000"/>
              <a:gd name="connsiteY3" fmla="*/ 3886200 h 3886200"/>
              <a:gd name="connsiteX4" fmla="*/ 0 w 9144000"/>
              <a:gd name="connsiteY4" fmla="*/ 0 h 3886200"/>
              <a:gd name="connsiteX0" fmla="*/ 0 w 9235440"/>
              <a:gd name="connsiteY0" fmla="*/ 3886200 h 3977640"/>
              <a:gd name="connsiteX1" fmla="*/ 0 w 9235440"/>
              <a:gd name="connsiteY1" fmla="*/ 0 h 3977640"/>
              <a:gd name="connsiteX2" fmla="*/ 9144000 w 9235440"/>
              <a:gd name="connsiteY2" fmla="*/ 0 h 3977640"/>
              <a:gd name="connsiteX3" fmla="*/ 9235440 w 9235440"/>
              <a:gd name="connsiteY3" fmla="*/ 3977640 h 397764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07362 w 9144612"/>
              <a:gd name="connsiteY0" fmla="*/ 3917950 h 3971290"/>
              <a:gd name="connsiteX1" fmla="*/ 612 w 9144612"/>
              <a:gd name="connsiteY1" fmla="*/ 3892550 h 3971290"/>
              <a:gd name="connsiteX2" fmla="*/ 612 w 9144612"/>
              <a:gd name="connsiteY2" fmla="*/ 0 h 3971290"/>
              <a:gd name="connsiteX3" fmla="*/ 9144612 w 9144612"/>
              <a:gd name="connsiteY3" fmla="*/ 0 h 3971290"/>
              <a:gd name="connsiteX4" fmla="*/ 9140802 w 9144612"/>
              <a:gd name="connsiteY4" fmla="*/ 3971290 h 3971290"/>
              <a:gd name="connsiteX0" fmla="*/ 3206934 w 9144184"/>
              <a:gd name="connsiteY0" fmla="*/ 3917950 h 3971290"/>
              <a:gd name="connsiteX1" fmla="*/ 12884 w 9144184"/>
              <a:gd name="connsiteY1" fmla="*/ 3905250 h 3971290"/>
              <a:gd name="connsiteX2" fmla="*/ 184 w 9144184"/>
              <a:gd name="connsiteY2" fmla="*/ 0 h 3971290"/>
              <a:gd name="connsiteX3" fmla="*/ 9144184 w 9144184"/>
              <a:gd name="connsiteY3" fmla="*/ 0 h 3971290"/>
              <a:gd name="connsiteX4" fmla="*/ 9140374 w 9144184"/>
              <a:gd name="connsiteY4" fmla="*/ 3971290 h 3971290"/>
              <a:gd name="connsiteX0" fmla="*/ 3206934 w 9144184"/>
              <a:gd name="connsiteY0" fmla="*/ 3917950 h 3971290"/>
              <a:gd name="connsiteX1" fmla="*/ 12884 w 9144184"/>
              <a:gd name="connsiteY1" fmla="*/ 3911600 h 3971290"/>
              <a:gd name="connsiteX2" fmla="*/ 184 w 9144184"/>
              <a:gd name="connsiteY2" fmla="*/ 0 h 3971290"/>
              <a:gd name="connsiteX3" fmla="*/ 9144184 w 9144184"/>
              <a:gd name="connsiteY3" fmla="*/ 0 h 3971290"/>
              <a:gd name="connsiteX4" fmla="*/ 9140374 w 9144184"/>
              <a:gd name="connsiteY4" fmla="*/ 3971290 h 3971290"/>
              <a:gd name="connsiteX0" fmla="*/ 3207361 w 9144611"/>
              <a:gd name="connsiteY0" fmla="*/ 3917950 h 3971290"/>
              <a:gd name="connsiteX1" fmla="*/ 611 w 9144611"/>
              <a:gd name="connsiteY1" fmla="*/ 3905250 h 3971290"/>
              <a:gd name="connsiteX2" fmla="*/ 611 w 9144611"/>
              <a:gd name="connsiteY2" fmla="*/ 0 h 3971290"/>
              <a:gd name="connsiteX3" fmla="*/ 9144611 w 9144611"/>
              <a:gd name="connsiteY3" fmla="*/ 0 h 3971290"/>
              <a:gd name="connsiteX4" fmla="*/ 9140801 w 9144611"/>
              <a:gd name="connsiteY4" fmla="*/ 3971290 h 3971290"/>
              <a:gd name="connsiteX0" fmla="*/ 3207361 w 9144611"/>
              <a:gd name="connsiteY0" fmla="*/ 3917950 h 3971290"/>
              <a:gd name="connsiteX1" fmla="*/ 611 w 9144611"/>
              <a:gd name="connsiteY1" fmla="*/ 3924300 h 3971290"/>
              <a:gd name="connsiteX2" fmla="*/ 611 w 9144611"/>
              <a:gd name="connsiteY2" fmla="*/ 0 h 3971290"/>
              <a:gd name="connsiteX3" fmla="*/ 9144611 w 9144611"/>
              <a:gd name="connsiteY3" fmla="*/ 0 h 3971290"/>
              <a:gd name="connsiteX4" fmla="*/ 9140801 w 9144611"/>
              <a:gd name="connsiteY4" fmla="*/ 3971290 h 3971290"/>
              <a:gd name="connsiteX0" fmla="*/ 3213100 w 9150350"/>
              <a:gd name="connsiteY0" fmla="*/ 3917950 h 3971290"/>
              <a:gd name="connsiteX1" fmla="*/ 0 w 9150350"/>
              <a:gd name="connsiteY1" fmla="*/ 392430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86986 w 9150350"/>
              <a:gd name="connsiteY0" fmla="*/ 3905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37251 w 9150350"/>
              <a:gd name="connsiteY1" fmla="*/ 37973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68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8012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2890"/>
              <a:gd name="connsiteY0" fmla="*/ 391794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8" fmla="*/ 5961586 w 9152890"/>
              <a:gd name="connsiteY8" fmla="*/ 3936999 h 3939540"/>
              <a:gd name="connsiteX0" fmla="*/ 5967936 w 9152890"/>
              <a:gd name="connsiteY0" fmla="*/ 3943349 h 3943354"/>
              <a:gd name="connsiteX1" fmla="*/ 5949951 w 9152890"/>
              <a:gd name="connsiteY1" fmla="*/ 3778250 h 3943354"/>
              <a:gd name="connsiteX2" fmla="*/ 3204108 w 9152890"/>
              <a:gd name="connsiteY2" fmla="*/ 3775864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4"/>
              <a:gd name="connsiteX1" fmla="*/ 5949951 w 9152890"/>
              <a:gd name="connsiteY1" fmla="*/ 3778250 h 3943354"/>
              <a:gd name="connsiteX2" fmla="*/ 3210464 w 9152890"/>
              <a:gd name="connsiteY2" fmla="*/ 3827412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6"/>
              <a:gd name="connsiteX1" fmla="*/ 5949951 w 9152890"/>
              <a:gd name="connsiteY1" fmla="*/ 3836241 h 3943356"/>
              <a:gd name="connsiteX2" fmla="*/ 3210464 w 9152890"/>
              <a:gd name="connsiteY2" fmla="*/ 3827412 h 3943356"/>
              <a:gd name="connsiteX3" fmla="*/ 3206751 w 9152890"/>
              <a:gd name="connsiteY3" fmla="*/ 3924300 h 3943356"/>
              <a:gd name="connsiteX4" fmla="*/ 0 w 9152890"/>
              <a:gd name="connsiteY4" fmla="*/ 3924300 h 3943356"/>
              <a:gd name="connsiteX5" fmla="*/ 6350 w 9152890"/>
              <a:gd name="connsiteY5" fmla="*/ 0 h 3943356"/>
              <a:gd name="connsiteX6" fmla="*/ 9150350 w 9152890"/>
              <a:gd name="connsiteY6" fmla="*/ 0 h 3943356"/>
              <a:gd name="connsiteX7" fmla="*/ 9152890 w 9152890"/>
              <a:gd name="connsiteY7" fmla="*/ 3939540 h 3943356"/>
              <a:gd name="connsiteX8" fmla="*/ 5967936 w 9152890"/>
              <a:gd name="connsiteY8" fmla="*/ 3943349 h 3943356"/>
              <a:gd name="connsiteX0" fmla="*/ 5967936 w 9152890"/>
              <a:gd name="connsiteY0" fmla="*/ 3943349 h 3943357"/>
              <a:gd name="connsiteX1" fmla="*/ 5962663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35889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42245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3206751 w 9152890"/>
              <a:gd name="connsiteY0" fmla="*/ 3924300 h 3945971"/>
              <a:gd name="connsiteX1" fmla="*/ 0 w 9152890"/>
              <a:gd name="connsiteY1" fmla="*/ 3924300 h 3945971"/>
              <a:gd name="connsiteX2" fmla="*/ 6350 w 9152890"/>
              <a:gd name="connsiteY2" fmla="*/ 0 h 3945971"/>
              <a:gd name="connsiteX3" fmla="*/ 9150350 w 9152890"/>
              <a:gd name="connsiteY3" fmla="*/ 0 h 3945971"/>
              <a:gd name="connsiteX4" fmla="*/ 9152890 w 9152890"/>
              <a:gd name="connsiteY4" fmla="*/ 3939540 h 3945971"/>
              <a:gd name="connsiteX5" fmla="*/ 5967936 w 9152890"/>
              <a:gd name="connsiteY5" fmla="*/ 3943349 h 3945971"/>
              <a:gd name="connsiteX6" fmla="*/ 5949951 w 9152890"/>
              <a:gd name="connsiteY6" fmla="*/ 3849128 h 3945971"/>
              <a:gd name="connsiteX7" fmla="*/ 3333774 w 9152890"/>
              <a:gd name="connsiteY7" fmla="*/ 3945971 h 3945971"/>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1 w 9152890"/>
              <a:gd name="connsiteY6" fmla="*/ 3849128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55567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921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3598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4 w 9152890"/>
              <a:gd name="connsiteY0" fmla="*/ 3941377 h 3952763"/>
              <a:gd name="connsiteX1" fmla="*/ 0 w 9152890"/>
              <a:gd name="connsiteY1" fmla="*/ 3952761 h 3952763"/>
              <a:gd name="connsiteX2" fmla="*/ 6350 w 9152890"/>
              <a:gd name="connsiteY2" fmla="*/ 0 h 3952763"/>
              <a:gd name="connsiteX3" fmla="*/ 9150350 w 9152890"/>
              <a:gd name="connsiteY3" fmla="*/ 0 h 3952763"/>
              <a:gd name="connsiteX4" fmla="*/ 9152890 w 9152890"/>
              <a:gd name="connsiteY4" fmla="*/ 3939540 h 3952763"/>
              <a:gd name="connsiteX5" fmla="*/ 5967936 w 9152890"/>
              <a:gd name="connsiteY5" fmla="*/ 3943349 h 3952763"/>
              <a:gd name="connsiteX6" fmla="*/ 5949952 w 9152890"/>
              <a:gd name="connsiteY6" fmla="*/ 3843436 h 3952763"/>
              <a:gd name="connsiteX7" fmla="*/ 3211525 w 9152890"/>
              <a:gd name="connsiteY7" fmla="*/ 3848569 h 3952763"/>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11525 w 9152890"/>
              <a:gd name="connsiteY7" fmla="*/ 3848569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05910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55567 w 9152890"/>
              <a:gd name="connsiteY6" fmla="*/ 3832052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4337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52762 h 3958029"/>
              <a:gd name="connsiteX1" fmla="*/ 0 w 9152890"/>
              <a:gd name="connsiteY1" fmla="*/ 3952761 h 3958029"/>
              <a:gd name="connsiteX2" fmla="*/ 6350 w 9152890"/>
              <a:gd name="connsiteY2" fmla="*/ 0 h 3958029"/>
              <a:gd name="connsiteX3" fmla="*/ 9150350 w 9152890"/>
              <a:gd name="connsiteY3" fmla="*/ 0 h 3958029"/>
              <a:gd name="connsiteX4" fmla="*/ 9152890 w 9152890"/>
              <a:gd name="connsiteY4" fmla="*/ 3939540 h 3958029"/>
              <a:gd name="connsiteX5" fmla="*/ 5967936 w 9152890"/>
              <a:gd name="connsiteY5" fmla="*/ 3943349 h 3958029"/>
              <a:gd name="connsiteX6" fmla="*/ 5961184 w 9152890"/>
              <a:gd name="connsiteY6" fmla="*/ 3837745 h 3958029"/>
              <a:gd name="connsiteX7" fmla="*/ 3194678 w 9152890"/>
              <a:gd name="connsiteY7" fmla="*/ 3831492 h 395802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189908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56707 w 9152890"/>
              <a:gd name="connsiteY5" fmla="*/ 3943350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9044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39539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3330 w 9150350"/>
              <a:gd name="connsiteY7" fmla="*/ 3839352 h 3952762"/>
              <a:gd name="connsiteX8" fmla="*/ 3204635 w 9150350"/>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523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785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54418"/>
              <a:gd name="connsiteY0" fmla="*/ 3952762 h 3952762"/>
              <a:gd name="connsiteX1" fmla="*/ 0 w 9154418"/>
              <a:gd name="connsiteY1" fmla="*/ 3952761 h 3952762"/>
              <a:gd name="connsiteX2" fmla="*/ 6350 w 9154418"/>
              <a:gd name="connsiteY2" fmla="*/ 0 h 3952762"/>
              <a:gd name="connsiteX3" fmla="*/ 9150350 w 9154418"/>
              <a:gd name="connsiteY3" fmla="*/ 0 h 3952762"/>
              <a:gd name="connsiteX4" fmla="*/ 9151516 w 9154418"/>
              <a:gd name="connsiteY4" fmla="*/ 3947851 h 3952762"/>
              <a:gd name="connsiteX5" fmla="*/ 5950175 w 9154418"/>
              <a:gd name="connsiteY5" fmla="*/ 3949044 h 3952762"/>
              <a:gd name="connsiteX6" fmla="*/ 5949037 w 9154418"/>
              <a:gd name="connsiteY6" fmla="*/ 3839915 h 3952762"/>
              <a:gd name="connsiteX7" fmla="*/ 3203330 w 9154418"/>
              <a:gd name="connsiteY7" fmla="*/ 3839352 h 3952762"/>
              <a:gd name="connsiteX8" fmla="*/ 3204635 w 9154418"/>
              <a:gd name="connsiteY8" fmla="*/ 3952762 h 3952762"/>
              <a:gd name="connsiteX0" fmla="*/ 3204635 w 9156527"/>
              <a:gd name="connsiteY0" fmla="*/ 3952762 h 3952762"/>
              <a:gd name="connsiteX1" fmla="*/ 0 w 9156527"/>
              <a:gd name="connsiteY1" fmla="*/ 3952761 h 3952762"/>
              <a:gd name="connsiteX2" fmla="*/ 6350 w 9156527"/>
              <a:gd name="connsiteY2" fmla="*/ 0 h 3952762"/>
              <a:gd name="connsiteX3" fmla="*/ 9150350 w 9156527"/>
              <a:gd name="connsiteY3" fmla="*/ 0 h 3952762"/>
              <a:gd name="connsiteX4" fmla="*/ 9154095 w 9156527"/>
              <a:gd name="connsiteY4" fmla="*/ 3947851 h 3952762"/>
              <a:gd name="connsiteX5" fmla="*/ 5950175 w 9156527"/>
              <a:gd name="connsiteY5" fmla="*/ 3949044 h 3952762"/>
              <a:gd name="connsiteX6" fmla="*/ 5949037 w 9156527"/>
              <a:gd name="connsiteY6" fmla="*/ 3839915 h 3952762"/>
              <a:gd name="connsiteX7" fmla="*/ 3203330 w 9156527"/>
              <a:gd name="connsiteY7" fmla="*/ 3839352 h 3952762"/>
              <a:gd name="connsiteX8" fmla="*/ 3204635 w 9156527"/>
              <a:gd name="connsiteY8" fmla="*/ 3952762 h 39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6527" h="3952762">
                <a:moveTo>
                  <a:pt x="3204635" y="3952762"/>
                </a:moveTo>
                <a:lnTo>
                  <a:pt x="0" y="3952761"/>
                </a:lnTo>
                <a:cubicBezTo>
                  <a:pt x="2117" y="2663711"/>
                  <a:pt x="4233" y="1289050"/>
                  <a:pt x="6350" y="0"/>
                </a:cubicBezTo>
                <a:lnTo>
                  <a:pt x="9150350" y="0"/>
                </a:lnTo>
                <a:cubicBezTo>
                  <a:pt x="9150350" y="1295400"/>
                  <a:pt x="9161247" y="1975235"/>
                  <a:pt x="9154095" y="3947851"/>
                </a:cubicBezTo>
                <a:lnTo>
                  <a:pt x="5950175" y="3949044"/>
                </a:lnTo>
                <a:cubicBezTo>
                  <a:pt x="5949796" y="3912668"/>
                  <a:pt x="5949416" y="3876291"/>
                  <a:pt x="5949037" y="3839915"/>
                </a:cubicBezTo>
                <a:lnTo>
                  <a:pt x="3203330" y="3839352"/>
                </a:lnTo>
                <a:lnTo>
                  <a:pt x="3204635" y="3952762"/>
                </a:lnTo>
                <a:close/>
              </a:path>
            </a:pathLst>
          </a:custGeom>
          <a:solidFill>
            <a:srgbClr val="BDB6B0">
              <a:alpha val="50000"/>
            </a:srgbClr>
          </a:solidFill>
        </p:spPr>
        <p:txBody>
          <a:bodyPr anchor="ctr"/>
          <a:lstStyle>
            <a:lvl1pPr algn="ctr">
              <a:defRPr baseline="0"/>
            </a:lvl1pPr>
          </a:lstStyle>
          <a:p>
            <a:r>
              <a:rPr lang="en-US" dirty="0" smtClean="0"/>
              <a:t>Photo</a:t>
            </a:r>
            <a:br>
              <a:rPr lang="en-US" dirty="0" smtClean="0"/>
            </a:br>
            <a:r>
              <a:rPr lang="en-US" dirty="0" smtClean="0"/>
              <a:t>4.5 in. x 10 in.</a:t>
            </a:r>
          </a:p>
        </p:txBody>
      </p:sp>
    </p:spTree>
    <p:extLst>
      <p:ext uri="{BB962C8B-B14F-4D97-AF65-F5344CB8AC3E}">
        <p14:creationId xmlns:p14="http://schemas.microsoft.com/office/powerpoint/2010/main" val="14634934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 Option 2 - Physicia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defTabSz="914400"/>
            <a:endParaRPr lang="en-US" sz="1400" cap="all" spc="600" dirty="0" smtClean="0">
              <a:solidFill>
                <a:srgbClr val="FFFFFF"/>
              </a:solidFill>
            </a:endParaRPr>
          </a:p>
        </p:txBody>
      </p:sp>
    </p:spTree>
    <p:extLst>
      <p:ext uri="{BB962C8B-B14F-4D97-AF65-F5344CB8AC3E}">
        <p14:creationId xmlns:p14="http://schemas.microsoft.com/office/powerpoint/2010/main" val="31520695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 Option 3 - Patient/Provi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defTabSz="914400"/>
            <a:endParaRPr lang="en-US" sz="1400" cap="all" spc="600" dirty="0" smtClean="0">
              <a:solidFill>
                <a:srgbClr val="FFFFFF"/>
              </a:solidFill>
            </a:endParaRPr>
          </a:p>
        </p:txBody>
      </p:sp>
    </p:spTree>
    <p:extLst>
      <p:ext uri="{BB962C8B-B14F-4D97-AF65-F5344CB8AC3E}">
        <p14:creationId xmlns:p14="http://schemas.microsoft.com/office/powerpoint/2010/main" val="2667015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 Option 4 - Surgery">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defTabSz="914400"/>
            <a:endParaRPr lang="en-US" sz="1400" cap="all" spc="600" dirty="0" smtClean="0">
              <a:solidFill>
                <a:srgbClr val="FFFFFF"/>
              </a:solidFill>
            </a:endParaRPr>
          </a:p>
        </p:txBody>
      </p:sp>
    </p:spTree>
    <p:extLst>
      <p:ext uri="{BB962C8B-B14F-4D97-AF65-F5344CB8AC3E}">
        <p14:creationId xmlns:p14="http://schemas.microsoft.com/office/powerpoint/2010/main" val="38927309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 Option 5 - Mother/S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defTabSz="914400"/>
            <a:endParaRPr lang="en-US" sz="1400" cap="all" spc="600" dirty="0" smtClean="0">
              <a:solidFill>
                <a:srgbClr val="FFFFFF"/>
              </a:solidFill>
            </a:endParaRPr>
          </a:p>
        </p:txBody>
      </p:sp>
    </p:spTree>
    <p:extLst>
      <p:ext uri="{BB962C8B-B14F-4D97-AF65-F5344CB8AC3E}">
        <p14:creationId xmlns:p14="http://schemas.microsoft.com/office/powerpoint/2010/main" val="37484089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 Option 6 - Headligh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Font typeface="Arial" panose="020B0604020202020204" pitchFamily="34" charset="0"/>
              <a:buNone/>
              <a:defRPr sz="1400" b="1"/>
            </a:lvl1pPr>
          </a:lstStyle>
          <a:p>
            <a:pPr lvl="0"/>
            <a:r>
              <a:rPr lang="en-US" dirty="0" smtClean="0"/>
              <a:t>Name/Title – Garamond – 14 </a:t>
            </a:r>
            <a:r>
              <a:rPr lang="en-US" dirty="0" err="1" smtClean="0"/>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smtClean="0"/>
              <a:t>Headshot</a:t>
            </a:r>
            <a:br>
              <a:rPr lang="en-US" dirty="0" smtClean="0"/>
            </a:br>
            <a:r>
              <a:rPr lang="en-US" dirty="0" smtClean="0"/>
              <a:t>1 in. x 1in.</a:t>
            </a:r>
            <a:endParaRPr lang="en-US" dirty="0"/>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smtClean="0"/>
              <a:t>Headshot</a:t>
            </a:r>
            <a:br>
              <a:rPr lang="en-US" dirty="0" smtClean="0"/>
            </a:br>
            <a:r>
              <a:rPr lang="en-US" dirty="0" smtClean="0"/>
              <a:t>1 in. x 1in.</a:t>
            </a:r>
            <a:endParaRPr lang="en-US" dirty="0"/>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smtClean="0"/>
              <a:t>Name/Title – Garamond – 14 </a:t>
            </a:r>
            <a:r>
              <a:rPr lang="en-US" dirty="0" err="1" smtClean="0"/>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smtClean="0"/>
              <a:t>Name/Title – Garamond – 14 </a:t>
            </a:r>
            <a:r>
              <a:rPr lang="en-US" dirty="0" err="1" smtClean="0"/>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smtClean="0"/>
              <a:t>Breaker Title – Garamond – 36 </a:t>
            </a:r>
            <a:r>
              <a:rPr lang="en-US" dirty="0" err="1" smtClean="0"/>
              <a:t>pt</a:t>
            </a:r>
            <a:endParaRPr lang="en-US" dirty="0"/>
          </a:p>
        </p:txBody>
      </p:sp>
      <p:sp>
        <p:nvSpPr>
          <p:cNvPr id="14" name="TextBox 13"/>
          <p:cNvSpPr txBox="1"/>
          <p:nvPr userDrawn="1"/>
        </p:nvSpPr>
        <p:spPr>
          <a:xfrm>
            <a:off x="3200400" y="3877056"/>
            <a:ext cx="2743200" cy="228600"/>
          </a:xfrm>
          <a:prstGeom prst="rect">
            <a:avLst/>
          </a:prstGeom>
          <a:solidFill>
            <a:srgbClr val="695D54"/>
          </a:solidFill>
        </p:spPr>
        <p:txBody>
          <a:bodyPr wrap="square" rtlCol="0">
            <a:spAutoFit/>
          </a:bodyPr>
          <a:lstStyle/>
          <a:p>
            <a:pPr algn="ctr" defTabSz="914400"/>
            <a:endParaRPr lang="en-US" sz="1400" cap="all" spc="600" dirty="0" smtClean="0">
              <a:solidFill>
                <a:srgbClr val="FFFFFF"/>
              </a:solidFill>
            </a:endParaRPr>
          </a:p>
        </p:txBody>
      </p:sp>
      <p:pic>
        <p:nvPicPr>
          <p:cNvPr id="13" name="Picture 12" descr="MBH_MH_cmyk (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776842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1162"/>
            <a:ext cx="8229600" cy="731838"/>
          </a:xfrm>
          <a:prstGeom prst="rect">
            <a:avLst/>
          </a:prstGeom>
        </p:spPr>
        <p:txBody>
          <a:bodyPr vert="horz" lIns="0" tIns="0" rIns="0" bIns="0" rtlCol="0" anchor="ctr">
            <a:noAutofit/>
          </a:bodyPr>
          <a:lstStyle/>
          <a:p>
            <a:r>
              <a:rPr lang="en-US" dirty="0" smtClean="0"/>
              <a:t>Title – Garamond – 36 </a:t>
            </a:r>
            <a:r>
              <a:rPr lang="en-US" dirty="0" err="1" smtClean="0"/>
              <a:t>pt</a:t>
            </a:r>
            <a:endParaRPr lang="en-US" dirty="0"/>
          </a:p>
        </p:txBody>
      </p:sp>
      <p:sp>
        <p:nvSpPr>
          <p:cNvPr id="3" name="Text Placeholder 2"/>
          <p:cNvSpPr>
            <a:spLocks noGrp="1"/>
          </p:cNvSpPr>
          <p:nvPr>
            <p:ph type="body" idx="1"/>
          </p:nvPr>
        </p:nvSpPr>
        <p:spPr>
          <a:xfrm>
            <a:off x="457200" y="1295400"/>
            <a:ext cx="8229600" cy="4754563"/>
          </a:xfrm>
          <a:prstGeom prst="rect">
            <a:avLst/>
          </a:prstGeom>
        </p:spPr>
        <p:txBody>
          <a:bodyPr vert="horz" lIns="0" tIns="0" rIns="0" bIns="0" rtlCol="0">
            <a:noAutofit/>
          </a:bodyPr>
          <a:lstStyle/>
          <a:p>
            <a:pPr lvl="0"/>
            <a:r>
              <a:rPr lang="en-US" dirty="0" smtClean="0"/>
              <a:t>Body copy – Garamond – 18 </a:t>
            </a:r>
            <a:r>
              <a:rPr lang="en-US" dirty="0" err="1" smtClean="0"/>
              <a:t>pt</a:t>
            </a:r>
            <a:endParaRPr lang="en-US" dirty="0" smtClean="0"/>
          </a:p>
          <a:p>
            <a:pPr lvl="1"/>
            <a:r>
              <a:rPr lang="en-US" dirty="0" smtClean="0"/>
              <a:t>Second level – Garamond – 18 </a:t>
            </a:r>
            <a:r>
              <a:rPr lang="en-US" dirty="0" err="1" smtClean="0"/>
              <a:t>pt</a:t>
            </a:r>
            <a:endParaRPr lang="en-US" dirty="0" smtClean="0"/>
          </a:p>
          <a:p>
            <a:pPr lvl="2"/>
            <a:r>
              <a:rPr lang="en-US" dirty="0" smtClean="0"/>
              <a:t>Third level – Garamond – 18 </a:t>
            </a:r>
            <a:r>
              <a:rPr lang="en-US" dirty="0" err="1" smtClean="0"/>
              <a:t>pt</a:t>
            </a:r>
            <a:endParaRPr lang="en-US" dirty="0" smtClean="0"/>
          </a:p>
        </p:txBody>
      </p:sp>
      <p:sp>
        <p:nvSpPr>
          <p:cNvPr id="9"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latin typeface="Garamond" pitchFamily="18" charset="0"/>
              </a:defRPr>
            </a:lvl1pPr>
          </a:lstStyle>
          <a:p>
            <a:pPr defTabSz="914400"/>
            <a:fld id="{178A68C7-47CD-4FDE-9645-D1E4BA08B93E}" type="slidenum">
              <a:rPr lang="en-US" smtClean="0"/>
              <a:pPr defTabSz="914400"/>
              <a:t>‹#›</a:t>
            </a:fld>
            <a:endParaRPr lang="en-US" dirty="0"/>
          </a:p>
        </p:txBody>
      </p:sp>
      <p:pic>
        <p:nvPicPr>
          <p:cNvPr id="5" name="Picture 4" descr="MBH_MH_cmyk (2)"/>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8163310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3600" b="0" i="0" kern="1200" baseline="0">
          <a:solidFill>
            <a:srgbClr val="9E1B34"/>
          </a:solidFill>
          <a:latin typeface="Calibri" panose="020F0502020204030204" pitchFamily="34" charset="0"/>
          <a:ea typeface="+mj-ea"/>
          <a:cs typeface="+mj-cs"/>
        </a:defRPr>
      </a:lvl1pPr>
    </p:titleStyle>
    <p:bodyStyle>
      <a:lvl1pPr marL="285750" indent="-285750" algn="l" defTabSz="914400" rtl="0" eaLnBrk="1" latinLnBrk="0" hangingPunct="1">
        <a:spcBef>
          <a:spcPct val="20000"/>
        </a:spcBef>
        <a:spcAft>
          <a:spcPts val="600"/>
        </a:spcAft>
        <a:buClr>
          <a:srgbClr val="9E1B34"/>
        </a:buClr>
        <a:buFont typeface="Garamond" panose="02020404030301010803" pitchFamily="18" charset="0"/>
        <a:buChar char="•"/>
        <a:defRPr sz="1800" b="0" kern="1200" baseline="0">
          <a:solidFill>
            <a:srgbClr val="000000"/>
          </a:solidFill>
          <a:latin typeface="Calibri Light" panose="020F0302020204030204" pitchFamily="34" charset="0"/>
          <a:ea typeface="+mn-ea"/>
          <a:cs typeface="+mn-cs"/>
        </a:defRPr>
      </a:lvl1pPr>
      <a:lvl2pPr marL="742950" indent="-285750" algn="l" defTabSz="914400" rtl="0" eaLnBrk="1" latinLnBrk="0" hangingPunct="1">
        <a:spcBef>
          <a:spcPct val="20000"/>
        </a:spcBef>
        <a:spcAft>
          <a:spcPts val="600"/>
        </a:spcAft>
        <a:buClr>
          <a:srgbClr val="9E1B34"/>
        </a:buClr>
        <a:buFont typeface="Garamond" panose="02020404030301010803" pitchFamily="18" charset="0"/>
        <a:buChar char="-"/>
        <a:defRPr sz="1800" kern="1200">
          <a:solidFill>
            <a:srgbClr val="000000"/>
          </a:solidFill>
          <a:latin typeface="Calibri Light" panose="020F0302020204030204" pitchFamily="34" charset="0"/>
          <a:ea typeface="+mn-ea"/>
          <a:cs typeface="+mn-cs"/>
        </a:defRPr>
      </a:lvl2pPr>
      <a:lvl3pPr marL="1143000" indent="-228600" algn="l" defTabSz="914400" rtl="0" eaLnBrk="1" latinLnBrk="0" hangingPunct="1">
        <a:spcBef>
          <a:spcPct val="20000"/>
        </a:spcBef>
        <a:spcAft>
          <a:spcPts val="600"/>
        </a:spcAft>
        <a:buClr>
          <a:srgbClr val="9E1B34"/>
        </a:buClr>
        <a:buFont typeface="Garamond" panose="02020404030301010803" pitchFamily="18" charset="0"/>
        <a:buChar char="»"/>
        <a:defRPr sz="1800" kern="1200">
          <a:solidFill>
            <a:srgbClr val="000000"/>
          </a:solidFill>
          <a:latin typeface="Calibri Light" panose="020F0302020204030204" pitchFamily="34" charset="0"/>
          <a:ea typeface="+mn-ea"/>
          <a:cs typeface="+mn-cs"/>
        </a:defRPr>
      </a:lvl3pPr>
      <a:lvl4pPr marL="1600200" indent="-228600" algn="l" defTabSz="914400"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ssrs.columbia.edu/the-columbia-scale-c-ssrs/eviden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gres&amp;cd=&amp;cad=rja&amp;uact=8&amp;ved=0ahUKEwiP7MHo5unZAhXn5IMKHTRjBk8QjRwIBg&amp;url=http://www.collective-evolution.com/2016/10/18/the-sharing-economy-creating-space-for-a-new-type-of-leader/&amp;psig=AOvVaw2nNGyfwqn8xaLcGEjzspLO&amp;ust=1521047818146804"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www.google.com/url?sa=i&amp;rct=j&amp;q=&amp;esrc=s&amp;source=imgres&amp;cd=&amp;cad=rja&amp;uact=8&amp;ved=0ahUKEwj649Kwr83WAhVhsVQKHbieBYYQjRwIBw&amp;url=http://adigaskell.org/2015/08/27/the-role-of-trust-in-building-collaborative-and-innovative-teams/&amp;psig=AOvVaw3wBPhu__WfMXEbDrQyUXt2&amp;ust=1506876724866661"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gres&amp;cd=&amp;cad=rja&amp;uact=8&amp;ved=0ahUKEwil-tW35OnZAhUK44MKHQAkDekQjRwIBg&amp;url=https://www.ridgeview.com/services/child-and-youth-services/tn-health-link-care-coordination-cy&amp;psig=AOvVaw04lXQd-0U0f95wFkGkg-d2&amp;ust=1521047178797858"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gres&amp;cd=&amp;cad=rja&amp;uact=8&amp;ved=0ahUKEwiu9oKB5OnZAhUi0IMKHfzyAZAQjRwIBg&amp;url=https://www.youthareawesome.com/post-connections-and-update-life-ib/&amp;psig=AOvVaw29-3AIblkfENWcZf9DFLmx&amp;ust=1521047064231908"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gres&amp;cd=&amp;cad=rja&amp;uact=8&amp;ved=0ahUKEwi1hrD71KfVAhWh1IMKHSa_BnsQjRwIBw&amp;url=http://www.picserver.org/c/consultation.html&amp;psig=AFQjCNGBORpwJtdu9yF3DasgP1ultlcegw&amp;ust=1501183097145555"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gres&amp;cd=&amp;cad=rja&amp;uact=8&amp;ved=0ahUKEwjm_bOY1qfVAhUE8IMKHUssBNwQjRwIBw&amp;url=http://www.multibooters.com/tutorials/load-and-edit-a-windows-reg-hive.html&amp;psig=AFQjCNFv-9YZNKsXq_6H9iS4Pb2Q_q-tIQ&amp;ust=1501183426452013"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s://www.bcbsri.com/sites/default/files/polices/2018%20Behavioral%20Health%20Integration%20Services.pdf"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amp;esrc=s&amp;source=imgres&amp;cd=&amp;cad=rja&amp;uact=8&amp;ved=0ahUKEwjTs82c2afVAhUmw4MKHZtxAqYQjRwIBw&amp;url=http://brooksbhcnv.com/2016/05/09/depression-in-older-adults-more-facts/&amp;psig=AFQjCNFGikEGpLnJ9tViUScLF_Pgft2lEQ&amp;ust=1501184240567148" TargetMode="External"/><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source=imgres&amp;cd=&amp;cad=rja&amp;uact=8&amp;ved=0ahUKEwiTroW_36fVAhXKx4MKHZt1B8AQjRwIBw&amp;url=http://newsroom.ucla.edu/stories/social-workers-and-medical-students:-the-ideal-team&amp;psig=AFQjCNFRlc2qA0Hcwa6_q3ySHOhkS7GVoA&amp;ust=1501185923398678" TargetMode="External"/><Relationship Id="rId1" Type="http://schemas.openxmlformats.org/officeDocument/2006/relationships/slideLayout" Target="../slideLayouts/slideLayout10.xml"/><Relationship Id="rId5" Type="http://schemas.openxmlformats.org/officeDocument/2006/relationships/image" Target="../media/image33.jpeg"/><Relationship Id="rId4" Type="http://schemas.openxmlformats.org/officeDocument/2006/relationships/hyperlink" Target="https://www.google.com/url?sa=i&amp;rct=j&amp;q=&amp;esrc=s&amp;source=imgres&amp;cd=&amp;cad=rja&amp;uact=8&amp;ved=0ahUKEwiZ1qe04KfVAhUK4YMKHS8GDQ0QjRwIBw&amp;url=https://reliasacademy.com/crs/browse/productDetailSingleSku.jsp?productId%3Dc374965&amp;psig=AFQjCNGWIqoPMxcFlAqh3XfzbFlntAurUg&amp;ust=1501186169330338"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virginiagarcia.org/for-patients/mental-and-behavioral-health/"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www.cms.gov/Medicare/Medicare-Fee-for-Service-Payment/PhysicianFeeSched/Downloads/Behavioral-Health-Integration-Fact-Sheet.pdf" TargetMode="External"/><Relationship Id="rId2" Type="http://schemas.openxmlformats.org/officeDocument/2006/relationships/hyperlink" Target="https://aims.uw.edu/collaborative-care/implementation-guide" TargetMode="External"/><Relationship Id="rId1" Type="http://schemas.openxmlformats.org/officeDocument/2006/relationships/slideLayout" Target="../slideLayouts/slideLayout10.xml"/><Relationship Id="rId4" Type="http://schemas.openxmlformats.org/officeDocument/2006/relationships/hyperlink" Target="https://www.cms.gov/Medicare/Medicare-Fee-for-Service-Payment/PhysicianFeeSched/"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source=imgres&amp;cd=&amp;cad=rja&amp;uact=8&amp;ved=2ahUKEwj6776o27DaAhXwct8KHVUPD6sQjRx6BAgAEAU&amp;url=http%3A%2F%2Fblackdowngardencentre.co.uk%2Fstep-into-spring-2%2F&amp;psig=AOvVaw21l9sltNQjt3Dh0UGE0djM&amp;ust=1523484272524405"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hyperlink" Target="mailto:morkm@mmc.org"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Mary Jean Mork, LCSW</a:t>
            </a:r>
            <a:endParaRPr lang="en-US" dirty="0"/>
          </a:p>
        </p:txBody>
      </p:sp>
      <p:sp>
        <p:nvSpPr>
          <p:cNvPr id="3" name="Text Placeholder 2"/>
          <p:cNvSpPr>
            <a:spLocks noGrp="1"/>
          </p:cNvSpPr>
          <p:nvPr>
            <p:ph type="body" sz="quarter" idx="13"/>
          </p:nvPr>
        </p:nvSpPr>
        <p:spPr/>
        <p:txBody>
          <a:bodyPr/>
          <a:lstStyle/>
          <a:p>
            <a:r>
              <a:rPr lang="en-US" dirty="0" smtClean="0"/>
              <a:t>April 12, 2018</a:t>
            </a:r>
            <a:endParaRPr lang="en-US" dirty="0"/>
          </a:p>
        </p:txBody>
      </p:sp>
      <p:sp>
        <p:nvSpPr>
          <p:cNvPr id="4" name="Text Placeholder 3"/>
          <p:cNvSpPr>
            <a:spLocks noGrp="1"/>
          </p:cNvSpPr>
          <p:nvPr>
            <p:ph type="body" sz="quarter" idx="14"/>
          </p:nvPr>
        </p:nvSpPr>
        <p:spPr>
          <a:xfrm>
            <a:off x="807869" y="715224"/>
            <a:ext cx="7792924" cy="1948728"/>
          </a:xfrm>
        </p:spPr>
        <p:txBody>
          <a:bodyPr/>
          <a:lstStyle/>
          <a:p>
            <a:r>
              <a:rPr lang="en-US" dirty="0" smtClean="0"/>
              <a:t>Next Steps in Depression Care: and can Psychiatry Help?</a:t>
            </a:r>
            <a:endParaRPr lang="en-US" dirty="0"/>
          </a:p>
        </p:txBody>
      </p:sp>
    </p:spTree>
    <p:extLst>
      <p:ext uri="{BB962C8B-B14F-4D97-AF65-F5344CB8AC3E}">
        <p14:creationId xmlns:p14="http://schemas.microsoft.com/office/powerpoint/2010/main" val="3054137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Examples of Adult </a:t>
            </a:r>
            <a:r>
              <a:rPr lang="en-US" b="1" dirty="0"/>
              <a:t>Screening Tools (18 years and older) </a:t>
            </a:r>
          </a:p>
          <a:p>
            <a:pPr marL="0" indent="0">
              <a:buNone/>
            </a:pPr>
            <a:r>
              <a:rPr lang="en-US" dirty="0"/>
              <a:t>• Patient Health Questionnaire (PHQ-9) </a:t>
            </a:r>
          </a:p>
          <a:p>
            <a:pPr marL="0" indent="0">
              <a:buNone/>
            </a:pPr>
            <a:r>
              <a:rPr lang="en-US" dirty="0"/>
              <a:t>• Beck Depression Inventory (BDI or BDI-II) </a:t>
            </a:r>
          </a:p>
          <a:p>
            <a:pPr marL="0" indent="0">
              <a:buNone/>
            </a:pPr>
            <a:r>
              <a:rPr lang="fr-FR" dirty="0"/>
              <a:t>• Center for </a:t>
            </a:r>
            <a:r>
              <a:rPr lang="fr-FR" dirty="0"/>
              <a:t>Epidemiologic</a:t>
            </a:r>
            <a:r>
              <a:rPr lang="fr-FR" dirty="0"/>
              <a:t> </a:t>
            </a:r>
            <a:r>
              <a:rPr lang="fr-FR" dirty="0"/>
              <a:t>Studies</a:t>
            </a:r>
            <a:r>
              <a:rPr lang="fr-FR" dirty="0"/>
              <a:t> </a:t>
            </a:r>
            <a:r>
              <a:rPr lang="fr-FR" dirty="0"/>
              <a:t>Depression</a:t>
            </a:r>
            <a:r>
              <a:rPr lang="fr-FR" dirty="0"/>
              <a:t> </a:t>
            </a:r>
            <a:r>
              <a:rPr lang="fr-FR" dirty="0"/>
              <a:t>Scale</a:t>
            </a:r>
            <a:r>
              <a:rPr lang="fr-FR" dirty="0"/>
              <a:t> (CES-D) </a:t>
            </a:r>
          </a:p>
          <a:p>
            <a:pPr marL="0" indent="0">
              <a:buNone/>
            </a:pPr>
            <a:r>
              <a:rPr lang="en-US" dirty="0"/>
              <a:t>• Depression Scale (DEPS) </a:t>
            </a:r>
          </a:p>
          <a:p>
            <a:pPr marL="0" indent="0">
              <a:buNone/>
            </a:pPr>
            <a:r>
              <a:rPr lang="en-US" dirty="0"/>
              <a:t>• Duke Anxiety-Depression Scale (DADS) </a:t>
            </a:r>
          </a:p>
          <a:p>
            <a:pPr marL="0" indent="0">
              <a:buNone/>
            </a:pPr>
            <a:r>
              <a:rPr lang="en-US" dirty="0"/>
              <a:t>• Geriatric Depression Scale (GDS) </a:t>
            </a:r>
          </a:p>
          <a:p>
            <a:pPr marL="0" indent="0">
              <a:buNone/>
            </a:pPr>
            <a:r>
              <a:rPr lang="en-US" dirty="0"/>
              <a:t>• Cornell Scale Screening </a:t>
            </a:r>
          </a:p>
          <a:p>
            <a:pPr marL="0" indent="0">
              <a:buNone/>
            </a:pPr>
            <a:r>
              <a:rPr lang="en-US" dirty="0"/>
              <a:t>• PRIME MD-PHQ-2 </a:t>
            </a:r>
          </a:p>
          <a:p>
            <a:endParaRPr lang="en-US" dirty="0"/>
          </a:p>
        </p:txBody>
      </p:sp>
      <p:sp>
        <p:nvSpPr>
          <p:cNvPr id="3" name="Title 2"/>
          <p:cNvSpPr>
            <a:spLocks noGrp="1"/>
          </p:cNvSpPr>
          <p:nvPr>
            <p:ph type="title"/>
          </p:nvPr>
        </p:nvSpPr>
        <p:spPr/>
        <p:txBody>
          <a:bodyPr/>
          <a:lstStyle/>
          <a:p>
            <a:r>
              <a:rPr lang="en-US" dirty="0" smtClean="0"/>
              <a:t>Screening tools - continued</a:t>
            </a:r>
            <a:endParaRPr lang="en-US" dirty="0"/>
          </a:p>
        </p:txBody>
      </p:sp>
    </p:spTree>
    <p:extLst>
      <p:ext uri="{BB962C8B-B14F-4D97-AF65-F5344CB8AC3E}">
        <p14:creationId xmlns:p14="http://schemas.microsoft.com/office/powerpoint/2010/main" val="2558145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a:t>Documented follow-up for a positive depression screening </a:t>
            </a:r>
            <a:r>
              <a:rPr lang="en-US" sz="2400" b="1" i="1" dirty="0"/>
              <a:t>must </a:t>
            </a:r>
            <a:r>
              <a:rPr lang="en-US" sz="2400" dirty="0"/>
              <a:t>include one or more of the following: </a:t>
            </a:r>
          </a:p>
          <a:p>
            <a:pPr marL="0" indent="0">
              <a:buNone/>
            </a:pPr>
            <a:r>
              <a:rPr lang="en-US" sz="2400" dirty="0"/>
              <a:t>• Additional evaluation for depression </a:t>
            </a:r>
          </a:p>
          <a:p>
            <a:pPr marL="0" indent="0">
              <a:buNone/>
            </a:pPr>
            <a:r>
              <a:rPr lang="en-US" sz="2400" dirty="0"/>
              <a:t>• Suicide Risk Assessment </a:t>
            </a:r>
          </a:p>
          <a:p>
            <a:pPr marL="0" indent="0">
              <a:buNone/>
            </a:pPr>
            <a:r>
              <a:rPr lang="en-US" sz="2400" dirty="0"/>
              <a:t>• Referral to a practitioner who is qualified to diagnose and treat depression </a:t>
            </a:r>
          </a:p>
          <a:p>
            <a:pPr marL="0" indent="0">
              <a:buNone/>
            </a:pPr>
            <a:r>
              <a:rPr lang="en-US" sz="2400" dirty="0"/>
              <a:t>• Pharmacological interventions </a:t>
            </a:r>
          </a:p>
          <a:p>
            <a:pPr marL="0" indent="0">
              <a:buNone/>
            </a:pPr>
            <a:r>
              <a:rPr lang="en-US" sz="2400" dirty="0"/>
              <a:t>• Other interventions or follow-up for the diagnosis or treatment of depression </a:t>
            </a:r>
          </a:p>
          <a:p>
            <a:endParaRPr lang="en-US" sz="2400" dirty="0"/>
          </a:p>
        </p:txBody>
      </p:sp>
      <p:sp>
        <p:nvSpPr>
          <p:cNvPr id="3" name="Title 2"/>
          <p:cNvSpPr>
            <a:spLocks noGrp="1"/>
          </p:cNvSpPr>
          <p:nvPr>
            <p:ph type="title"/>
          </p:nvPr>
        </p:nvSpPr>
        <p:spPr/>
        <p:txBody>
          <a:bodyPr/>
          <a:lstStyle/>
          <a:p>
            <a:r>
              <a:rPr lang="en-US" dirty="0" smtClean="0"/>
              <a:t>Follow-up Plan</a:t>
            </a:r>
            <a:endParaRPr lang="en-US" dirty="0"/>
          </a:p>
        </p:txBody>
      </p:sp>
    </p:spTree>
    <p:extLst>
      <p:ext uri="{BB962C8B-B14F-4D97-AF65-F5344CB8AC3E}">
        <p14:creationId xmlns:p14="http://schemas.microsoft.com/office/powerpoint/2010/main" val="3820803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a:t>
            </a:r>
            <a:r>
              <a:rPr lang="en-US" dirty="0"/>
              <a:t>depression screen is completed on the date of the encounter using an age appropriate standardized depression screening tool AND if positive, a follow-up plan is documented on the date of the positive screen. </a:t>
            </a:r>
          </a:p>
          <a:p>
            <a:pPr marL="0" indent="0">
              <a:buNone/>
            </a:pPr>
            <a:r>
              <a:rPr lang="en-US" dirty="0"/>
              <a:t>• The name of the age appropriate standardized depression screening tool utilized must be documented in the medical record </a:t>
            </a:r>
          </a:p>
          <a:p>
            <a:pPr marL="0" indent="0">
              <a:buNone/>
            </a:pPr>
            <a:r>
              <a:rPr lang="en-US" dirty="0"/>
              <a:t>• The depression screening must be reviewed and addressed in the office of the provider filing the code, on the date of the encounter </a:t>
            </a:r>
          </a:p>
          <a:p>
            <a:pPr marL="0" indent="0">
              <a:buNone/>
            </a:pPr>
            <a:r>
              <a:rPr lang="en-US" dirty="0"/>
              <a:t>• The screening and encounter must occur on the same date </a:t>
            </a:r>
          </a:p>
          <a:p>
            <a:pPr marL="0" indent="0">
              <a:buNone/>
            </a:pPr>
            <a:r>
              <a:rPr lang="en-US" dirty="0"/>
              <a:t>• Standardized Depression Screening Tools should be normalized and validated for the age appropriate patient population in which they are used and must be documented in the medical record </a:t>
            </a:r>
          </a:p>
          <a:p>
            <a:r>
              <a:rPr lang="en-US" dirty="0"/>
              <a:t>Follow-Up Plan: </a:t>
            </a:r>
            <a:r>
              <a:rPr lang="en-US" dirty="0" smtClean="0"/>
              <a:t> The </a:t>
            </a:r>
            <a:r>
              <a:rPr lang="en-US" dirty="0"/>
              <a:t>follow-up plan must be related to a positive depression screening, example: “Patient referred for psychiatric evaluation due to positive depression screening.”</a:t>
            </a:r>
          </a:p>
          <a:p>
            <a:pPr marL="457200" lvl="1" indent="0">
              <a:buNone/>
            </a:pPr>
            <a:endParaRPr lang="en-US" dirty="0"/>
          </a:p>
        </p:txBody>
      </p:sp>
      <p:sp>
        <p:nvSpPr>
          <p:cNvPr id="3" name="Title 2"/>
          <p:cNvSpPr>
            <a:spLocks noGrp="1"/>
          </p:cNvSpPr>
          <p:nvPr>
            <p:ph type="title"/>
          </p:nvPr>
        </p:nvSpPr>
        <p:spPr/>
        <p:txBody>
          <a:bodyPr/>
          <a:lstStyle/>
          <a:p>
            <a:r>
              <a:rPr lang="en-US" sz="2800" dirty="0" smtClean="0"/>
              <a:t>CMS guidance for </a:t>
            </a:r>
            <a:r>
              <a:rPr lang="en-US" sz="2800" b="1" dirty="0"/>
              <a:t>PREV-12: Preventive Care and Screening: Screening for Depression and Follow-Up Plan 2017 </a:t>
            </a:r>
            <a:endParaRPr lang="en-US" sz="2800" dirty="0"/>
          </a:p>
        </p:txBody>
      </p:sp>
    </p:spTree>
    <p:extLst>
      <p:ext uri="{BB962C8B-B14F-4D97-AF65-F5344CB8AC3E}">
        <p14:creationId xmlns:p14="http://schemas.microsoft.com/office/powerpoint/2010/main" val="11568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39" y="126749"/>
            <a:ext cx="7333306" cy="611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76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Suicide </a:t>
            </a:r>
            <a:r>
              <a:rPr lang="en-US" dirty="0"/>
              <a:t>risk </a:t>
            </a:r>
            <a:r>
              <a:rPr lang="en-US" dirty="0" smtClean="0"/>
              <a:t>assessment - simple</a:t>
            </a:r>
            <a:r>
              <a:rPr lang="en-US" dirty="0"/>
              <a:t>, plain-language questions that anyone can </a:t>
            </a:r>
            <a:r>
              <a:rPr lang="en-US" dirty="0" smtClean="0"/>
              <a:t>ask</a:t>
            </a:r>
          </a:p>
          <a:p>
            <a:r>
              <a:rPr lang="en-US" dirty="0" smtClean="0"/>
              <a:t>Identifies:</a:t>
            </a:r>
          </a:p>
          <a:p>
            <a:pPr lvl="1"/>
            <a:r>
              <a:rPr lang="en-US" dirty="0"/>
              <a:t>R</a:t>
            </a:r>
            <a:r>
              <a:rPr lang="en-US" dirty="0" smtClean="0"/>
              <a:t>isk </a:t>
            </a:r>
            <a:r>
              <a:rPr lang="en-US" dirty="0"/>
              <a:t>for </a:t>
            </a:r>
            <a:r>
              <a:rPr lang="en-US" dirty="0" smtClean="0"/>
              <a:t>suicide</a:t>
            </a:r>
          </a:p>
          <a:p>
            <a:pPr lvl="1"/>
            <a:r>
              <a:rPr lang="en-US" dirty="0"/>
              <a:t>S</a:t>
            </a:r>
            <a:r>
              <a:rPr lang="en-US" dirty="0" smtClean="0"/>
              <a:t>everity </a:t>
            </a:r>
            <a:r>
              <a:rPr lang="en-US" dirty="0"/>
              <a:t>and immediacy of that risk, and </a:t>
            </a:r>
          </a:p>
          <a:p>
            <a:pPr lvl="1"/>
            <a:r>
              <a:rPr lang="en-US" dirty="0" smtClean="0"/>
              <a:t>Level </a:t>
            </a:r>
            <a:r>
              <a:rPr lang="en-US" dirty="0"/>
              <a:t>of support that the person needs. </a:t>
            </a:r>
            <a:endParaRPr lang="en-US" dirty="0" smtClean="0"/>
          </a:p>
          <a:p>
            <a:r>
              <a:rPr lang="en-US" dirty="0" smtClean="0"/>
              <a:t>Users </a:t>
            </a:r>
            <a:r>
              <a:rPr lang="en-US" dirty="0"/>
              <a:t>of the C-SSRS tool ask </a:t>
            </a:r>
            <a:r>
              <a:rPr lang="en-US" dirty="0" smtClean="0"/>
              <a:t>people:</a:t>
            </a:r>
          </a:p>
          <a:p>
            <a:pPr lvl="1"/>
            <a:r>
              <a:rPr lang="en-US" dirty="0" smtClean="0"/>
              <a:t>Whether </a:t>
            </a:r>
            <a:r>
              <a:rPr lang="en-US" dirty="0"/>
              <a:t>and when they have thought about suicide (</a:t>
            </a:r>
            <a:r>
              <a:rPr lang="en-US" dirty="0" smtClean="0"/>
              <a:t>ideation)</a:t>
            </a:r>
          </a:p>
          <a:p>
            <a:pPr lvl="1"/>
            <a:r>
              <a:rPr lang="en-US" dirty="0" smtClean="0"/>
              <a:t>What </a:t>
            </a:r>
            <a:r>
              <a:rPr lang="en-US" dirty="0"/>
              <a:t>actions they have taken — and when — to prepare for </a:t>
            </a:r>
            <a:r>
              <a:rPr lang="en-US" dirty="0" smtClean="0"/>
              <a:t>suicide</a:t>
            </a:r>
          </a:p>
          <a:p>
            <a:pPr lvl="1"/>
            <a:r>
              <a:rPr lang="en-US" dirty="0" smtClean="0"/>
              <a:t>Whether </a:t>
            </a:r>
            <a:r>
              <a:rPr lang="en-US" dirty="0"/>
              <a:t>and when they attempted suicide or began a suicide attempt that was either interrupted by another person or stopped of their own volition</a:t>
            </a:r>
          </a:p>
          <a:p>
            <a:endParaRPr lang="en-US" dirty="0"/>
          </a:p>
        </p:txBody>
      </p:sp>
      <p:sp>
        <p:nvSpPr>
          <p:cNvPr id="3" name="Title 2"/>
          <p:cNvSpPr>
            <a:spLocks noGrp="1"/>
          </p:cNvSpPr>
          <p:nvPr>
            <p:ph type="title"/>
          </p:nvPr>
        </p:nvSpPr>
        <p:spPr/>
        <p:txBody>
          <a:bodyPr/>
          <a:lstStyle/>
          <a:p>
            <a:r>
              <a:rPr lang="en-US" dirty="0" smtClean="0"/>
              <a:t>Suicide Risk Assessment – the Columbia Suicide Severity Rating Scale (C-SSRS)</a:t>
            </a:r>
            <a:endParaRPr lang="en-US" dirty="0"/>
          </a:p>
        </p:txBody>
      </p:sp>
    </p:spTree>
    <p:extLst>
      <p:ext uri="{BB962C8B-B14F-4D97-AF65-F5344CB8AC3E}">
        <p14:creationId xmlns:p14="http://schemas.microsoft.com/office/powerpoint/2010/main" val="1777410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Simple</a:t>
            </a:r>
            <a:r>
              <a:rPr lang="en-US" b="1" dirty="0"/>
              <a:t>. </a:t>
            </a:r>
            <a:r>
              <a:rPr lang="en-US" dirty="0"/>
              <a:t>Ask all the questions in a few moments or minutes — with no mental health training required to ask them.</a:t>
            </a:r>
          </a:p>
          <a:p>
            <a:r>
              <a:rPr lang="en-US" b="1" dirty="0"/>
              <a:t>Efficient.</a:t>
            </a:r>
            <a:r>
              <a:rPr lang="en-US" dirty="0"/>
              <a:t> </a:t>
            </a:r>
            <a:r>
              <a:rPr lang="en-US" dirty="0" smtClean="0"/>
              <a:t>Accurately identifies </a:t>
            </a:r>
            <a:r>
              <a:rPr lang="en-US" dirty="0"/>
              <a:t>who needs help </a:t>
            </a:r>
            <a:r>
              <a:rPr lang="en-US" dirty="0" smtClean="0"/>
              <a:t>and the </a:t>
            </a:r>
            <a:r>
              <a:rPr lang="en-US" dirty="0"/>
              <a:t>level of support a person needs, </a:t>
            </a:r>
            <a:endParaRPr lang="en-US" dirty="0" smtClean="0"/>
          </a:p>
          <a:p>
            <a:r>
              <a:rPr lang="en-US" b="1" dirty="0" smtClean="0"/>
              <a:t>Effective</a:t>
            </a:r>
            <a:r>
              <a:rPr lang="en-US" b="1" dirty="0"/>
              <a:t>.</a:t>
            </a:r>
            <a:r>
              <a:rPr lang="en-US" dirty="0"/>
              <a:t> Real-world experience and data show the scale has helped prevent suicide.</a:t>
            </a:r>
          </a:p>
          <a:p>
            <a:r>
              <a:rPr lang="en-US" b="1" dirty="0"/>
              <a:t>Evidence-supported.</a:t>
            </a:r>
            <a:r>
              <a:rPr lang="en-US" dirty="0"/>
              <a:t> R</a:t>
            </a:r>
            <a:r>
              <a:rPr lang="en-US" dirty="0" smtClean="0">
                <a:hlinkClick r:id="rId2"/>
              </a:rPr>
              <a:t>esearch</a:t>
            </a:r>
            <a:r>
              <a:rPr lang="en-US" dirty="0"/>
              <a:t> has validated the relevance and effectiveness of the questions </a:t>
            </a:r>
            <a:endParaRPr lang="en-US" dirty="0" smtClean="0"/>
          </a:p>
          <a:p>
            <a:r>
              <a:rPr lang="en-US" b="1" dirty="0" smtClean="0"/>
              <a:t>Universal</a:t>
            </a:r>
            <a:r>
              <a:rPr lang="en-US" b="1" dirty="0"/>
              <a:t>. </a:t>
            </a:r>
            <a:r>
              <a:rPr lang="en-US" dirty="0"/>
              <a:t>S</a:t>
            </a:r>
            <a:r>
              <a:rPr lang="en-US" dirty="0" smtClean="0"/>
              <a:t>uitable </a:t>
            </a:r>
            <a:r>
              <a:rPr lang="en-US" dirty="0"/>
              <a:t>for all ages and special populations in different settings and is available in more than 100 country-specific languages.</a:t>
            </a:r>
          </a:p>
          <a:p>
            <a:r>
              <a:rPr lang="en-US" b="1" dirty="0"/>
              <a:t>Free.</a:t>
            </a:r>
            <a:r>
              <a:rPr lang="en-US" dirty="0"/>
              <a:t> </a:t>
            </a:r>
          </a:p>
        </p:txBody>
      </p:sp>
      <p:sp>
        <p:nvSpPr>
          <p:cNvPr id="3" name="Title 2"/>
          <p:cNvSpPr>
            <a:spLocks noGrp="1"/>
          </p:cNvSpPr>
          <p:nvPr>
            <p:ph type="title"/>
          </p:nvPr>
        </p:nvSpPr>
        <p:spPr/>
        <p:txBody>
          <a:bodyPr/>
          <a:lstStyle/>
          <a:p>
            <a:r>
              <a:rPr lang="en-US" dirty="0" smtClean="0"/>
              <a:t>C-SSRS - continued</a:t>
            </a:r>
            <a:endParaRPr lang="en-US" dirty="0"/>
          </a:p>
        </p:txBody>
      </p:sp>
    </p:spTree>
    <p:extLst>
      <p:ext uri="{BB962C8B-B14F-4D97-AF65-F5344CB8AC3E}">
        <p14:creationId xmlns:p14="http://schemas.microsoft.com/office/powerpoint/2010/main" val="3764455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608" y="1035334"/>
            <a:ext cx="5802548" cy="484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1"/>
          <p:cNvSpPr>
            <a:spLocks noGrp="1"/>
          </p:cNvSpPr>
          <p:nvPr>
            <p:ph type="title"/>
          </p:nvPr>
        </p:nvSpPr>
        <p:spPr/>
        <p:txBody>
          <a:bodyPr/>
          <a:lstStyle/>
          <a:p>
            <a:r>
              <a:rPr lang="en-US" dirty="0" smtClean="0"/>
              <a:t>C-SSRS for Primary Care</a:t>
            </a:r>
            <a:endParaRPr lang="en-US" dirty="0"/>
          </a:p>
        </p:txBody>
      </p:sp>
    </p:spTree>
    <p:extLst>
      <p:ext uri="{BB962C8B-B14F-4D97-AF65-F5344CB8AC3E}">
        <p14:creationId xmlns:p14="http://schemas.microsoft.com/office/powerpoint/2010/main" val="195641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4" name="Line 24"/>
          <p:cNvSpPr>
            <a:spLocks noChangeShapeType="1"/>
          </p:cNvSpPr>
          <p:nvPr/>
        </p:nvSpPr>
        <p:spPr bwMode="auto">
          <a:xfrm>
            <a:off x="5562600" y="304800"/>
            <a:ext cx="0" cy="5638800"/>
          </a:xfrm>
          <a:prstGeom prst="line">
            <a:avLst/>
          </a:prstGeom>
          <a:noFill/>
          <a:ln w="22225">
            <a:solidFill>
              <a:schemeClr val="bg1">
                <a:lumMod val="75000"/>
              </a:schemeClr>
            </a:solidFill>
            <a:prstDash val="sysDash"/>
            <a:round/>
            <a:headEnd/>
            <a:tailEnd/>
          </a:ln>
        </p:spPr>
        <p:txBody>
          <a:bodyPr/>
          <a:lstStyle/>
          <a:p>
            <a:pPr fontAlgn="auto">
              <a:spcBef>
                <a:spcPts val="0"/>
              </a:spcBef>
              <a:spcAft>
                <a:spcPts val="0"/>
              </a:spcAft>
              <a:defRPr/>
            </a:pPr>
            <a:endParaRPr lang="en-US" dirty="0">
              <a:solidFill>
                <a:srgbClr val="000000"/>
              </a:solidFill>
              <a:latin typeface="+mn-lt"/>
              <a:ea typeface="ＭＳ Ｐゴシック"/>
              <a:cs typeface="ＭＳ Ｐゴシック"/>
            </a:endParaRPr>
          </a:p>
        </p:txBody>
      </p:sp>
      <p:sp>
        <p:nvSpPr>
          <p:cNvPr id="18446" name="Line 15"/>
          <p:cNvSpPr>
            <a:spLocks noChangeShapeType="1"/>
          </p:cNvSpPr>
          <p:nvPr/>
        </p:nvSpPr>
        <p:spPr bwMode="auto">
          <a:xfrm flipV="1">
            <a:off x="5410200" y="3581400"/>
            <a:ext cx="0" cy="2362200"/>
          </a:xfrm>
          <a:prstGeom prst="line">
            <a:avLst/>
          </a:prstGeom>
          <a:noFill/>
          <a:ln w="22225">
            <a:solidFill>
              <a:schemeClr val="bg1">
                <a:lumMod val="75000"/>
              </a:schemeClr>
            </a:solidFill>
            <a:prstDash val="sysDash"/>
            <a:round/>
            <a:headEnd/>
            <a:tailEnd/>
          </a:ln>
        </p:spPr>
        <p:txBody>
          <a:bodyPr/>
          <a:lstStyle/>
          <a:p>
            <a:pPr fontAlgn="auto">
              <a:spcBef>
                <a:spcPts val="0"/>
              </a:spcBef>
              <a:spcAft>
                <a:spcPts val="0"/>
              </a:spcAft>
              <a:defRPr/>
            </a:pPr>
            <a:endParaRPr lang="en-US" dirty="0">
              <a:solidFill>
                <a:srgbClr val="000000"/>
              </a:solidFill>
              <a:latin typeface="+mn-lt"/>
              <a:ea typeface="ＭＳ Ｐゴシック"/>
              <a:cs typeface="ＭＳ Ｐゴシック"/>
            </a:endParaRPr>
          </a:p>
        </p:txBody>
      </p:sp>
      <p:sp>
        <p:nvSpPr>
          <p:cNvPr id="18450" name="Line 20"/>
          <p:cNvSpPr>
            <a:spLocks noChangeShapeType="1"/>
          </p:cNvSpPr>
          <p:nvPr/>
        </p:nvSpPr>
        <p:spPr bwMode="auto">
          <a:xfrm>
            <a:off x="5410200" y="304800"/>
            <a:ext cx="0" cy="3276600"/>
          </a:xfrm>
          <a:prstGeom prst="line">
            <a:avLst/>
          </a:prstGeom>
          <a:noFill/>
          <a:ln w="22225">
            <a:solidFill>
              <a:schemeClr val="bg1">
                <a:lumMod val="75000"/>
              </a:schemeClr>
            </a:solidFill>
            <a:prstDash val="sysDash"/>
            <a:round/>
            <a:headEnd/>
            <a:tailEnd/>
          </a:ln>
        </p:spPr>
        <p:txBody>
          <a:bodyPr/>
          <a:lstStyle/>
          <a:p>
            <a:pPr fontAlgn="auto">
              <a:spcBef>
                <a:spcPts val="0"/>
              </a:spcBef>
              <a:spcAft>
                <a:spcPts val="0"/>
              </a:spcAft>
              <a:defRPr/>
            </a:pPr>
            <a:endParaRPr lang="en-US" dirty="0">
              <a:solidFill>
                <a:srgbClr val="000000"/>
              </a:solidFill>
              <a:latin typeface="+mn-lt"/>
              <a:ea typeface="ＭＳ Ｐゴシック"/>
              <a:cs typeface="ＭＳ Ｐゴシック"/>
            </a:endParaRPr>
          </a:p>
        </p:txBody>
      </p:sp>
      <p:sp>
        <p:nvSpPr>
          <p:cNvPr id="35" name="Oval 34"/>
          <p:cNvSpPr/>
          <p:nvPr/>
        </p:nvSpPr>
        <p:spPr>
          <a:xfrm>
            <a:off x="4343400" y="2419350"/>
            <a:ext cx="2286000" cy="1162050"/>
          </a:xfrm>
          <a:prstGeom prst="ellipse">
            <a:avLst/>
          </a:prstGeom>
          <a:solidFill>
            <a:srgbClr val="F8DE6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6" name="Oval 35"/>
          <p:cNvSpPr/>
          <p:nvPr/>
        </p:nvSpPr>
        <p:spPr>
          <a:xfrm>
            <a:off x="2486026" y="2571750"/>
            <a:ext cx="2085975" cy="1066800"/>
          </a:xfrm>
          <a:prstGeom prst="ellipse">
            <a:avLst/>
          </a:prstGeom>
          <a:solidFill>
            <a:srgbClr val="E9D3D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3" name="Oval 32"/>
          <p:cNvSpPr/>
          <p:nvPr/>
        </p:nvSpPr>
        <p:spPr>
          <a:xfrm>
            <a:off x="3810000" y="3886200"/>
            <a:ext cx="2895600" cy="1447800"/>
          </a:xfrm>
          <a:prstGeom prst="ellipse">
            <a:avLst/>
          </a:prstGeom>
          <a:solidFill>
            <a:srgbClr val="C7D28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4" name="Oval 33"/>
          <p:cNvSpPr/>
          <p:nvPr/>
        </p:nvSpPr>
        <p:spPr>
          <a:xfrm>
            <a:off x="6081713" y="1181100"/>
            <a:ext cx="2314575" cy="1333500"/>
          </a:xfrm>
          <a:prstGeom prst="ellipse">
            <a:avLst/>
          </a:prstGeom>
          <a:solidFill>
            <a:srgbClr val="ECC18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8137" name="Oval 2"/>
          <p:cNvSpPr>
            <a:spLocks noChangeArrowheads="1"/>
          </p:cNvSpPr>
          <p:nvPr/>
        </p:nvSpPr>
        <p:spPr bwMode="auto">
          <a:xfrm>
            <a:off x="1447800" y="838200"/>
            <a:ext cx="3048000" cy="1295400"/>
          </a:xfrm>
          <a:prstGeom prst="ellipse">
            <a:avLst/>
          </a:prstGeom>
          <a:solidFill>
            <a:schemeClr val="accent6">
              <a:lumMod val="40000"/>
              <a:lumOff val="60000"/>
            </a:scheme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srgbClr val="000000"/>
              </a:solidFill>
            </a:endParaRPr>
          </a:p>
        </p:txBody>
      </p:sp>
      <p:sp>
        <p:nvSpPr>
          <p:cNvPr id="48138" name="Text Box 3"/>
          <p:cNvSpPr txBox="1">
            <a:spLocks noChangeArrowheads="1"/>
          </p:cNvSpPr>
          <p:nvPr/>
        </p:nvSpPr>
        <p:spPr bwMode="auto">
          <a:xfrm>
            <a:off x="1905000" y="9906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dirty="0">
                <a:solidFill>
                  <a:srgbClr val="000000"/>
                </a:solidFill>
                <a:ea typeface="MS PGothic" pitchFamily="34" charset="-128"/>
              </a:rPr>
              <a:t>Screening for common mental health conditions</a:t>
            </a:r>
          </a:p>
        </p:txBody>
      </p:sp>
      <p:sp>
        <p:nvSpPr>
          <p:cNvPr id="48139" name="Text Box 5"/>
          <p:cNvSpPr txBox="1">
            <a:spLocks noChangeArrowheads="1"/>
          </p:cNvSpPr>
          <p:nvPr/>
        </p:nvSpPr>
        <p:spPr bwMode="auto">
          <a:xfrm>
            <a:off x="2828926" y="2727325"/>
            <a:ext cx="151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dirty="0">
                <a:solidFill>
                  <a:srgbClr val="000000"/>
                </a:solidFill>
                <a:ea typeface="MS PGothic" pitchFamily="34" charset="-128"/>
              </a:rPr>
              <a:t>Primary Care Treatment</a:t>
            </a:r>
          </a:p>
        </p:txBody>
      </p:sp>
      <p:sp>
        <p:nvSpPr>
          <p:cNvPr id="48140" name="Text Box 7"/>
          <p:cNvSpPr txBox="1">
            <a:spLocks noChangeArrowheads="1"/>
          </p:cNvSpPr>
          <p:nvPr/>
        </p:nvSpPr>
        <p:spPr bwMode="auto">
          <a:xfrm>
            <a:off x="4572001" y="2514601"/>
            <a:ext cx="1914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dirty="0">
                <a:solidFill>
                  <a:srgbClr val="000000"/>
                </a:solidFill>
                <a:ea typeface="MS PGothic" pitchFamily="34" charset="-128"/>
              </a:rPr>
              <a:t>Integrated behavioral health services</a:t>
            </a:r>
          </a:p>
        </p:txBody>
      </p:sp>
      <p:sp>
        <p:nvSpPr>
          <p:cNvPr id="14348" name="Text Box 9"/>
          <p:cNvSpPr txBox="1">
            <a:spLocks noChangeArrowheads="1"/>
          </p:cNvSpPr>
          <p:nvPr/>
        </p:nvSpPr>
        <p:spPr bwMode="auto">
          <a:xfrm>
            <a:off x="4114800" y="4138615"/>
            <a:ext cx="2743200" cy="1000125"/>
          </a:xfrm>
          <a:prstGeom prst="rect">
            <a:avLst/>
          </a:prstGeom>
          <a:noFill/>
          <a:ln>
            <a:noFill/>
          </a:ln>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300"/>
              </a:spcBef>
              <a:defRPr/>
            </a:pPr>
            <a:r>
              <a:rPr lang="en-US" dirty="0" smtClean="0">
                <a:solidFill>
                  <a:srgbClr val="000000"/>
                </a:solidFill>
                <a:ea typeface="ＭＳ Ｐゴシック" charset="-128"/>
              </a:rPr>
              <a:t>Psychiatric consultation</a:t>
            </a:r>
          </a:p>
          <a:p>
            <a:pPr marL="285750" indent="-285750">
              <a:spcBef>
                <a:spcPts val="300"/>
              </a:spcBef>
              <a:buFont typeface="Arial" pitchFamily="34" charset="0"/>
              <a:buChar char="•"/>
              <a:defRPr/>
            </a:pPr>
            <a:r>
              <a:rPr lang="en-US" dirty="0" smtClean="0">
                <a:solidFill>
                  <a:srgbClr val="000000"/>
                </a:solidFill>
                <a:ea typeface="ＭＳ Ｐゴシック" charset="-128"/>
              </a:rPr>
              <a:t>To patients</a:t>
            </a:r>
          </a:p>
          <a:p>
            <a:pPr marL="285750" indent="-285750">
              <a:spcBef>
                <a:spcPts val="300"/>
              </a:spcBef>
              <a:buFont typeface="Arial" pitchFamily="34" charset="0"/>
              <a:buChar char="•"/>
              <a:defRPr/>
            </a:pPr>
            <a:r>
              <a:rPr lang="en-US" dirty="0" smtClean="0">
                <a:solidFill>
                  <a:srgbClr val="000000"/>
                </a:solidFill>
                <a:ea typeface="ＭＳ Ｐゴシック" charset="-128"/>
              </a:rPr>
              <a:t>To providers</a:t>
            </a:r>
          </a:p>
        </p:txBody>
      </p:sp>
      <p:sp>
        <p:nvSpPr>
          <p:cNvPr id="48142" name="Line 10"/>
          <p:cNvSpPr>
            <a:spLocks noChangeShapeType="1"/>
          </p:cNvSpPr>
          <p:nvPr/>
        </p:nvSpPr>
        <p:spPr bwMode="auto">
          <a:xfrm flipH="1" flipV="1">
            <a:off x="4038600" y="3543300"/>
            <a:ext cx="381000" cy="4953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43" name="Line 12"/>
          <p:cNvSpPr>
            <a:spLocks noChangeShapeType="1"/>
          </p:cNvSpPr>
          <p:nvPr/>
        </p:nvSpPr>
        <p:spPr bwMode="auto">
          <a:xfrm>
            <a:off x="457200" y="304800"/>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44" name="Line 13"/>
          <p:cNvSpPr>
            <a:spLocks noChangeShapeType="1"/>
          </p:cNvSpPr>
          <p:nvPr/>
        </p:nvSpPr>
        <p:spPr bwMode="auto">
          <a:xfrm>
            <a:off x="457200" y="533400"/>
            <a:ext cx="0" cy="541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45" name="Line 14"/>
          <p:cNvSpPr>
            <a:spLocks noChangeShapeType="1"/>
          </p:cNvSpPr>
          <p:nvPr/>
        </p:nvSpPr>
        <p:spPr bwMode="auto">
          <a:xfrm>
            <a:off x="457200" y="5943600"/>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46" name="Line 16"/>
          <p:cNvSpPr>
            <a:spLocks noChangeShapeType="1"/>
          </p:cNvSpPr>
          <p:nvPr/>
        </p:nvSpPr>
        <p:spPr bwMode="auto">
          <a:xfrm>
            <a:off x="3429000" y="2114550"/>
            <a:ext cx="46038"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47" name="Line 17"/>
          <p:cNvSpPr>
            <a:spLocks noChangeShapeType="1"/>
          </p:cNvSpPr>
          <p:nvPr/>
        </p:nvSpPr>
        <p:spPr bwMode="auto">
          <a:xfrm>
            <a:off x="457200" y="304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48" name="Text Box 19"/>
          <p:cNvSpPr txBox="1">
            <a:spLocks noChangeArrowheads="1"/>
          </p:cNvSpPr>
          <p:nvPr/>
        </p:nvSpPr>
        <p:spPr bwMode="auto">
          <a:xfrm>
            <a:off x="457200" y="38100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2000" b="1" dirty="0">
                <a:solidFill>
                  <a:srgbClr val="000000"/>
                </a:solidFill>
                <a:ea typeface="MS PGothic" pitchFamily="34" charset="-128"/>
              </a:rPr>
              <a:t>Primary &amp; Specialty Medical Health Care</a:t>
            </a:r>
          </a:p>
        </p:txBody>
      </p:sp>
      <p:sp>
        <p:nvSpPr>
          <p:cNvPr id="48149" name="Text Box 21"/>
          <p:cNvSpPr txBox="1">
            <a:spLocks noChangeArrowheads="1"/>
          </p:cNvSpPr>
          <p:nvPr/>
        </p:nvSpPr>
        <p:spPr bwMode="auto">
          <a:xfrm>
            <a:off x="5638800" y="381001"/>
            <a:ext cx="289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2000" b="1" dirty="0">
                <a:solidFill>
                  <a:srgbClr val="000000"/>
                </a:solidFill>
                <a:ea typeface="MS PGothic" pitchFamily="34" charset="-128"/>
              </a:rPr>
              <a:t>Specialty Mental Health Care</a:t>
            </a:r>
          </a:p>
        </p:txBody>
      </p:sp>
      <p:sp>
        <p:nvSpPr>
          <p:cNvPr id="48150" name="Line 22"/>
          <p:cNvSpPr>
            <a:spLocks noChangeShapeType="1"/>
          </p:cNvSpPr>
          <p:nvPr/>
        </p:nvSpPr>
        <p:spPr bwMode="auto">
          <a:xfrm flipH="1">
            <a:off x="5257800" y="3543300"/>
            <a:ext cx="46038" cy="342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51" name="Line 23"/>
          <p:cNvSpPr>
            <a:spLocks noChangeShapeType="1"/>
          </p:cNvSpPr>
          <p:nvPr/>
        </p:nvSpPr>
        <p:spPr bwMode="auto">
          <a:xfrm>
            <a:off x="5562600" y="304800"/>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52" name="Line 25"/>
          <p:cNvSpPr>
            <a:spLocks noChangeShapeType="1"/>
          </p:cNvSpPr>
          <p:nvPr/>
        </p:nvSpPr>
        <p:spPr bwMode="auto">
          <a:xfrm>
            <a:off x="5562600" y="5943600"/>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53" name="Line 26"/>
          <p:cNvSpPr>
            <a:spLocks noChangeShapeType="1"/>
          </p:cNvSpPr>
          <p:nvPr/>
        </p:nvSpPr>
        <p:spPr bwMode="auto">
          <a:xfrm>
            <a:off x="8534400" y="304800"/>
            <a:ext cx="76200" cy="563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54" name="Text Box 28"/>
          <p:cNvSpPr txBox="1">
            <a:spLocks noChangeArrowheads="1"/>
          </p:cNvSpPr>
          <p:nvPr/>
        </p:nvSpPr>
        <p:spPr bwMode="auto">
          <a:xfrm>
            <a:off x="6362700" y="15240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dirty="0">
                <a:solidFill>
                  <a:srgbClr val="000000"/>
                </a:solidFill>
                <a:ea typeface="MS PGothic" pitchFamily="34" charset="-128"/>
              </a:rPr>
              <a:t>Specialty MH care by referral</a:t>
            </a:r>
          </a:p>
        </p:txBody>
      </p:sp>
      <p:sp>
        <p:nvSpPr>
          <p:cNvPr id="48155" name="Line 29"/>
          <p:cNvSpPr>
            <a:spLocks noChangeShapeType="1"/>
          </p:cNvSpPr>
          <p:nvPr/>
        </p:nvSpPr>
        <p:spPr bwMode="auto">
          <a:xfrm flipV="1">
            <a:off x="4076700" y="1981200"/>
            <a:ext cx="20193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56" name="Line 30"/>
          <p:cNvSpPr>
            <a:spLocks noChangeShapeType="1"/>
          </p:cNvSpPr>
          <p:nvPr/>
        </p:nvSpPr>
        <p:spPr bwMode="auto">
          <a:xfrm flipV="1">
            <a:off x="6629400" y="2514600"/>
            <a:ext cx="304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57" name="Line 31"/>
          <p:cNvSpPr>
            <a:spLocks noChangeShapeType="1"/>
          </p:cNvSpPr>
          <p:nvPr/>
        </p:nvSpPr>
        <p:spPr bwMode="auto">
          <a:xfrm flipV="1">
            <a:off x="6629400" y="2514600"/>
            <a:ext cx="6096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58" name="Line 32"/>
          <p:cNvSpPr>
            <a:spLocks noChangeShapeType="1"/>
          </p:cNvSpPr>
          <p:nvPr/>
        </p:nvSpPr>
        <p:spPr bwMode="auto">
          <a:xfrm flipH="1">
            <a:off x="3886200" y="1657350"/>
            <a:ext cx="2209800" cy="9144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 name="Oval 30"/>
          <p:cNvSpPr/>
          <p:nvPr/>
        </p:nvSpPr>
        <p:spPr>
          <a:xfrm>
            <a:off x="914400" y="3886200"/>
            <a:ext cx="2514600" cy="1447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60" name="TextBox 31"/>
          <p:cNvSpPr txBox="1">
            <a:spLocks noChangeArrowheads="1"/>
          </p:cNvSpPr>
          <p:nvPr/>
        </p:nvSpPr>
        <p:spPr bwMode="auto">
          <a:xfrm>
            <a:off x="1295400" y="4038602"/>
            <a:ext cx="182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ea typeface="MS PGothic" pitchFamily="34" charset="-128"/>
                <a:cs typeface="Calibri" pitchFamily="34" charset="0"/>
              </a:rPr>
              <a:t>Health behavior change/</a:t>
            </a:r>
          </a:p>
          <a:p>
            <a:pPr algn="ctr">
              <a:spcBef>
                <a:spcPct val="0"/>
              </a:spcBef>
              <a:buFontTx/>
              <a:buNone/>
            </a:pPr>
            <a:r>
              <a:rPr lang="en-US" altLang="en-US" sz="1800" dirty="0">
                <a:ea typeface="MS PGothic" pitchFamily="34" charset="-128"/>
                <a:cs typeface="Calibri" pitchFamily="34" charset="0"/>
              </a:rPr>
              <a:t>Stress-related symptoms</a:t>
            </a:r>
          </a:p>
        </p:txBody>
      </p:sp>
      <p:cxnSp>
        <p:nvCxnSpPr>
          <p:cNvPr id="48161" name="Straight Arrow Connector 41"/>
          <p:cNvCxnSpPr>
            <a:cxnSpLocks noChangeShapeType="1"/>
          </p:cNvCxnSpPr>
          <p:nvPr/>
        </p:nvCxnSpPr>
        <p:spPr bwMode="auto">
          <a:xfrm flipV="1">
            <a:off x="2819400" y="3657600"/>
            <a:ext cx="228600" cy="304800"/>
          </a:xfrm>
          <a:prstGeom prst="straightConnector1">
            <a:avLst/>
          </a:prstGeom>
          <a:noFill/>
          <a:ln w="25400">
            <a:solidFill>
              <a:srgbClr val="2D2D8A"/>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9896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914400" y="1071563"/>
            <a:ext cx="7086600" cy="1727200"/>
          </a:xfrm>
        </p:spPr>
        <p:txBody>
          <a:bodyPr>
            <a:normAutofit/>
          </a:bodyPr>
          <a:lstStyle/>
          <a:p>
            <a:pPr algn="l" eaLnBrk="1" hangingPunct="1"/>
            <a:r>
              <a:rPr lang="en-US" altLang="en-US" sz="4400" dirty="0" smtClean="0">
                <a:latin typeface="Open Sans Light" panose="020B0306030504020204" pitchFamily="34" charset="0"/>
                <a:ea typeface="Open Sans Light" panose="020B0306030504020204" pitchFamily="34" charset="0"/>
                <a:cs typeface="Open Sans Light" panose="020B0306030504020204" pitchFamily="34" charset="0"/>
              </a:rPr>
              <a:t>Creating Psychiatry and Primary Care Partnerships at </a:t>
            </a:r>
            <a:r>
              <a:rPr lang="en-US" altLang="en-US" sz="4400" dirty="0" smtClean="0">
                <a:latin typeface="Open Sans Light" panose="020B0306030504020204" pitchFamily="34" charset="0"/>
                <a:ea typeface="Open Sans Light" panose="020B0306030504020204" pitchFamily="34" charset="0"/>
                <a:cs typeface="Open Sans Light" panose="020B0306030504020204" pitchFamily="34" charset="0"/>
              </a:rPr>
              <a:t>Any </a:t>
            </a:r>
            <a:r>
              <a:rPr lang="en-US" altLang="en-US" sz="4400" dirty="0" smtClean="0">
                <a:latin typeface="Open Sans Light" panose="020B0306030504020204" pitchFamily="34" charset="0"/>
                <a:ea typeface="Open Sans Light" panose="020B0306030504020204" pitchFamily="34" charset="0"/>
                <a:cs typeface="Open Sans Light" panose="020B0306030504020204" pitchFamily="34" charset="0"/>
              </a:rPr>
              <a:t>Level</a:t>
            </a:r>
            <a:endParaRPr lang="en-US" altLang="en-US" sz="4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074" name="Picture 2" descr="Image result for shar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075" y="3177859"/>
            <a:ext cx="4575389" cy="2444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trus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689" y="3371250"/>
            <a:ext cx="228053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44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71" name="Group 47"/>
          <p:cNvGraphicFramePr>
            <a:graphicFrameLocks noGrp="1"/>
          </p:cNvGraphicFramePr>
          <p:nvPr>
            <p:extLst>
              <p:ext uri="{D42A27DB-BD31-4B8C-83A1-F6EECF244321}">
                <p14:modId xmlns:p14="http://schemas.microsoft.com/office/powerpoint/2010/main" val="3134590805"/>
              </p:ext>
            </p:extLst>
          </p:nvPr>
        </p:nvGraphicFramePr>
        <p:xfrm>
          <a:off x="533400" y="982663"/>
          <a:ext cx="7620000" cy="4907493"/>
        </p:xfrm>
        <a:graphic>
          <a:graphicData uri="http://schemas.openxmlformats.org/drawingml/2006/table">
            <a:tbl>
              <a:tblPr/>
              <a:tblGrid>
                <a:gridCol w="1740259"/>
                <a:gridCol w="1797170"/>
                <a:gridCol w="706887"/>
                <a:gridCol w="3375684"/>
              </a:tblGrid>
              <a:tr h="33530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Level </a:t>
                      </a:r>
                      <a:endPar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Attributes</a:t>
                      </a:r>
                      <a:endPar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6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Coordinated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Minimal Collaboration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Separate site &amp; systems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Minimal communication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6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Basic Collaboration at a distance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II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Active referral linkages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Some regular communication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6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Co-Located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Basic Collaboration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on site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III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Shared site; separate systems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Regular communication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6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Close Collaboration Onsite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IV</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Shared site, some shared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Routine communication and coordination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1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Integrated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Close Collaborative Approaching Integrated Practice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57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V</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Shared site; shared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Coordinated treatment plans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Regular communication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875">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Full Collaboration in a Transformed Integrated Practice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435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pitchFamily="49" charset="-128"/>
                          <a:cs typeface="Times New Roman" pitchFamily="18" charset="0"/>
                        </a:rPr>
                        <a:t>VI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t>Shared site, vision, systems</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t>Shared treatment plans</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t>Regular team meetings</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t>Population based behavioral health</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19497" name="Rectangle 4"/>
          <p:cNvSpPr>
            <a:spLocks noChangeArrowheads="1"/>
          </p:cNvSpPr>
          <p:nvPr/>
        </p:nvSpPr>
        <p:spPr bwMode="auto">
          <a:xfrm>
            <a:off x="1066800" y="119063"/>
            <a:ext cx="701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Font typeface="Wingdings" pitchFamily="2" charset="2"/>
              <a:buChar char="§"/>
              <a:defRPr sz="3200">
                <a:solidFill>
                  <a:schemeClr val="tx1"/>
                </a:solidFill>
                <a:latin typeface="Verdana" pitchFamily="34" charset="0"/>
                <a:ea typeface="MS PGothic" pitchFamily="34" charset="-128"/>
              </a:defRPr>
            </a:lvl1pPr>
            <a:lvl2pPr marL="742950" indent="-285750" algn="l" eaLnBrk="0" hangingPunct="0">
              <a:spcBef>
                <a:spcPct val="20000"/>
              </a:spcBef>
              <a:buFont typeface="Wingdings" pitchFamily="2" charset="2"/>
              <a:buChar char="§"/>
              <a:defRPr sz="2800">
                <a:solidFill>
                  <a:schemeClr val="tx1"/>
                </a:solidFill>
                <a:latin typeface="Verdana" pitchFamily="34" charset="0"/>
                <a:ea typeface="MS PGothic" pitchFamily="34" charset="-128"/>
              </a:defRPr>
            </a:lvl2pPr>
            <a:lvl3pPr marL="1143000" indent="-228600" algn="l" eaLnBrk="0" hangingPunct="0">
              <a:spcBef>
                <a:spcPct val="20000"/>
              </a:spcBef>
              <a:buFont typeface="Wingdings" pitchFamily="2" charset="2"/>
              <a:buChar char="§"/>
              <a:defRPr sz="2400">
                <a:solidFill>
                  <a:schemeClr val="tx1"/>
                </a:solidFill>
                <a:latin typeface="Verdana" pitchFamily="34" charset="0"/>
                <a:ea typeface="MS PGothic" pitchFamily="34" charset="-128"/>
              </a:defRPr>
            </a:lvl3pPr>
            <a:lvl4pPr marL="1600200" indent="-228600" algn="l" eaLnBrk="0" hangingPunct="0">
              <a:spcBef>
                <a:spcPct val="20000"/>
              </a:spcBef>
              <a:buFont typeface="Wingdings" pitchFamily="2" charset="2"/>
              <a:buChar char="§"/>
              <a:defRPr sz="2000">
                <a:solidFill>
                  <a:schemeClr val="tx1"/>
                </a:solidFill>
                <a:latin typeface="Verdana" pitchFamily="34" charset="0"/>
                <a:ea typeface="MS PGothic" pitchFamily="34" charset="-128"/>
              </a:defRPr>
            </a:lvl4pPr>
            <a:lvl5pPr marL="2057400" indent="-228600" algn="l" eaLnBrk="0" hangingPunct="0">
              <a:spcBef>
                <a:spcPct val="20000"/>
              </a:spcBef>
              <a:buFont typeface="Wingdings" pitchFamily="2" charset="2"/>
              <a:buChar char="§"/>
              <a:defRPr sz="20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9pPr>
          </a:lstStyle>
          <a:p>
            <a:pPr algn="ctr" eaLnBrk="1" hangingPunct="1">
              <a:spcBef>
                <a:spcPct val="0"/>
              </a:spcBef>
              <a:buFontTx/>
              <a:buNone/>
            </a:pPr>
            <a:r>
              <a:rPr lang="en-US" altLang="en-US" sz="3600" dirty="0">
                <a:latin typeface="Calibri" panose="020F0502020204030204" pitchFamily="34" charset="0"/>
                <a:cs typeface="Times New Roman" pitchFamily="18" charset="0"/>
              </a:rPr>
              <a:t>Levels of Integration</a:t>
            </a:r>
          </a:p>
        </p:txBody>
      </p:sp>
      <p:sp>
        <p:nvSpPr>
          <p:cNvPr id="19498" name="Rectangle 42"/>
          <p:cNvSpPr>
            <a:spLocks noChangeArrowheads="1"/>
          </p:cNvSpPr>
          <p:nvPr/>
        </p:nvSpPr>
        <p:spPr bwMode="auto">
          <a:xfrm>
            <a:off x="685800" y="6172200"/>
            <a:ext cx="78565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spcBef>
                <a:spcPct val="20000"/>
              </a:spcBef>
              <a:buFont typeface="Wingdings" pitchFamily="2" charset="2"/>
              <a:buChar char="§"/>
              <a:defRPr sz="3200">
                <a:solidFill>
                  <a:schemeClr val="tx1"/>
                </a:solidFill>
                <a:latin typeface="Verdana" pitchFamily="34" charset="0"/>
                <a:ea typeface="MS PGothic" pitchFamily="34" charset="-128"/>
              </a:defRPr>
            </a:lvl1pPr>
            <a:lvl2pPr marL="742950" indent="-285750" algn="l" eaLnBrk="0" hangingPunct="0">
              <a:spcBef>
                <a:spcPct val="20000"/>
              </a:spcBef>
              <a:buFont typeface="Wingdings" pitchFamily="2" charset="2"/>
              <a:buChar char="§"/>
              <a:defRPr sz="2800">
                <a:solidFill>
                  <a:schemeClr val="tx1"/>
                </a:solidFill>
                <a:latin typeface="Verdana" pitchFamily="34" charset="0"/>
                <a:ea typeface="MS PGothic" pitchFamily="34" charset="-128"/>
              </a:defRPr>
            </a:lvl2pPr>
            <a:lvl3pPr marL="1143000" indent="-228600" algn="l" eaLnBrk="0" hangingPunct="0">
              <a:spcBef>
                <a:spcPct val="20000"/>
              </a:spcBef>
              <a:buFont typeface="Wingdings" pitchFamily="2" charset="2"/>
              <a:buChar char="§"/>
              <a:defRPr sz="2400">
                <a:solidFill>
                  <a:schemeClr val="tx1"/>
                </a:solidFill>
                <a:latin typeface="Verdana" pitchFamily="34" charset="0"/>
                <a:ea typeface="MS PGothic" pitchFamily="34" charset="-128"/>
              </a:defRPr>
            </a:lvl3pPr>
            <a:lvl4pPr marL="1600200" indent="-228600" algn="l" eaLnBrk="0" hangingPunct="0">
              <a:spcBef>
                <a:spcPct val="20000"/>
              </a:spcBef>
              <a:buFont typeface="Wingdings" pitchFamily="2" charset="2"/>
              <a:buChar char="§"/>
              <a:defRPr sz="2000">
                <a:solidFill>
                  <a:schemeClr val="tx1"/>
                </a:solidFill>
                <a:latin typeface="Verdana" pitchFamily="34" charset="0"/>
                <a:ea typeface="MS PGothic" pitchFamily="34" charset="-128"/>
              </a:defRPr>
            </a:lvl4pPr>
            <a:lvl5pPr marL="2057400" indent="-228600" algn="l" eaLnBrk="0" hangingPunct="0">
              <a:spcBef>
                <a:spcPct val="20000"/>
              </a:spcBef>
              <a:buFont typeface="Wingdings" pitchFamily="2" charset="2"/>
              <a:buChar char="§"/>
              <a:defRPr sz="20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MS PGothic" pitchFamily="34" charset="-128"/>
              </a:defRPr>
            </a:lvl9pPr>
          </a:lstStyle>
          <a:p>
            <a:pPr algn="ctr">
              <a:spcBef>
                <a:spcPct val="0"/>
              </a:spcBef>
              <a:buFontTx/>
              <a:buNone/>
            </a:pPr>
            <a:r>
              <a:rPr lang="en-US" altLang="en-US" sz="1100" dirty="0">
                <a:latin typeface="Times New Roman" pitchFamily="18" charset="0"/>
                <a:ea typeface="MS Mincho" pitchFamily="49" charset="-128"/>
                <a:cs typeface="Times New Roman" pitchFamily="18" charset="0"/>
              </a:rPr>
              <a:t>Adapted from: A Standard Framework for Levels of Integrated Healthcare. National Council for Community Behavioral Healthcare 2013</a:t>
            </a:r>
            <a:endParaRPr lang="en-US" altLang="en-US" sz="1800" dirty="0">
              <a:latin typeface="Arial" charset="0"/>
              <a:ea typeface="MS Mincho" pitchFamily="49" charset="-128"/>
              <a:cs typeface="Times New Roman" pitchFamily="18" charset="0"/>
            </a:endParaRPr>
          </a:p>
        </p:txBody>
      </p:sp>
    </p:spTree>
    <p:extLst>
      <p:ext uri="{BB962C8B-B14F-4D97-AF65-F5344CB8AC3E}">
        <p14:creationId xmlns:p14="http://schemas.microsoft.com/office/powerpoint/2010/main" val="46515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43883" y="1295400"/>
            <a:ext cx="8229600" cy="4754563"/>
          </a:xfrm>
        </p:spPr>
        <p:txBody>
          <a:bodyPr/>
          <a:lstStyle/>
          <a:p>
            <a:pPr marL="0" indent="0">
              <a:buNone/>
            </a:pPr>
            <a:r>
              <a:rPr lang="en-US" sz="2800" dirty="0" smtClean="0"/>
              <a:t>Participants will be able to:</a:t>
            </a:r>
          </a:p>
          <a:p>
            <a:r>
              <a:rPr lang="en-US" sz="2800" dirty="0" smtClean="0"/>
              <a:t>Describe ways to improve depression care for patients in the practices</a:t>
            </a:r>
            <a:endParaRPr lang="en-US" sz="2800" dirty="0" smtClean="0"/>
          </a:p>
          <a:p>
            <a:r>
              <a:rPr lang="en-US" sz="2800" dirty="0" smtClean="0"/>
              <a:t>Identify </a:t>
            </a:r>
            <a:r>
              <a:rPr lang="en-US" sz="2800" dirty="0" smtClean="0"/>
              <a:t>options for partnering with psychiatry</a:t>
            </a:r>
            <a:endParaRPr lang="en-US" sz="2800" dirty="0" smtClean="0"/>
          </a:p>
          <a:p>
            <a:r>
              <a:rPr lang="en-US" sz="2800" dirty="0" smtClean="0"/>
              <a:t> </a:t>
            </a:r>
            <a:r>
              <a:rPr lang="en-US" sz="2800" dirty="0"/>
              <a:t>Identify the key elements of the service and the team members involved</a:t>
            </a:r>
          </a:p>
          <a:p>
            <a:r>
              <a:rPr lang="en-US" sz="2800" dirty="0" smtClean="0"/>
              <a:t>Define </a:t>
            </a:r>
            <a:r>
              <a:rPr lang="en-US" sz="2800" dirty="0" smtClean="0"/>
              <a:t>next steps to </a:t>
            </a:r>
            <a:r>
              <a:rPr lang="en-US" sz="2800" dirty="0" smtClean="0"/>
              <a:t>move forward</a:t>
            </a:r>
            <a:endParaRPr lang="en-US" sz="2800" dirty="0" smtClean="0"/>
          </a:p>
          <a:p>
            <a:pPr marL="0" indent="0">
              <a:buNone/>
            </a:pPr>
            <a:endParaRPr lang="en-US" dirty="0" smtClean="0"/>
          </a:p>
        </p:txBody>
      </p:sp>
    </p:spTree>
    <p:extLst>
      <p:ext uri="{BB962C8B-B14F-4D97-AF65-F5344CB8AC3E}">
        <p14:creationId xmlns:p14="http://schemas.microsoft.com/office/powerpoint/2010/main" val="64640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72479" y="-149225"/>
            <a:ext cx="8453612" cy="6149975"/>
            <a:chOff x="801" y="-94"/>
            <a:chExt cx="6528" cy="3874"/>
          </a:xfrm>
        </p:grpSpPr>
        <p:sp>
          <p:nvSpPr>
            <p:cNvPr id="5" name="AutoShape 4"/>
            <p:cNvSpPr>
              <a:spLocks noChangeAspect="1" noChangeArrowheads="1" noTextEdit="1"/>
            </p:cNvSpPr>
            <p:nvPr/>
          </p:nvSpPr>
          <p:spPr bwMode="auto">
            <a:xfrm>
              <a:off x="1008" y="192"/>
              <a:ext cx="6321" cy="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206"/>
            <p:cNvGrpSpPr>
              <a:grpSpLocks/>
            </p:cNvGrpSpPr>
            <p:nvPr/>
          </p:nvGrpSpPr>
          <p:grpSpPr bwMode="auto">
            <a:xfrm>
              <a:off x="801" y="-94"/>
              <a:ext cx="6474" cy="3859"/>
              <a:chOff x="801" y="-94"/>
              <a:chExt cx="6474" cy="3859"/>
            </a:xfrm>
          </p:grpSpPr>
          <p:sp>
            <p:nvSpPr>
              <p:cNvPr id="6327" name="Rectangle 6"/>
              <p:cNvSpPr>
                <a:spLocks noChangeArrowheads="1"/>
              </p:cNvSpPr>
              <p:nvPr/>
            </p:nvSpPr>
            <p:spPr bwMode="auto">
              <a:xfrm>
                <a:off x="1073" y="-94"/>
                <a:ext cx="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28" name="Rectangle 7"/>
              <p:cNvSpPr>
                <a:spLocks noChangeArrowheads="1"/>
              </p:cNvSpPr>
              <p:nvPr/>
            </p:nvSpPr>
            <p:spPr bwMode="auto">
              <a:xfrm>
                <a:off x="2301" y="229"/>
                <a:ext cx="32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Arial" pitchFamily="34" charset="0"/>
                  </a:rPr>
                  <a:t>Levels of Integration for Psychiatry and Primary Care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29" name="Rectangle 8"/>
              <p:cNvSpPr>
                <a:spLocks noChangeArrowheads="1"/>
              </p:cNvSpPr>
              <p:nvPr/>
            </p:nvSpPr>
            <p:spPr bwMode="auto">
              <a:xfrm>
                <a:off x="5097" y="2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30" name="Rectangle 9"/>
              <p:cNvSpPr>
                <a:spLocks noChangeArrowheads="1"/>
              </p:cNvSpPr>
              <p:nvPr/>
            </p:nvSpPr>
            <p:spPr bwMode="auto">
              <a:xfrm>
                <a:off x="5136" y="229"/>
                <a:ext cx="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31" name="Rectangle 10"/>
              <p:cNvSpPr>
                <a:spLocks noChangeArrowheads="1"/>
              </p:cNvSpPr>
              <p:nvPr/>
            </p:nvSpPr>
            <p:spPr bwMode="auto">
              <a:xfrm>
                <a:off x="5166" y="2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32" name="Rectangle 11"/>
              <p:cNvSpPr>
                <a:spLocks noChangeArrowheads="1"/>
              </p:cNvSpPr>
              <p:nvPr/>
            </p:nvSpPr>
            <p:spPr bwMode="auto">
              <a:xfrm>
                <a:off x="5574" y="229"/>
                <a:ext cx="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33" name="Rectangle 12"/>
              <p:cNvSpPr>
                <a:spLocks noChangeArrowheads="1"/>
              </p:cNvSpPr>
              <p:nvPr/>
            </p:nvSpPr>
            <p:spPr bwMode="auto">
              <a:xfrm>
                <a:off x="801" y="192"/>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4" name="Rectangle 13"/>
              <p:cNvSpPr>
                <a:spLocks noChangeArrowheads="1"/>
              </p:cNvSpPr>
              <p:nvPr/>
            </p:nvSpPr>
            <p:spPr bwMode="auto">
              <a:xfrm>
                <a:off x="801" y="19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5" name="Rectangle 14"/>
              <p:cNvSpPr>
                <a:spLocks noChangeArrowheads="1"/>
              </p:cNvSpPr>
              <p:nvPr/>
            </p:nvSpPr>
            <p:spPr bwMode="auto">
              <a:xfrm>
                <a:off x="809" y="192"/>
                <a:ext cx="625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6" name="Rectangle 15"/>
              <p:cNvSpPr>
                <a:spLocks noChangeArrowheads="1"/>
              </p:cNvSpPr>
              <p:nvPr/>
            </p:nvSpPr>
            <p:spPr bwMode="auto">
              <a:xfrm>
                <a:off x="7068" y="192"/>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7" name="Rectangle 16"/>
              <p:cNvSpPr>
                <a:spLocks noChangeArrowheads="1"/>
              </p:cNvSpPr>
              <p:nvPr/>
            </p:nvSpPr>
            <p:spPr bwMode="auto">
              <a:xfrm>
                <a:off x="7068" y="19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8" name="Rectangle 17"/>
              <p:cNvSpPr>
                <a:spLocks noChangeArrowheads="1"/>
              </p:cNvSpPr>
              <p:nvPr/>
            </p:nvSpPr>
            <p:spPr bwMode="auto">
              <a:xfrm>
                <a:off x="801" y="228"/>
                <a:ext cx="8"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9" name="Rectangle 18"/>
              <p:cNvSpPr>
                <a:spLocks noChangeArrowheads="1"/>
              </p:cNvSpPr>
              <p:nvPr/>
            </p:nvSpPr>
            <p:spPr bwMode="auto">
              <a:xfrm>
                <a:off x="7068" y="228"/>
                <a:ext cx="8"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40" name="Rectangle 19"/>
              <p:cNvSpPr>
                <a:spLocks noChangeArrowheads="1"/>
              </p:cNvSpPr>
              <p:nvPr/>
            </p:nvSpPr>
            <p:spPr bwMode="auto">
              <a:xfrm>
                <a:off x="866" y="438"/>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1" name="Rectangle 20"/>
              <p:cNvSpPr>
                <a:spLocks noChangeArrowheads="1"/>
              </p:cNvSpPr>
              <p:nvPr/>
            </p:nvSpPr>
            <p:spPr bwMode="auto">
              <a:xfrm>
                <a:off x="1954" y="434"/>
                <a:ext cx="3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2" name="Rectangle 21"/>
              <p:cNvSpPr>
                <a:spLocks noChangeArrowheads="1"/>
              </p:cNvSpPr>
              <p:nvPr/>
            </p:nvSpPr>
            <p:spPr bwMode="auto">
              <a:xfrm>
                <a:off x="1987" y="44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3" name="Rectangle 22"/>
              <p:cNvSpPr>
                <a:spLocks noChangeArrowheads="1"/>
              </p:cNvSpPr>
              <p:nvPr/>
            </p:nvSpPr>
            <p:spPr bwMode="auto">
              <a:xfrm>
                <a:off x="2491" y="437"/>
                <a:ext cx="2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Level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4" name="Rectangle 23"/>
              <p:cNvSpPr>
                <a:spLocks noChangeArrowheads="1"/>
              </p:cNvSpPr>
              <p:nvPr/>
            </p:nvSpPr>
            <p:spPr bwMode="auto">
              <a:xfrm>
                <a:off x="2733" y="438"/>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5" name="Rectangle 24"/>
              <p:cNvSpPr>
                <a:spLocks noChangeArrowheads="1"/>
              </p:cNvSpPr>
              <p:nvPr/>
            </p:nvSpPr>
            <p:spPr bwMode="auto">
              <a:xfrm>
                <a:off x="2969" y="437"/>
                <a:ext cx="4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Attributes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6" name="Rectangle 25"/>
              <p:cNvSpPr>
                <a:spLocks noChangeArrowheads="1"/>
              </p:cNvSpPr>
              <p:nvPr/>
            </p:nvSpPr>
            <p:spPr bwMode="auto">
              <a:xfrm>
                <a:off x="3379" y="438"/>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7" name="Rectangle 26"/>
              <p:cNvSpPr>
                <a:spLocks noChangeArrowheads="1"/>
              </p:cNvSpPr>
              <p:nvPr/>
            </p:nvSpPr>
            <p:spPr bwMode="auto">
              <a:xfrm>
                <a:off x="4184" y="437"/>
                <a:ext cx="8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Role of Psychiatry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8" name="Rectangle 27"/>
              <p:cNvSpPr>
                <a:spLocks noChangeArrowheads="1"/>
              </p:cNvSpPr>
              <p:nvPr/>
            </p:nvSpPr>
            <p:spPr bwMode="auto">
              <a:xfrm>
                <a:off x="4939" y="437"/>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 name="Rectangle 28"/>
              <p:cNvSpPr>
                <a:spLocks noChangeArrowheads="1"/>
              </p:cNvSpPr>
              <p:nvPr/>
            </p:nvSpPr>
            <p:spPr bwMode="auto">
              <a:xfrm>
                <a:off x="5577" y="437"/>
                <a:ext cx="169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Primary Care Facility Ramifications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0" name="Rectangle 29"/>
              <p:cNvSpPr>
                <a:spLocks noChangeArrowheads="1"/>
              </p:cNvSpPr>
              <p:nvPr/>
            </p:nvSpPr>
            <p:spPr bwMode="auto">
              <a:xfrm>
                <a:off x="7037" y="437"/>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 name="Rectangle 30"/>
              <p:cNvSpPr>
                <a:spLocks noChangeArrowheads="1"/>
              </p:cNvSpPr>
              <p:nvPr/>
            </p:nvSpPr>
            <p:spPr bwMode="auto">
              <a:xfrm>
                <a:off x="801" y="399"/>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2" name="Rectangle 31"/>
              <p:cNvSpPr>
                <a:spLocks noChangeArrowheads="1"/>
              </p:cNvSpPr>
              <p:nvPr/>
            </p:nvSpPr>
            <p:spPr bwMode="auto">
              <a:xfrm>
                <a:off x="809" y="399"/>
                <a:ext cx="71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3" name="Rectangle 32"/>
              <p:cNvSpPr>
                <a:spLocks noChangeArrowheads="1"/>
              </p:cNvSpPr>
              <p:nvPr/>
            </p:nvSpPr>
            <p:spPr bwMode="auto">
              <a:xfrm>
                <a:off x="1528" y="407"/>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4" name="Rectangle 33"/>
              <p:cNvSpPr>
                <a:spLocks noChangeArrowheads="1"/>
              </p:cNvSpPr>
              <p:nvPr/>
            </p:nvSpPr>
            <p:spPr bwMode="auto">
              <a:xfrm>
                <a:off x="1528" y="39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5" name="Rectangle 34"/>
              <p:cNvSpPr>
                <a:spLocks noChangeArrowheads="1"/>
              </p:cNvSpPr>
              <p:nvPr/>
            </p:nvSpPr>
            <p:spPr bwMode="auto">
              <a:xfrm>
                <a:off x="1536" y="399"/>
                <a:ext cx="87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6" name="Rectangle 35"/>
              <p:cNvSpPr>
                <a:spLocks noChangeArrowheads="1"/>
              </p:cNvSpPr>
              <p:nvPr/>
            </p:nvSpPr>
            <p:spPr bwMode="auto">
              <a:xfrm>
                <a:off x="2407" y="407"/>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7" name="Rectangle 36"/>
              <p:cNvSpPr>
                <a:spLocks noChangeArrowheads="1"/>
              </p:cNvSpPr>
              <p:nvPr/>
            </p:nvSpPr>
            <p:spPr bwMode="auto">
              <a:xfrm>
                <a:off x="2407" y="39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8" name="Rectangle 37"/>
              <p:cNvSpPr>
                <a:spLocks noChangeArrowheads="1"/>
              </p:cNvSpPr>
              <p:nvPr/>
            </p:nvSpPr>
            <p:spPr bwMode="auto">
              <a:xfrm>
                <a:off x="2415" y="399"/>
                <a:ext cx="37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9" name="Rectangle 38"/>
              <p:cNvSpPr>
                <a:spLocks noChangeArrowheads="1"/>
              </p:cNvSpPr>
              <p:nvPr/>
            </p:nvSpPr>
            <p:spPr bwMode="auto">
              <a:xfrm>
                <a:off x="2789" y="407"/>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0" name="Rectangle 39"/>
              <p:cNvSpPr>
                <a:spLocks noChangeArrowheads="1"/>
              </p:cNvSpPr>
              <p:nvPr/>
            </p:nvSpPr>
            <p:spPr bwMode="auto">
              <a:xfrm>
                <a:off x="2789" y="39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1" name="Rectangle 40"/>
              <p:cNvSpPr>
                <a:spLocks noChangeArrowheads="1"/>
              </p:cNvSpPr>
              <p:nvPr/>
            </p:nvSpPr>
            <p:spPr bwMode="auto">
              <a:xfrm>
                <a:off x="2797" y="399"/>
                <a:ext cx="7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2" name="Rectangle 41"/>
              <p:cNvSpPr>
                <a:spLocks noChangeArrowheads="1"/>
              </p:cNvSpPr>
              <p:nvPr/>
            </p:nvSpPr>
            <p:spPr bwMode="auto">
              <a:xfrm>
                <a:off x="3553" y="407"/>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3" name="Rectangle 42"/>
              <p:cNvSpPr>
                <a:spLocks noChangeArrowheads="1"/>
              </p:cNvSpPr>
              <p:nvPr/>
            </p:nvSpPr>
            <p:spPr bwMode="auto">
              <a:xfrm>
                <a:off x="3553" y="39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4" name="Rectangle 43"/>
              <p:cNvSpPr>
                <a:spLocks noChangeArrowheads="1"/>
              </p:cNvSpPr>
              <p:nvPr/>
            </p:nvSpPr>
            <p:spPr bwMode="auto">
              <a:xfrm>
                <a:off x="3561" y="399"/>
                <a:ext cx="19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5" name="Rectangle 44"/>
              <p:cNvSpPr>
                <a:spLocks noChangeArrowheads="1"/>
              </p:cNvSpPr>
              <p:nvPr/>
            </p:nvSpPr>
            <p:spPr bwMode="auto">
              <a:xfrm>
                <a:off x="5540" y="407"/>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6" name="Rectangle 45"/>
              <p:cNvSpPr>
                <a:spLocks noChangeArrowheads="1"/>
              </p:cNvSpPr>
              <p:nvPr/>
            </p:nvSpPr>
            <p:spPr bwMode="auto">
              <a:xfrm>
                <a:off x="5540" y="39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7" name="Rectangle 46"/>
              <p:cNvSpPr>
                <a:spLocks noChangeArrowheads="1"/>
              </p:cNvSpPr>
              <p:nvPr/>
            </p:nvSpPr>
            <p:spPr bwMode="auto">
              <a:xfrm>
                <a:off x="5548" y="399"/>
                <a:ext cx="152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8" name="Rectangle 47"/>
              <p:cNvSpPr>
                <a:spLocks noChangeArrowheads="1"/>
              </p:cNvSpPr>
              <p:nvPr/>
            </p:nvSpPr>
            <p:spPr bwMode="auto">
              <a:xfrm>
                <a:off x="7068" y="399"/>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9" name="Rectangle 48"/>
              <p:cNvSpPr>
                <a:spLocks noChangeArrowheads="1"/>
              </p:cNvSpPr>
              <p:nvPr/>
            </p:nvSpPr>
            <p:spPr bwMode="auto">
              <a:xfrm>
                <a:off x="801" y="435"/>
                <a:ext cx="8" cy="1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0" name="Rectangle 49"/>
              <p:cNvSpPr>
                <a:spLocks noChangeArrowheads="1"/>
              </p:cNvSpPr>
              <p:nvPr/>
            </p:nvSpPr>
            <p:spPr bwMode="auto">
              <a:xfrm>
                <a:off x="1528" y="435"/>
                <a:ext cx="8" cy="1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1" name="Rectangle 50"/>
              <p:cNvSpPr>
                <a:spLocks noChangeArrowheads="1"/>
              </p:cNvSpPr>
              <p:nvPr/>
            </p:nvSpPr>
            <p:spPr bwMode="auto">
              <a:xfrm>
                <a:off x="2407" y="435"/>
                <a:ext cx="8" cy="1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2" name="Rectangle 51"/>
              <p:cNvSpPr>
                <a:spLocks noChangeArrowheads="1"/>
              </p:cNvSpPr>
              <p:nvPr/>
            </p:nvSpPr>
            <p:spPr bwMode="auto">
              <a:xfrm>
                <a:off x="2789" y="435"/>
                <a:ext cx="8" cy="1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3" name="Rectangle 52"/>
              <p:cNvSpPr>
                <a:spLocks noChangeArrowheads="1"/>
              </p:cNvSpPr>
              <p:nvPr/>
            </p:nvSpPr>
            <p:spPr bwMode="auto">
              <a:xfrm>
                <a:off x="3553" y="435"/>
                <a:ext cx="8" cy="1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4" name="Rectangle 53"/>
              <p:cNvSpPr>
                <a:spLocks noChangeArrowheads="1"/>
              </p:cNvSpPr>
              <p:nvPr/>
            </p:nvSpPr>
            <p:spPr bwMode="auto">
              <a:xfrm>
                <a:off x="5540" y="435"/>
                <a:ext cx="8" cy="1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5" name="Rectangle 54"/>
              <p:cNvSpPr>
                <a:spLocks noChangeArrowheads="1"/>
              </p:cNvSpPr>
              <p:nvPr/>
            </p:nvSpPr>
            <p:spPr bwMode="auto">
              <a:xfrm>
                <a:off x="7068" y="435"/>
                <a:ext cx="8" cy="1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6" name="Rectangle 55"/>
              <p:cNvSpPr>
                <a:spLocks noChangeArrowheads="1"/>
              </p:cNvSpPr>
              <p:nvPr/>
            </p:nvSpPr>
            <p:spPr bwMode="auto">
              <a:xfrm>
                <a:off x="808" y="581"/>
                <a:ext cx="720" cy="1380"/>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7" name="Rectangle 56"/>
              <p:cNvSpPr>
                <a:spLocks noChangeArrowheads="1"/>
              </p:cNvSpPr>
              <p:nvPr/>
            </p:nvSpPr>
            <p:spPr bwMode="auto">
              <a:xfrm>
                <a:off x="866" y="609"/>
                <a:ext cx="605" cy="101"/>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8" name="Rectangle 57"/>
              <p:cNvSpPr>
                <a:spLocks noChangeArrowheads="1"/>
              </p:cNvSpPr>
              <p:nvPr/>
            </p:nvSpPr>
            <p:spPr bwMode="auto">
              <a:xfrm>
                <a:off x="916" y="611"/>
                <a:ext cx="5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Coordinated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9" name="Rectangle 58"/>
              <p:cNvSpPr>
                <a:spLocks noChangeArrowheads="1"/>
              </p:cNvSpPr>
              <p:nvPr/>
            </p:nvSpPr>
            <p:spPr bwMode="auto">
              <a:xfrm>
                <a:off x="1420" y="612"/>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0" name="Rectangle 59"/>
              <p:cNvSpPr>
                <a:spLocks noChangeArrowheads="1"/>
              </p:cNvSpPr>
              <p:nvPr/>
            </p:nvSpPr>
            <p:spPr bwMode="auto">
              <a:xfrm>
                <a:off x="1536" y="581"/>
                <a:ext cx="870" cy="47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81" name="Rectangle 60"/>
              <p:cNvSpPr>
                <a:spLocks noChangeArrowheads="1"/>
              </p:cNvSpPr>
              <p:nvPr/>
            </p:nvSpPr>
            <p:spPr bwMode="auto">
              <a:xfrm>
                <a:off x="1593" y="609"/>
                <a:ext cx="757" cy="1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82" name="Rectangle 61"/>
              <p:cNvSpPr>
                <a:spLocks noChangeArrowheads="1"/>
              </p:cNvSpPr>
              <p:nvPr/>
            </p:nvSpPr>
            <p:spPr bwMode="auto">
              <a:xfrm>
                <a:off x="1810" y="611"/>
                <a:ext cx="4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Minimal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3" name="Rectangle 62"/>
              <p:cNvSpPr>
                <a:spLocks noChangeArrowheads="1"/>
              </p:cNvSpPr>
              <p:nvPr/>
            </p:nvSpPr>
            <p:spPr bwMode="auto">
              <a:xfrm>
                <a:off x="1593" y="710"/>
                <a:ext cx="757" cy="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84" name="Rectangle 63"/>
              <p:cNvSpPr>
                <a:spLocks noChangeArrowheads="1"/>
              </p:cNvSpPr>
              <p:nvPr/>
            </p:nvSpPr>
            <p:spPr bwMode="auto">
              <a:xfrm>
                <a:off x="1618" y="712"/>
                <a:ext cx="59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Collaboration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5" name="Rectangle 64"/>
              <p:cNvSpPr>
                <a:spLocks noChangeArrowheads="1"/>
              </p:cNvSpPr>
              <p:nvPr/>
            </p:nvSpPr>
            <p:spPr bwMode="auto">
              <a:xfrm>
                <a:off x="2132" y="711"/>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6" name="Rectangle 65"/>
              <p:cNvSpPr>
                <a:spLocks noChangeArrowheads="1"/>
              </p:cNvSpPr>
              <p:nvPr/>
            </p:nvSpPr>
            <p:spPr bwMode="auto">
              <a:xfrm>
                <a:off x="2581" y="61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7" name="Rectangle 66"/>
              <p:cNvSpPr>
                <a:spLocks noChangeArrowheads="1"/>
              </p:cNvSpPr>
              <p:nvPr/>
            </p:nvSpPr>
            <p:spPr bwMode="auto">
              <a:xfrm>
                <a:off x="2613" y="61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8" name="Rectangle 67"/>
              <p:cNvSpPr>
                <a:spLocks noChangeArrowheads="1"/>
              </p:cNvSpPr>
              <p:nvPr/>
            </p:nvSpPr>
            <p:spPr bwMode="auto">
              <a:xfrm>
                <a:off x="2845" y="611"/>
                <a:ext cx="6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Separate site &amp;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9" name="Rectangle 68"/>
              <p:cNvSpPr>
                <a:spLocks noChangeArrowheads="1"/>
              </p:cNvSpPr>
              <p:nvPr/>
            </p:nvSpPr>
            <p:spPr bwMode="auto">
              <a:xfrm>
                <a:off x="2845" y="71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systems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0" name="Rectangle 69"/>
              <p:cNvSpPr>
                <a:spLocks noChangeArrowheads="1"/>
              </p:cNvSpPr>
              <p:nvPr/>
            </p:nvSpPr>
            <p:spPr bwMode="auto">
              <a:xfrm>
                <a:off x="3164" y="711"/>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1" name="Rectangle 70"/>
              <p:cNvSpPr>
                <a:spLocks noChangeArrowheads="1"/>
              </p:cNvSpPr>
              <p:nvPr/>
            </p:nvSpPr>
            <p:spPr bwMode="auto">
              <a:xfrm>
                <a:off x="2845" y="812"/>
                <a:ext cx="4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Minimal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2" name="Rectangle 71"/>
              <p:cNvSpPr>
                <a:spLocks noChangeArrowheads="1"/>
              </p:cNvSpPr>
              <p:nvPr/>
            </p:nvSpPr>
            <p:spPr bwMode="auto">
              <a:xfrm>
                <a:off x="2845" y="911"/>
                <a:ext cx="6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communication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3" name="Rectangle 72"/>
              <p:cNvSpPr>
                <a:spLocks noChangeArrowheads="1"/>
              </p:cNvSpPr>
              <p:nvPr/>
            </p:nvSpPr>
            <p:spPr bwMode="auto">
              <a:xfrm>
                <a:off x="3426" y="91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4" name="Rectangle 73"/>
              <p:cNvSpPr>
                <a:spLocks noChangeArrowheads="1"/>
              </p:cNvSpPr>
              <p:nvPr/>
            </p:nvSpPr>
            <p:spPr bwMode="auto">
              <a:xfrm>
                <a:off x="3705" y="606"/>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5" name="Rectangle 74"/>
              <p:cNvSpPr>
                <a:spLocks noChangeArrowheads="1"/>
              </p:cNvSpPr>
              <p:nvPr/>
            </p:nvSpPr>
            <p:spPr bwMode="auto">
              <a:xfrm>
                <a:off x="3748" y="616"/>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6" name="Rectangle 75"/>
              <p:cNvSpPr>
                <a:spLocks noChangeArrowheads="1"/>
              </p:cNvSpPr>
              <p:nvPr/>
            </p:nvSpPr>
            <p:spPr bwMode="auto">
              <a:xfrm>
                <a:off x="3858" y="617"/>
                <a:ext cx="6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7" name="Rectangle 76"/>
              <p:cNvSpPr>
                <a:spLocks noChangeArrowheads="1"/>
              </p:cNvSpPr>
              <p:nvPr/>
            </p:nvSpPr>
            <p:spPr bwMode="auto">
              <a:xfrm>
                <a:off x="3910" y="617"/>
                <a:ext cx="9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ee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8" name="Rectangle 77"/>
              <p:cNvSpPr>
                <a:spLocks noChangeArrowheads="1"/>
              </p:cNvSpPr>
              <p:nvPr/>
            </p:nvSpPr>
            <p:spPr bwMode="auto">
              <a:xfrm>
                <a:off x="3993" y="617"/>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9" name="Rectangle 78"/>
              <p:cNvSpPr>
                <a:spLocks noChangeArrowheads="1"/>
              </p:cNvSpPr>
              <p:nvPr/>
            </p:nvSpPr>
            <p:spPr bwMode="auto">
              <a:xfrm>
                <a:off x="4023" y="617"/>
                <a:ext cx="12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0" name="Rectangle 79"/>
              <p:cNvSpPr>
                <a:spLocks noChangeArrowheads="1"/>
              </p:cNvSpPr>
              <p:nvPr/>
            </p:nvSpPr>
            <p:spPr bwMode="auto">
              <a:xfrm>
                <a:off x="4133" y="617"/>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1" name="Rectangle 80"/>
              <p:cNvSpPr>
                <a:spLocks noChangeArrowheads="1"/>
              </p:cNvSpPr>
              <p:nvPr/>
            </p:nvSpPr>
            <p:spPr bwMode="auto">
              <a:xfrm>
                <a:off x="4162" y="617"/>
                <a:ext cx="6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service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2" name="Rectangle 81"/>
              <p:cNvSpPr>
                <a:spLocks noChangeArrowheads="1"/>
              </p:cNvSpPr>
              <p:nvPr/>
            </p:nvSpPr>
            <p:spPr bwMode="auto">
              <a:xfrm>
                <a:off x="4685" y="617"/>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3" name="Rectangle 82"/>
              <p:cNvSpPr>
                <a:spLocks noChangeArrowheads="1"/>
              </p:cNvSpPr>
              <p:nvPr/>
            </p:nvSpPr>
            <p:spPr bwMode="auto">
              <a:xfrm>
                <a:off x="3705" y="712"/>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4" name="Rectangle 83"/>
              <p:cNvSpPr>
                <a:spLocks noChangeArrowheads="1"/>
              </p:cNvSpPr>
              <p:nvPr/>
            </p:nvSpPr>
            <p:spPr bwMode="auto">
              <a:xfrm>
                <a:off x="3748" y="722"/>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5" name="Rectangle 84"/>
              <p:cNvSpPr>
                <a:spLocks noChangeArrowheads="1"/>
              </p:cNvSpPr>
              <p:nvPr/>
            </p:nvSpPr>
            <p:spPr bwMode="auto">
              <a:xfrm>
                <a:off x="3858" y="723"/>
                <a:ext cx="2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Hand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6" name="Rectangle 85"/>
              <p:cNvSpPr>
                <a:spLocks noChangeArrowheads="1"/>
              </p:cNvSpPr>
              <p:nvPr/>
            </p:nvSpPr>
            <p:spPr bwMode="auto">
              <a:xfrm>
                <a:off x="4060" y="723"/>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7" name="Rectangle 86"/>
              <p:cNvSpPr>
                <a:spLocks noChangeArrowheads="1"/>
              </p:cNvSpPr>
              <p:nvPr/>
            </p:nvSpPr>
            <p:spPr bwMode="auto">
              <a:xfrm>
                <a:off x="4090" y="723"/>
                <a:ext cx="131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off patients between PCP and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8" name="Rectangle 87"/>
              <p:cNvSpPr>
                <a:spLocks noChangeArrowheads="1"/>
              </p:cNvSpPr>
              <p:nvPr/>
            </p:nvSpPr>
            <p:spPr bwMode="auto">
              <a:xfrm>
                <a:off x="3858" y="824"/>
                <a:ext cx="4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Psychiatry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9" name="Rectangle 88"/>
              <p:cNvSpPr>
                <a:spLocks noChangeArrowheads="1"/>
              </p:cNvSpPr>
              <p:nvPr/>
            </p:nvSpPr>
            <p:spPr bwMode="auto">
              <a:xfrm>
                <a:off x="4252" y="824"/>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0" name="Rectangle 89"/>
              <p:cNvSpPr>
                <a:spLocks noChangeArrowheads="1"/>
              </p:cNvSpPr>
              <p:nvPr/>
            </p:nvSpPr>
            <p:spPr bwMode="auto">
              <a:xfrm>
                <a:off x="3705" y="919"/>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1" name="Rectangle 90"/>
              <p:cNvSpPr>
                <a:spLocks noChangeArrowheads="1"/>
              </p:cNvSpPr>
              <p:nvPr/>
            </p:nvSpPr>
            <p:spPr bwMode="auto">
              <a:xfrm>
                <a:off x="3748" y="929"/>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2" name="Rectangle 91"/>
              <p:cNvSpPr>
                <a:spLocks noChangeArrowheads="1"/>
              </p:cNvSpPr>
              <p:nvPr/>
            </p:nvSpPr>
            <p:spPr bwMode="auto">
              <a:xfrm>
                <a:off x="3858" y="930"/>
                <a:ext cx="6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Separate 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3" name="Rectangle 92"/>
              <p:cNvSpPr>
                <a:spLocks noChangeArrowheads="1"/>
              </p:cNvSpPr>
              <p:nvPr/>
            </p:nvSpPr>
            <p:spPr bwMode="auto">
              <a:xfrm>
                <a:off x="4441" y="930"/>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4" name="Rectangle 93"/>
              <p:cNvSpPr>
                <a:spLocks noChangeArrowheads="1"/>
              </p:cNvSpPr>
              <p:nvPr/>
            </p:nvSpPr>
            <p:spPr bwMode="auto">
              <a:xfrm>
                <a:off x="5539" y="611"/>
                <a:ext cx="2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None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5" name="Rectangle 94"/>
              <p:cNvSpPr>
                <a:spLocks noChangeArrowheads="1"/>
              </p:cNvSpPr>
              <p:nvPr/>
            </p:nvSpPr>
            <p:spPr bwMode="auto">
              <a:xfrm>
                <a:off x="5741" y="61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6" name="Rectangle 95"/>
              <p:cNvSpPr>
                <a:spLocks noChangeArrowheads="1"/>
              </p:cNvSpPr>
              <p:nvPr/>
            </p:nvSpPr>
            <p:spPr bwMode="auto">
              <a:xfrm>
                <a:off x="803" y="581"/>
                <a:ext cx="4"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7" name="Rectangle 96"/>
              <p:cNvSpPr>
                <a:spLocks noChangeArrowheads="1"/>
              </p:cNvSpPr>
              <p:nvPr/>
            </p:nvSpPr>
            <p:spPr bwMode="auto">
              <a:xfrm>
                <a:off x="807" y="581"/>
                <a:ext cx="2" cy="28"/>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8" name="Rectangle 97"/>
              <p:cNvSpPr>
                <a:spLocks noChangeArrowheads="1"/>
              </p:cNvSpPr>
              <p:nvPr/>
            </p:nvSpPr>
            <p:spPr bwMode="auto">
              <a:xfrm>
                <a:off x="801" y="577"/>
                <a:ext cx="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9" name="Rectangle 98"/>
              <p:cNvSpPr>
                <a:spLocks noChangeArrowheads="1"/>
              </p:cNvSpPr>
              <p:nvPr/>
            </p:nvSpPr>
            <p:spPr bwMode="auto">
              <a:xfrm>
                <a:off x="809" y="581"/>
                <a:ext cx="4" cy="28"/>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0" name="Rectangle 99"/>
              <p:cNvSpPr>
                <a:spLocks noChangeArrowheads="1"/>
              </p:cNvSpPr>
              <p:nvPr/>
            </p:nvSpPr>
            <p:spPr bwMode="auto">
              <a:xfrm>
                <a:off x="809"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1" name="Rectangle 100"/>
              <p:cNvSpPr>
                <a:spLocks noChangeArrowheads="1"/>
              </p:cNvSpPr>
              <p:nvPr/>
            </p:nvSpPr>
            <p:spPr bwMode="auto">
              <a:xfrm>
                <a:off x="813" y="577"/>
                <a:ext cx="71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2" name="Rectangle 101"/>
              <p:cNvSpPr>
                <a:spLocks noChangeArrowheads="1"/>
              </p:cNvSpPr>
              <p:nvPr/>
            </p:nvSpPr>
            <p:spPr bwMode="auto">
              <a:xfrm>
                <a:off x="813" y="581"/>
                <a:ext cx="715" cy="28"/>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3" name="Rectangle 102"/>
              <p:cNvSpPr>
                <a:spLocks noChangeArrowheads="1"/>
              </p:cNvSpPr>
              <p:nvPr/>
            </p:nvSpPr>
            <p:spPr bwMode="auto">
              <a:xfrm>
                <a:off x="1528" y="57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4" name="Rectangle 103"/>
              <p:cNvSpPr>
                <a:spLocks noChangeArrowheads="1"/>
              </p:cNvSpPr>
              <p:nvPr/>
            </p:nvSpPr>
            <p:spPr bwMode="auto">
              <a:xfrm>
                <a:off x="1536" y="577"/>
                <a:ext cx="87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5" name="Rectangle 104"/>
              <p:cNvSpPr>
                <a:spLocks noChangeArrowheads="1"/>
              </p:cNvSpPr>
              <p:nvPr/>
            </p:nvSpPr>
            <p:spPr bwMode="auto">
              <a:xfrm>
                <a:off x="1536" y="581"/>
                <a:ext cx="871" cy="2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6" name="Rectangle 105"/>
              <p:cNvSpPr>
                <a:spLocks noChangeArrowheads="1"/>
              </p:cNvSpPr>
              <p:nvPr/>
            </p:nvSpPr>
            <p:spPr bwMode="auto">
              <a:xfrm>
                <a:off x="2407" y="57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7" name="Rectangle 106"/>
              <p:cNvSpPr>
                <a:spLocks noChangeArrowheads="1"/>
              </p:cNvSpPr>
              <p:nvPr/>
            </p:nvSpPr>
            <p:spPr bwMode="auto">
              <a:xfrm>
                <a:off x="2415" y="577"/>
                <a:ext cx="3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8" name="Rectangle 107"/>
              <p:cNvSpPr>
                <a:spLocks noChangeArrowheads="1"/>
              </p:cNvSpPr>
              <p:nvPr/>
            </p:nvSpPr>
            <p:spPr bwMode="auto">
              <a:xfrm>
                <a:off x="2780" y="581"/>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9" name="Rectangle 108"/>
              <p:cNvSpPr>
                <a:spLocks noChangeArrowheads="1"/>
              </p:cNvSpPr>
              <p:nvPr/>
            </p:nvSpPr>
            <p:spPr bwMode="auto">
              <a:xfrm>
                <a:off x="2780"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0" name="Rectangle 109"/>
              <p:cNvSpPr>
                <a:spLocks noChangeArrowheads="1"/>
              </p:cNvSpPr>
              <p:nvPr/>
            </p:nvSpPr>
            <p:spPr bwMode="auto">
              <a:xfrm>
                <a:off x="2784" y="577"/>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1" name="Rectangle 110"/>
              <p:cNvSpPr>
                <a:spLocks noChangeArrowheads="1"/>
              </p:cNvSpPr>
              <p:nvPr/>
            </p:nvSpPr>
            <p:spPr bwMode="auto">
              <a:xfrm>
                <a:off x="2789"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2" name="Rectangle 111"/>
              <p:cNvSpPr>
                <a:spLocks noChangeArrowheads="1"/>
              </p:cNvSpPr>
              <p:nvPr/>
            </p:nvSpPr>
            <p:spPr bwMode="auto">
              <a:xfrm>
                <a:off x="2793" y="577"/>
                <a:ext cx="7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3" name="Rectangle 112"/>
              <p:cNvSpPr>
                <a:spLocks noChangeArrowheads="1"/>
              </p:cNvSpPr>
              <p:nvPr/>
            </p:nvSpPr>
            <p:spPr bwMode="auto">
              <a:xfrm>
                <a:off x="3544" y="581"/>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4" name="Rectangle 113"/>
              <p:cNvSpPr>
                <a:spLocks noChangeArrowheads="1"/>
              </p:cNvSpPr>
              <p:nvPr/>
            </p:nvSpPr>
            <p:spPr bwMode="auto">
              <a:xfrm>
                <a:off x="3544"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5" name="Rectangle 114"/>
              <p:cNvSpPr>
                <a:spLocks noChangeArrowheads="1"/>
              </p:cNvSpPr>
              <p:nvPr/>
            </p:nvSpPr>
            <p:spPr bwMode="auto">
              <a:xfrm>
                <a:off x="3548" y="577"/>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6" name="Rectangle 115"/>
              <p:cNvSpPr>
                <a:spLocks noChangeArrowheads="1"/>
              </p:cNvSpPr>
              <p:nvPr/>
            </p:nvSpPr>
            <p:spPr bwMode="auto">
              <a:xfrm>
                <a:off x="3553"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7" name="Rectangle 116"/>
              <p:cNvSpPr>
                <a:spLocks noChangeArrowheads="1"/>
              </p:cNvSpPr>
              <p:nvPr/>
            </p:nvSpPr>
            <p:spPr bwMode="auto">
              <a:xfrm>
                <a:off x="3557" y="577"/>
                <a:ext cx="19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8" name="Rectangle 117"/>
              <p:cNvSpPr>
                <a:spLocks noChangeArrowheads="1"/>
              </p:cNvSpPr>
              <p:nvPr/>
            </p:nvSpPr>
            <p:spPr bwMode="auto">
              <a:xfrm>
                <a:off x="5531" y="581"/>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9" name="Rectangle 118"/>
              <p:cNvSpPr>
                <a:spLocks noChangeArrowheads="1"/>
              </p:cNvSpPr>
              <p:nvPr/>
            </p:nvSpPr>
            <p:spPr bwMode="auto">
              <a:xfrm>
                <a:off x="5531"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0" name="Rectangle 119"/>
              <p:cNvSpPr>
                <a:spLocks noChangeArrowheads="1"/>
              </p:cNvSpPr>
              <p:nvPr/>
            </p:nvSpPr>
            <p:spPr bwMode="auto">
              <a:xfrm>
                <a:off x="5535" y="577"/>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1" name="Rectangle 120"/>
              <p:cNvSpPr>
                <a:spLocks noChangeArrowheads="1"/>
              </p:cNvSpPr>
              <p:nvPr/>
            </p:nvSpPr>
            <p:spPr bwMode="auto">
              <a:xfrm>
                <a:off x="5540"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2" name="Rectangle 121"/>
              <p:cNvSpPr>
                <a:spLocks noChangeArrowheads="1"/>
              </p:cNvSpPr>
              <p:nvPr/>
            </p:nvSpPr>
            <p:spPr bwMode="auto">
              <a:xfrm>
                <a:off x="5544" y="577"/>
                <a:ext cx="15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3" name="Rectangle 122"/>
              <p:cNvSpPr>
                <a:spLocks noChangeArrowheads="1"/>
              </p:cNvSpPr>
              <p:nvPr/>
            </p:nvSpPr>
            <p:spPr bwMode="auto">
              <a:xfrm>
                <a:off x="7061" y="581"/>
                <a:ext cx="4"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4" name="Rectangle 123"/>
              <p:cNvSpPr>
                <a:spLocks noChangeArrowheads="1"/>
              </p:cNvSpPr>
              <p:nvPr/>
            </p:nvSpPr>
            <p:spPr bwMode="auto">
              <a:xfrm>
                <a:off x="7061"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5" name="Rectangle 124"/>
              <p:cNvSpPr>
                <a:spLocks noChangeArrowheads="1"/>
              </p:cNvSpPr>
              <p:nvPr/>
            </p:nvSpPr>
            <p:spPr bwMode="auto">
              <a:xfrm>
                <a:off x="7065" y="57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6" name="Rectangle 125"/>
              <p:cNvSpPr>
                <a:spLocks noChangeArrowheads="1"/>
              </p:cNvSpPr>
              <p:nvPr/>
            </p:nvSpPr>
            <p:spPr bwMode="auto">
              <a:xfrm>
                <a:off x="7068" y="577"/>
                <a:ext cx="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7" name="Rectangle 126"/>
              <p:cNvSpPr>
                <a:spLocks noChangeArrowheads="1"/>
              </p:cNvSpPr>
              <p:nvPr/>
            </p:nvSpPr>
            <p:spPr bwMode="auto">
              <a:xfrm>
                <a:off x="803" y="609"/>
                <a:ext cx="4" cy="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8" name="Rectangle 127"/>
              <p:cNvSpPr>
                <a:spLocks noChangeArrowheads="1"/>
              </p:cNvSpPr>
              <p:nvPr/>
            </p:nvSpPr>
            <p:spPr bwMode="auto">
              <a:xfrm>
                <a:off x="1532" y="1029"/>
                <a:ext cx="879" cy="2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9" name="Rectangle 128"/>
              <p:cNvSpPr>
                <a:spLocks noChangeArrowheads="1"/>
              </p:cNvSpPr>
              <p:nvPr/>
            </p:nvSpPr>
            <p:spPr bwMode="auto">
              <a:xfrm>
                <a:off x="1528" y="609"/>
                <a:ext cx="8" cy="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0" name="Rectangle 129"/>
              <p:cNvSpPr>
                <a:spLocks noChangeArrowheads="1"/>
              </p:cNvSpPr>
              <p:nvPr/>
            </p:nvSpPr>
            <p:spPr bwMode="auto">
              <a:xfrm>
                <a:off x="2407" y="609"/>
                <a:ext cx="8" cy="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1" name="Rectangle 130"/>
              <p:cNvSpPr>
                <a:spLocks noChangeArrowheads="1"/>
              </p:cNvSpPr>
              <p:nvPr/>
            </p:nvSpPr>
            <p:spPr bwMode="auto">
              <a:xfrm>
                <a:off x="2780" y="609"/>
                <a:ext cx="8" cy="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2" name="Rectangle 131"/>
              <p:cNvSpPr>
                <a:spLocks noChangeArrowheads="1"/>
              </p:cNvSpPr>
              <p:nvPr/>
            </p:nvSpPr>
            <p:spPr bwMode="auto">
              <a:xfrm>
                <a:off x="3544" y="609"/>
                <a:ext cx="8" cy="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3" name="Rectangle 132"/>
              <p:cNvSpPr>
                <a:spLocks noChangeArrowheads="1"/>
              </p:cNvSpPr>
              <p:nvPr/>
            </p:nvSpPr>
            <p:spPr bwMode="auto">
              <a:xfrm>
                <a:off x="5531" y="609"/>
                <a:ext cx="8" cy="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4" name="Rectangle 133"/>
              <p:cNvSpPr>
                <a:spLocks noChangeArrowheads="1"/>
              </p:cNvSpPr>
              <p:nvPr/>
            </p:nvSpPr>
            <p:spPr bwMode="auto">
              <a:xfrm>
                <a:off x="7061" y="609"/>
                <a:ext cx="4" cy="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5" name="Rectangle 134"/>
              <p:cNvSpPr>
                <a:spLocks noChangeArrowheads="1"/>
              </p:cNvSpPr>
              <p:nvPr/>
            </p:nvSpPr>
            <p:spPr bwMode="auto">
              <a:xfrm>
                <a:off x="1536" y="1065"/>
                <a:ext cx="870" cy="896"/>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6" name="Rectangle 135"/>
              <p:cNvSpPr>
                <a:spLocks noChangeArrowheads="1"/>
              </p:cNvSpPr>
              <p:nvPr/>
            </p:nvSpPr>
            <p:spPr bwMode="auto">
              <a:xfrm>
                <a:off x="1593" y="1094"/>
                <a:ext cx="757" cy="1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7" name="Rectangle 136"/>
              <p:cNvSpPr>
                <a:spLocks noChangeArrowheads="1"/>
              </p:cNvSpPr>
              <p:nvPr/>
            </p:nvSpPr>
            <p:spPr bwMode="auto">
              <a:xfrm>
                <a:off x="1598" y="1096"/>
                <a:ext cx="8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Basic Collaboration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8" name="Rectangle 137"/>
              <p:cNvSpPr>
                <a:spLocks noChangeArrowheads="1"/>
              </p:cNvSpPr>
              <p:nvPr/>
            </p:nvSpPr>
            <p:spPr bwMode="auto">
              <a:xfrm>
                <a:off x="1593" y="1194"/>
                <a:ext cx="757" cy="1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9" name="Rectangle 138"/>
              <p:cNvSpPr>
                <a:spLocks noChangeArrowheads="1"/>
              </p:cNvSpPr>
              <p:nvPr/>
            </p:nvSpPr>
            <p:spPr bwMode="auto">
              <a:xfrm>
                <a:off x="1645" y="1195"/>
                <a:ext cx="5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 distance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0" name="Rectangle 139"/>
              <p:cNvSpPr>
                <a:spLocks noChangeArrowheads="1"/>
              </p:cNvSpPr>
              <p:nvPr/>
            </p:nvSpPr>
            <p:spPr bwMode="auto">
              <a:xfrm>
                <a:off x="2106" y="119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1" name="Rectangle 140"/>
              <p:cNvSpPr>
                <a:spLocks noChangeArrowheads="1"/>
              </p:cNvSpPr>
              <p:nvPr/>
            </p:nvSpPr>
            <p:spPr bwMode="auto">
              <a:xfrm>
                <a:off x="2566" y="1096"/>
                <a:ext cx="7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II</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2" name="Rectangle 141"/>
              <p:cNvSpPr>
                <a:spLocks noChangeArrowheads="1"/>
              </p:cNvSpPr>
              <p:nvPr/>
            </p:nvSpPr>
            <p:spPr bwMode="auto">
              <a:xfrm>
                <a:off x="2628" y="1095"/>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3" name="Rectangle 142"/>
              <p:cNvSpPr>
                <a:spLocks noChangeArrowheads="1"/>
              </p:cNvSpPr>
              <p:nvPr/>
            </p:nvSpPr>
            <p:spPr bwMode="auto">
              <a:xfrm>
                <a:off x="2845" y="1096"/>
                <a:ext cx="66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Active referral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4" name="Rectangle 143"/>
              <p:cNvSpPr>
                <a:spLocks noChangeArrowheads="1"/>
              </p:cNvSpPr>
              <p:nvPr/>
            </p:nvSpPr>
            <p:spPr bwMode="auto">
              <a:xfrm>
                <a:off x="2845" y="1195"/>
                <a:ext cx="3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linkages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5" name="Rectangle 144"/>
              <p:cNvSpPr>
                <a:spLocks noChangeArrowheads="1"/>
              </p:cNvSpPr>
              <p:nvPr/>
            </p:nvSpPr>
            <p:spPr bwMode="auto">
              <a:xfrm>
                <a:off x="3179" y="119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6" name="Rectangle 145"/>
              <p:cNvSpPr>
                <a:spLocks noChangeArrowheads="1"/>
              </p:cNvSpPr>
              <p:nvPr/>
            </p:nvSpPr>
            <p:spPr bwMode="auto">
              <a:xfrm>
                <a:off x="2845" y="1296"/>
                <a:ext cx="6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Some regular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7" name="Rectangle 146"/>
              <p:cNvSpPr>
                <a:spLocks noChangeArrowheads="1"/>
              </p:cNvSpPr>
              <p:nvPr/>
            </p:nvSpPr>
            <p:spPr bwMode="auto">
              <a:xfrm>
                <a:off x="2845" y="1396"/>
                <a:ext cx="6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communication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8" name="Rectangle 147"/>
              <p:cNvSpPr>
                <a:spLocks noChangeArrowheads="1"/>
              </p:cNvSpPr>
              <p:nvPr/>
            </p:nvSpPr>
            <p:spPr bwMode="auto">
              <a:xfrm>
                <a:off x="3426" y="1395"/>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69" name="Rectangle 148"/>
              <p:cNvSpPr>
                <a:spLocks noChangeArrowheads="1"/>
              </p:cNvSpPr>
              <p:nvPr/>
            </p:nvSpPr>
            <p:spPr bwMode="auto">
              <a:xfrm>
                <a:off x="3705" y="109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0" name="Rectangle 149"/>
              <p:cNvSpPr>
                <a:spLocks noChangeArrowheads="1"/>
              </p:cNvSpPr>
              <p:nvPr/>
            </p:nvSpPr>
            <p:spPr bwMode="auto">
              <a:xfrm>
                <a:off x="3748" y="110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1" name="Rectangle 150"/>
              <p:cNvSpPr>
                <a:spLocks noChangeArrowheads="1"/>
              </p:cNvSpPr>
              <p:nvPr/>
            </p:nvSpPr>
            <p:spPr bwMode="auto">
              <a:xfrm>
                <a:off x="3858" y="1101"/>
                <a:ext cx="6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2" name="Rectangle 151"/>
              <p:cNvSpPr>
                <a:spLocks noChangeArrowheads="1"/>
              </p:cNvSpPr>
              <p:nvPr/>
            </p:nvSpPr>
            <p:spPr bwMode="auto">
              <a:xfrm>
                <a:off x="3910" y="1101"/>
                <a:ext cx="9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ee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3" name="Rectangle 152"/>
              <p:cNvSpPr>
                <a:spLocks noChangeArrowheads="1"/>
              </p:cNvSpPr>
              <p:nvPr/>
            </p:nvSpPr>
            <p:spPr bwMode="auto">
              <a:xfrm>
                <a:off x="3993" y="110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4" name="Rectangle 153"/>
              <p:cNvSpPr>
                <a:spLocks noChangeArrowheads="1"/>
              </p:cNvSpPr>
              <p:nvPr/>
            </p:nvSpPr>
            <p:spPr bwMode="auto">
              <a:xfrm>
                <a:off x="4023" y="1101"/>
                <a:ext cx="12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5" name="Rectangle 154"/>
              <p:cNvSpPr>
                <a:spLocks noChangeArrowheads="1"/>
              </p:cNvSpPr>
              <p:nvPr/>
            </p:nvSpPr>
            <p:spPr bwMode="auto">
              <a:xfrm>
                <a:off x="4133" y="110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6" name="Rectangle 155"/>
              <p:cNvSpPr>
                <a:spLocks noChangeArrowheads="1"/>
              </p:cNvSpPr>
              <p:nvPr/>
            </p:nvSpPr>
            <p:spPr bwMode="auto">
              <a:xfrm>
                <a:off x="4162" y="1101"/>
                <a:ext cx="6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service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7" name="Rectangle 156"/>
              <p:cNvSpPr>
                <a:spLocks noChangeArrowheads="1"/>
              </p:cNvSpPr>
              <p:nvPr/>
            </p:nvSpPr>
            <p:spPr bwMode="auto">
              <a:xfrm>
                <a:off x="4685" y="110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8" name="Rectangle 157"/>
              <p:cNvSpPr>
                <a:spLocks noChangeArrowheads="1"/>
              </p:cNvSpPr>
              <p:nvPr/>
            </p:nvSpPr>
            <p:spPr bwMode="auto">
              <a:xfrm>
                <a:off x="3705" y="1197"/>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79" name="Rectangle 158"/>
              <p:cNvSpPr>
                <a:spLocks noChangeArrowheads="1"/>
              </p:cNvSpPr>
              <p:nvPr/>
            </p:nvSpPr>
            <p:spPr bwMode="auto">
              <a:xfrm>
                <a:off x="3748" y="1207"/>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0" name="Rectangle 159"/>
              <p:cNvSpPr>
                <a:spLocks noChangeArrowheads="1"/>
              </p:cNvSpPr>
              <p:nvPr/>
            </p:nvSpPr>
            <p:spPr bwMode="auto">
              <a:xfrm>
                <a:off x="3858" y="1208"/>
                <a:ext cx="2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Hand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1" name="Rectangle 160"/>
              <p:cNvSpPr>
                <a:spLocks noChangeArrowheads="1"/>
              </p:cNvSpPr>
              <p:nvPr/>
            </p:nvSpPr>
            <p:spPr bwMode="auto">
              <a:xfrm>
                <a:off x="4060" y="1208"/>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2" name="Rectangle 161"/>
              <p:cNvSpPr>
                <a:spLocks noChangeArrowheads="1"/>
              </p:cNvSpPr>
              <p:nvPr/>
            </p:nvSpPr>
            <p:spPr bwMode="auto">
              <a:xfrm>
                <a:off x="4090" y="1208"/>
                <a:ext cx="131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off patients between PCP and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3" name="Rectangle 162"/>
              <p:cNvSpPr>
                <a:spLocks noChangeArrowheads="1"/>
              </p:cNvSpPr>
              <p:nvPr/>
            </p:nvSpPr>
            <p:spPr bwMode="auto">
              <a:xfrm>
                <a:off x="3858" y="1309"/>
                <a:ext cx="4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Psychiatry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4" name="Rectangle 163"/>
              <p:cNvSpPr>
                <a:spLocks noChangeArrowheads="1"/>
              </p:cNvSpPr>
              <p:nvPr/>
            </p:nvSpPr>
            <p:spPr bwMode="auto">
              <a:xfrm>
                <a:off x="4252" y="1309"/>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5" name="Rectangle 164"/>
              <p:cNvSpPr>
                <a:spLocks noChangeArrowheads="1"/>
              </p:cNvSpPr>
              <p:nvPr/>
            </p:nvSpPr>
            <p:spPr bwMode="auto">
              <a:xfrm>
                <a:off x="4275" y="1309"/>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6" name="Rectangle 165"/>
              <p:cNvSpPr>
                <a:spLocks noChangeArrowheads="1"/>
              </p:cNvSpPr>
              <p:nvPr/>
            </p:nvSpPr>
            <p:spPr bwMode="auto">
              <a:xfrm>
                <a:off x="3705" y="1403"/>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7" name="Rectangle 166"/>
              <p:cNvSpPr>
                <a:spLocks noChangeArrowheads="1"/>
              </p:cNvSpPr>
              <p:nvPr/>
            </p:nvSpPr>
            <p:spPr bwMode="auto">
              <a:xfrm>
                <a:off x="3748" y="1413"/>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8" name="Rectangle 167"/>
              <p:cNvSpPr>
                <a:spLocks noChangeArrowheads="1"/>
              </p:cNvSpPr>
              <p:nvPr/>
            </p:nvSpPr>
            <p:spPr bwMode="auto">
              <a:xfrm>
                <a:off x="3858" y="1414"/>
                <a:ext cx="18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Phone contact to discuss shared patients as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89" name="Rectangle 168"/>
              <p:cNvSpPr>
                <a:spLocks noChangeArrowheads="1"/>
              </p:cNvSpPr>
              <p:nvPr/>
            </p:nvSpPr>
            <p:spPr bwMode="auto">
              <a:xfrm>
                <a:off x="3858" y="1515"/>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needed.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0" name="Rectangle 169"/>
              <p:cNvSpPr>
                <a:spLocks noChangeArrowheads="1"/>
              </p:cNvSpPr>
              <p:nvPr/>
            </p:nvSpPr>
            <p:spPr bwMode="auto">
              <a:xfrm>
                <a:off x="4145" y="151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1" name="Rectangle 170"/>
              <p:cNvSpPr>
                <a:spLocks noChangeArrowheads="1"/>
              </p:cNvSpPr>
              <p:nvPr/>
            </p:nvSpPr>
            <p:spPr bwMode="auto">
              <a:xfrm>
                <a:off x="3705" y="161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2" name="Rectangle 171"/>
              <p:cNvSpPr>
                <a:spLocks noChangeArrowheads="1"/>
              </p:cNvSpPr>
              <p:nvPr/>
            </p:nvSpPr>
            <p:spPr bwMode="auto">
              <a:xfrm>
                <a:off x="3748" y="162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3" name="Rectangle 172"/>
              <p:cNvSpPr>
                <a:spLocks noChangeArrowheads="1"/>
              </p:cNvSpPr>
              <p:nvPr/>
            </p:nvSpPr>
            <p:spPr bwMode="auto">
              <a:xfrm>
                <a:off x="3858" y="1621"/>
                <a:ext cx="14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Some coordinated care planning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4" name="Rectangle 173"/>
              <p:cNvSpPr>
                <a:spLocks noChangeArrowheads="1"/>
              </p:cNvSpPr>
              <p:nvPr/>
            </p:nvSpPr>
            <p:spPr bwMode="auto">
              <a:xfrm>
                <a:off x="5064" y="162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5" name="Rectangle 174"/>
              <p:cNvSpPr>
                <a:spLocks noChangeArrowheads="1"/>
              </p:cNvSpPr>
              <p:nvPr/>
            </p:nvSpPr>
            <p:spPr bwMode="auto">
              <a:xfrm>
                <a:off x="3705" y="1717"/>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6" name="Rectangle 175"/>
              <p:cNvSpPr>
                <a:spLocks noChangeArrowheads="1"/>
              </p:cNvSpPr>
              <p:nvPr/>
            </p:nvSpPr>
            <p:spPr bwMode="auto">
              <a:xfrm>
                <a:off x="3748" y="1727"/>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7" name="Rectangle 176"/>
              <p:cNvSpPr>
                <a:spLocks noChangeArrowheads="1"/>
              </p:cNvSpPr>
              <p:nvPr/>
            </p:nvSpPr>
            <p:spPr bwMode="auto">
              <a:xfrm>
                <a:off x="3858" y="1728"/>
                <a:ext cx="18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Access to PCP record, but separate records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8" name="Rectangle 177"/>
              <p:cNvSpPr>
                <a:spLocks noChangeArrowheads="1"/>
              </p:cNvSpPr>
              <p:nvPr/>
            </p:nvSpPr>
            <p:spPr bwMode="auto">
              <a:xfrm>
                <a:off x="5462" y="1728"/>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99" name="Rectangle 178"/>
              <p:cNvSpPr>
                <a:spLocks noChangeArrowheads="1"/>
              </p:cNvSpPr>
              <p:nvPr/>
            </p:nvSpPr>
            <p:spPr bwMode="auto">
              <a:xfrm>
                <a:off x="3705" y="1823"/>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00" name="Rectangle 179"/>
              <p:cNvSpPr>
                <a:spLocks noChangeArrowheads="1"/>
              </p:cNvSpPr>
              <p:nvPr/>
            </p:nvSpPr>
            <p:spPr bwMode="auto">
              <a:xfrm>
                <a:off x="3748" y="1833"/>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01" name="Rectangle 180"/>
              <p:cNvSpPr>
                <a:spLocks noChangeArrowheads="1"/>
              </p:cNvSpPr>
              <p:nvPr/>
            </p:nvSpPr>
            <p:spPr bwMode="auto">
              <a:xfrm>
                <a:off x="3858" y="1834"/>
                <a:ext cx="16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Could allow Collaborative Care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02" name="Rectangle 181"/>
              <p:cNvSpPr>
                <a:spLocks noChangeArrowheads="1"/>
              </p:cNvSpPr>
              <p:nvPr/>
            </p:nvSpPr>
            <p:spPr bwMode="auto">
              <a:xfrm>
                <a:off x="5305" y="1834"/>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03" name="Rectangle 182"/>
              <p:cNvSpPr>
                <a:spLocks noChangeArrowheads="1"/>
              </p:cNvSpPr>
              <p:nvPr/>
            </p:nvSpPr>
            <p:spPr bwMode="auto">
              <a:xfrm>
                <a:off x="5539" y="1096"/>
                <a:ext cx="2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None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04" name="Rectangle 183"/>
              <p:cNvSpPr>
                <a:spLocks noChangeArrowheads="1"/>
              </p:cNvSpPr>
              <p:nvPr/>
            </p:nvSpPr>
            <p:spPr bwMode="auto">
              <a:xfrm>
                <a:off x="5741" y="1096"/>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05" name="Rectangle 184"/>
              <p:cNvSpPr>
                <a:spLocks noChangeArrowheads="1"/>
              </p:cNvSpPr>
              <p:nvPr/>
            </p:nvSpPr>
            <p:spPr bwMode="auto">
              <a:xfrm>
                <a:off x="803" y="1058"/>
                <a:ext cx="4"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6" name="Rectangle 185"/>
              <p:cNvSpPr>
                <a:spLocks noChangeArrowheads="1"/>
              </p:cNvSpPr>
              <p:nvPr/>
            </p:nvSpPr>
            <p:spPr bwMode="auto">
              <a:xfrm>
                <a:off x="1528" y="1058"/>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7" name="Rectangle 186"/>
              <p:cNvSpPr>
                <a:spLocks noChangeArrowheads="1"/>
              </p:cNvSpPr>
              <p:nvPr/>
            </p:nvSpPr>
            <p:spPr bwMode="auto">
              <a:xfrm>
                <a:off x="1536" y="1058"/>
                <a:ext cx="87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8" name="Rectangle 187"/>
              <p:cNvSpPr>
                <a:spLocks noChangeArrowheads="1"/>
              </p:cNvSpPr>
              <p:nvPr/>
            </p:nvSpPr>
            <p:spPr bwMode="auto">
              <a:xfrm>
                <a:off x="1536" y="1065"/>
                <a:ext cx="871" cy="29"/>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9" name="Rectangle 188"/>
              <p:cNvSpPr>
                <a:spLocks noChangeArrowheads="1"/>
              </p:cNvSpPr>
              <p:nvPr/>
            </p:nvSpPr>
            <p:spPr bwMode="auto">
              <a:xfrm>
                <a:off x="2407" y="1058"/>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0" name="Rectangle 189"/>
              <p:cNvSpPr>
                <a:spLocks noChangeArrowheads="1"/>
              </p:cNvSpPr>
              <p:nvPr/>
            </p:nvSpPr>
            <p:spPr bwMode="auto">
              <a:xfrm>
                <a:off x="2415" y="1058"/>
                <a:ext cx="36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1" name="Rectangle 190"/>
              <p:cNvSpPr>
                <a:spLocks noChangeArrowheads="1"/>
              </p:cNvSpPr>
              <p:nvPr/>
            </p:nvSpPr>
            <p:spPr bwMode="auto">
              <a:xfrm>
                <a:off x="2780" y="1058"/>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2" name="Rectangle 191"/>
              <p:cNvSpPr>
                <a:spLocks noChangeArrowheads="1"/>
              </p:cNvSpPr>
              <p:nvPr/>
            </p:nvSpPr>
            <p:spPr bwMode="auto">
              <a:xfrm>
                <a:off x="2788" y="1058"/>
                <a:ext cx="75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3" name="Rectangle 192"/>
              <p:cNvSpPr>
                <a:spLocks noChangeArrowheads="1"/>
              </p:cNvSpPr>
              <p:nvPr/>
            </p:nvSpPr>
            <p:spPr bwMode="auto">
              <a:xfrm>
                <a:off x="3544" y="1058"/>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4" name="Rectangle 193"/>
              <p:cNvSpPr>
                <a:spLocks noChangeArrowheads="1"/>
              </p:cNvSpPr>
              <p:nvPr/>
            </p:nvSpPr>
            <p:spPr bwMode="auto">
              <a:xfrm>
                <a:off x="3552" y="1058"/>
                <a:ext cx="197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5" name="Rectangle 194"/>
              <p:cNvSpPr>
                <a:spLocks noChangeArrowheads="1"/>
              </p:cNvSpPr>
              <p:nvPr/>
            </p:nvSpPr>
            <p:spPr bwMode="auto">
              <a:xfrm>
                <a:off x="5531" y="1058"/>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6" name="Rectangle 195"/>
              <p:cNvSpPr>
                <a:spLocks noChangeArrowheads="1"/>
              </p:cNvSpPr>
              <p:nvPr/>
            </p:nvSpPr>
            <p:spPr bwMode="auto">
              <a:xfrm>
                <a:off x="5539" y="1058"/>
                <a:ext cx="1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7" name="Rectangle 196"/>
              <p:cNvSpPr>
                <a:spLocks noChangeArrowheads="1"/>
              </p:cNvSpPr>
              <p:nvPr/>
            </p:nvSpPr>
            <p:spPr bwMode="auto">
              <a:xfrm>
                <a:off x="7061" y="1058"/>
                <a:ext cx="4"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8" name="Rectangle 197"/>
              <p:cNvSpPr>
                <a:spLocks noChangeArrowheads="1"/>
              </p:cNvSpPr>
              <p:nvPr/>
            </p:nvSpPr>
            <p:spPr bwMode="auto">
              <a:xfrm>
                <a:off x="803" y="1094"/>
                <a:ext cx="4"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9" name="Rectangle 198"/>
              <p:cNvSpPr>
                <a:spLocks noChangeArrowheads="1"/>
              </p:cNvSpPr>
              <p:nvPr/>
            </p:nvSpPr>
            <p:spPr bwMode="auto">
              <a:xfrm>
                <a:off x="1532" y="1933"/>
                <a:ext cx="879" cy="2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0" name="Rectangle 199"/>
              <p:cNvSpPr>
                <a:spLocks noChangeArrowheads="1"/>
              </p:cNvSpPr>
              <p:nvPr/>
            </p:nvSpPr>
            <p:spPr bwMode="auto">
              <a:xfrm>
                <a:off x="1528" y="10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1" name="Rectangle 200"/>
              <p:cNvSpPr>
                <a:spLocks noChangeArrowheads="1"/>
              </p:cNvSpPr>
              <p:nvPr/>
            </p:nvSpPr>
            <p:spPr bwMode="auto">
              <a:xfrm>
                <a:off x="2407" y="10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2" name="Rectangle 201"/>
              <p:cNvSpPr>
                <a:spLocks noChangeArrowheads="1"/>
              </p:cNvSpPr>
              <p:nvPr/>
            </p:nvSpPr>
            <p:spPr bwMode="auto">
              <a:xfrm>
                <a:off x="2780" y="10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3" name="Rectangle 202"/>
              <p:cNvSpPr>
                <a:spLocks noChangeArrowheads="1"/>
              </p:cNvSpPr>
              <p:nvPr/>
            </p:nvSpPr>
            <p:spPr bwMode="auto">
              <a:xfrm>
                <a:off x="3544" y="10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4" name="Rectangle 203"/>
              <p:cNvSpPr>
                <a:spLocks noChangeArrowheads="1"/>
              </p:cNvSpPr>
              <p:nvPr/>
            </p:nvSpPr>
            <p:spPr bwMode="auto">
              <a:xfrm>
                <a:off x="5531" y="10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5" name="Rectangle 204"/>
              <p:cNvSpPr>
                <a:spLocks noChangeArrowheads="1"/>
              </p:cNvSpPr>
              <p:nvPr/>
            </p:nvSpPr>
            <p:spPr bwMode="auto">
              <a:xfrm>
                <a:off x="7061" y="1094"/>
                <a:ext cx="4"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6" name="Rectangle 205"/>
              <p:cNvSpPr>
                <a:spLocks noChangeArrowheads="1"/>
              </p:cNvSpPr>
              <p:nvPr/>
            </p:nvSpPr>
            <p:spPr bwMode="auto">
              <a:xfrm>
                <a:off x="810" y="1965"/>
                <a:ext cx="718" cy="1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407"/>
            <p:cNvGrpSpPr>
              <a:grpSpLocks/>
            </p:cNvGrpSpPr>
            <p:nvPr/>
          </p:nvGrpSpPr>
          <p:grpSpPr bwMode="auto">
            <a:xfrm>
              <a:off x="801" y="1961"/>
              <a:ext cx="6339" cy="1812"/>
              <a:chOff x="801" y="1961"/>
              <a:chExt cx="6339" cy="1812"/>
            </a:xfrm>
          </p:grpSpPr>
          <p:sp>
            <p:nvSpPr>
              <p:cNvPr id="14" name="Rectangle 207"/>
              <p:cNvSpPr>
                <a:spLocks noChangeArrowheads="1"/>
              </p:cNvSpPr>
              <p:nvPr/>
            </p:nvSpPr>
            <p:spPr bwMode="auto">
              <a:xfrm>
                <a:off x="866" y="1994"/>
                <a:ext cx="605" cy="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208"/>
              <p:cNvSpPr>
                <a:spLocks noChangeArrowheads="1"/>
              </p:cNvSpPr>
              <p:nvPr/>
            </p:nvSpPr>
            <p:spPr bwMode="auto">
              <a:xfrm>
                <a:off x="935" y="1995"/>
                <a:ext cx="13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Co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09"/>
              <p:cNvSpPr>
                <a:spLocks noChangeArrowheads="1"/>
              </p:cNvSpPr>
              <p:nvPr/>
            </p:nvSpPr>
            <p:spPr bwMode="auto">
              <a:xfrm>
                <a:off x="1049" y="1995"/>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210"/>
              <p:cNvSpPr>
                <a:spLocks noChangeArrowheads="1"/>
              </p:cNvSpPr>
              <p:nvPr/>
            </p:nvSpPr>
            <p:spPr bwMode="auto">
              <a:xfrm>
                <a:off x="1080" y="1995"/>
                <a:ext cx="3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Located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211"/>
              <p:cNvSpPr>
                <a:spLocks noChangeArrowheads="1"/>
              </p:cNvSpPr>
              <p:nvPr/>
            </p:nvSpPr>
            <p:spPr bwMode="auto">
              <a:xfrm>
                <a:off x="1401" y="1996"/>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12"/>
              <p:cNvSpPr>
                <a:spLocks noChangeArrowheads="1"/>
              </p:cNvSpPr>
              <p:nvPr/>
            </p:nvSpPr>
            <p:spPr bwMode="auto">
              <a:xfrm>
                <a:off x="1536" y="1965"/>
                <a:ext cx="870" cy="8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213"/>
              <p:cNvSpPr>
                <a:spLocks noChangeArrowheads="1"/>
              </p:cNvSpPr>
              <p:nvPr/>
            </p:nvSpPr>
            <p:spPr bwMode="auto">
              <a:xfrm>
                <a:off x="1593" y="1994"/>
                <a:ext cx="757" cy="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14"/>
              <p:cNvSpPr>
                <a:spLocks noChangeArrowheads="1"/>
              </p:cNvSpPr>
              <p:nvPr/>
            </p:nvSpPr>
            <p:spPr bwMode="auto">
              <a:xfrm>
                <a:off x="1599" y="1996"/>
                <a:ext cx="8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Basic Collaboration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5"/>
              <p:cNvSpPr>
                <a:spLocks noChangeArrowheads="1"/>
              </p:cNvSpPr>
              <p:nvPr/>
            </p:nvSpPr>
            <p:spPr bwMode="auto">
              <a:xfrm>
                <a:off x="2344" y="1995"/>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16"/>
              <p:cNvSpPr>
                <a:spLocks noChangeArrowheads="1"/>
              </p:cNvSpPr>
              <p:nvPr/>
            </p:nvSpPr>
            <p:spPr bwMode="auto">
              <a:xfrm>
                <a:off x="1593" y="2093"/>
                <a:ext cx="757" cy="10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17"/>
              <p:cNvSpPr>
                <a:spLocks noChangeArrowheads="1"/>
              </p:cNvSpPr>
              <p:nvPr/>
            </p:nvSpPr>
            <p:spPr bwMode="auto">
              <a:xfrm>
                <a:off x="1848" y="2095"/>
                <a:ext cx="2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on site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18"/>
              <p:cNvSpPr>
                <a:spLocks noChangeArrowheads="1"/>
              </p:cNvSpPr>
              <p:nvPr/>
            </p:nvSpPr>
            <p:spPr bwMode="auto">
              <a:xfrm>
                <a:off x="2094" y="209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19"/>
              <p:cNvSpPr>
                <a:spLocks noChangeArrowheads="1"/>
              </p:cNvSpPr>
              <p:nvPr/>
            </p:nvSpPr>
            <p:spPr bwMode="auto">
              <a:xfrm>
                <a:off x="2549" y="1996"/>
                <a:ext cx="10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III</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20"/>
              <p:cNvSpPr>
                <a:spLocks noChangeArrowheads="1"/>
              </p:cNvSpPr>
              <p:nvPr/>
            </p:nvSpPr>
            <p:spPr bwMode="auto">
              <a:xfrm>
                <a:off x="2643" y="1995"/>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21"/>
              <p:cNvSpPr>
                <a:spLocks noChangeArrowheads="1"/>
              </p:cNvSpPr>
              <p:nvPr/>
            </p:nvSpPr>
            <p:spPr bwMode="auto">
              <a:xfrm>
                <a:off x="2845" y="1996"/>
                <a:ext cx="5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site;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22"/>
              <p:cNvSpPr>
                <a:spLocks noChangeArrowheads="1"/>
              </p:cNvSpPr>
              <p:nvPr/>
            </p:nvSpPr>
            <p:spPr bwMode="auto">
              <a:xfrm>
                <a:off x="2845" y="2095"/>
                <a:ext cx="7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separate systems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23"/>
              <p:cNvSpPr>
                <a:spLocks noChangeArrowheads="1"/>
              </p:cNvSpPr>
              <p:nvPr/>
            </p:nvSpPr>
            <p:spPr bwMode="auto">
              <a:xfrm>
                <a:off x="3493" y="209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24"/>
              <p:cNvSpPr>
                <a:spLocks noChangeArrowheads="1"/>
              </p:cNvSpPr>
              <p:nvPr/>
            </p:nvSpPr>
            <p:spPr bwMode="auto">
              <a:xfrm>
                <a:off x="2845" y="2196"/>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Regular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 name="Rectangle 225"/>
              <p:cNvSpPr>
                <a:spLocks noChangeArrowheads="1"/>
              </p:cNvSpPr>
              <p:nvPr/>
            </p:nvSpPr>
            <p:spPr bwMode="auto">
              <a:xfrm>
                <a:off x="2845" y="2296"/>
                <a:ext cx="6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communication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 name="Rectangle 226"/>
              <p:cNvSpPr>
                <a:spLocks noChangeArrowheads="1"/>
              </p:cNvSpPr>
              <p:nvPr/>
            </p:nvSpPr>
            <p:spPr bwMode="auto">
              <a:xfrm>
                <a:off x="3426" y="2295"/>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7" name="Rectangle 227"/>
              <p:cNvSpPr>
                <a:spLocks noChangeArrowheads="1"/>
              </p:cNvSpPr>
              <p:nvPr/>
            </p:nvSpPr>
            <p:spPr bwMode="auto">
              <a:xfrm>
                <a:off x="3705" y="199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8" name="Rectangle 228"/>
              <p:cNvSpPr>
                <a:spLocks noChangeArrowheads="1"/>
              </p:cNvSpPr>
              <p:nvPr/>
            </p:nvSpPr>
            <p:spPr bwMode="auto">
              <a:xfrm>
                <a:off x="3748" y="200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9" name="Rectangle 229"/>
              <p:cNvSpPr>
                <a:spLocks noChangeArrowheads="1"/>
              </p:cNvSpPr>
              <p:nvPr/>
            </p:nvSpPr>
            <p:spPr bwMode="auto">
              <a:xfrm>
                <a:off x="3858" y="2001"/>
                <a:ext cx="6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Treat pts in fee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0" name="Rectangle 230"/>
              <p:cNvSpPr>
                <a:spLocks noChangeArrowheads="1"/>
              </p:cNvSpPr>
              <p:nvPr/>
            </p:nvSpPr>
            <p:spPr bwMode="auto">
              <a:xfrm>
                <a:off x="4421" y="200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1" name="Rectangle 231"/>
              <p:cNvSpPr>
                <a:spLocks noChangeArrowheads="1"/>
              </p:cNvSpPr>
              <p:nvPr/>
            </p:nvSpPr>
            <p:spPr bwMode="auto">
              <a:xfrm>
                <a:off x="4451" y="2001"/>
                <a:ext cx="12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2" name="Rectangle 232"/>
              <p:cNvSpPr>
                <a:spLocks noChangeArrowheads="1"/>
              </p:cNvSpPr>
              <p:nvPr/>
            </p:nvSpPr>
            <p:spPr bwMode="auto">
              <a:xfrm>
                <a:off x="4561" y="200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3" name="Rectangle 233"/>
              <p:cNvSpPr>
                <a:spLocks noChangeArrowheads="1"/>
              </p:cNvSpPr>
              <p:nvPr/>
            </p:nvSpPr>
            <p:spPr bwMode="auto">
              <a:xfrm>
                <a:off x="4590" y="2001"/>
                <a:ext cx="6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service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4" name="Rectangle 234"/>
              <p:cNvSpPr>
                <a:spLocks noChangeArrowheads="1"/>
              </p:cNvSpPr>
              <p:nvPr/>
            </p:nvSpPr>
            <p:spPr bwMode="auto">
              <a:xfrm>
                <a:off x="5113" y="200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5" name="Rectangle 235"/>
              <p:cNvSpPr>
                <a:spLocks noChangeArrowheads="1"/>
              </p:cNvSpPr>
              <p:nvPr/>
            </p:nvSpPr>
            <p:spPr bwMode="auto">
              <a:xfrm>
                <a:off x="3705" y="2097"/>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6" name="Rectangle 236"/>
              <p:cNvSpPr>
                <a:spLocks noChangeArrowheads="1"/>
              </p:cNvSpPr>
              <p:nvPr/>
            </p:nvSpPr>
            <p:spPr bwMode="auto">
              <a:xfrm>
                <a:off x="3748" y="2107"/>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7" name="Rectangle 237"/>
              <p:cNvSpPr>
                <a:spLocks noChangeArrowheads="1"/>
              </p:cNvSpPr>
              <p:nvPr/>
            </p:nvSpPr>
            <p:spPr bwMode="auto">
              <a:xfrm>
                <a:off x="3858" y="2108"/>
                <a:ext cx="2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Hand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 name="Rectangle 238"/>
              <p:cNvSpPr>
                <a:spLocks noChangeArrowheads="1"/>
              </p:cNvSpPr>
              <p:nvPr/>
            </p:nvSpPr>
            <p:spPr bwMode="auto">
              <a:xfrm>
                <a:off x="4060" y="2108"/>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9" name="Rectangle 239"/>
              <p:cNvSpPr>
                <a:spLocks noChangeArrowheads="1"/>
              </p:cNvSpPr>
              <p:nvPr/>
            </p:nvSpPr>
            <p:spPr bwMode="auto">
              <a:xfrm>
                <a:off x="4090" y="2108"/>
                <a:ext cx="131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off patients between PCP and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0" name="Rectangle 240"/>
              <p:cNvSpPr>
                <a:spLocks noChangeArrowheads="1"/>
              </p:cNvSpPr>
              <p:nvPr/>
            </p:nvSpPr>
            <p:spPr bwMode="auto">
              <a:xfrm>
                <a:off x="3858" y="2208"/>
                <a:ext cx="4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Psychiatry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1" name="Rectangle 241"/>
              <p:cNvSpPr>
                <a:spLocks noChangeArrowheads="1"/>
              </p:cNvSpPr>
              <p:nvPr/>
            </p:nvSpPr>
            <p:spPr bwMode="auto">
              <a:xfrm>
                <a:off x="4252" y="2208"/>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2" name="Rectangle 242"/>
              <p:cNvSpPr>
                <a:spLocks noChangeArrowheads="1"/>
              </p:cNvSpPr>
              <p:nvPr/>
            </p:nvSpPr>
            <p:spPr bwMode="auto">
              <a:xfrm>
                <a:off x="3705" y="2303"/>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3" name="Rectangle 243"/>
              <p:cNvSpPr>
                <a:spLocks noChangeArrowheads="1"/>
              </p:cNvSpPr>
              <p:nvPr/>
            </p:nvSpPr>
            <p:spPr bwMode="auto">
              <a:xfrm>
                <a:off x="3748" y="2313"/>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4" name="Rectangle 244"/>
              <p:cNvSpPr>
                <a:spLocks noChangeArrowheads="1"/>
              </p:cNvSpPr>
              <p:nvPr/>
            </p:nvSpPr>
            <p:spPr bwMode="auto">
              <a:xfrm>
                <a:off x="3858" y="2314"/>
                <a:ext cx="17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Phone and in person contact to discuss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5" name="Rectangle 245"/>
              <p:cNvSpPr>
                <a:spLocks noChangeArrowheads="1"/>
              </p:cNvSpPr>
              <p:nvPr/>
            </p:nvSpPr>
            <p:spPr bwMode="auto">
              <a:xfrm>
                <a:off x="3858" y="2415"/>
                <a:ext cx="1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patients as needed.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6" name="Rectangle 246"/>
              <p:cNvSpPr>
                <a:spLocks noChangeArrowheads="1"/>
              </p:cNvSpPr>
              <p:nvPr/>
            </p:nvSpPr>
            <p:spPr bwMode="auto">
              <a:xfrm>
                <a:off x="4828" y="241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7" name="Rectangle 247"/>
              <p:cNvSpPr>
                <a:spLocks noChangeArrowheads="1"/>
              </p:cNvSpPr>
              <p:nvPr/>
            </p:nvSpPr>
            <p:spPr bwMode="auto">
              <a:xfrm>
                <a:off x="3705" y="251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8" name="Rectangle 248"/>
              <p:cNvSpPr>
                <a:spLocks noChangeArrowheads="1"/>
              </p:cNvSpPr>
              <p:nvPr/>
            </p:nvSpPr>
            <p:spPr bwMode="auto">
              <a:xfrm>
                <a:off x="3748" y="252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9" name="Rectangle 249"/>
              <p:cNvSpPr>
                <a:spLocks noChangeArrowheads="1"/>
              </p:cNvSpPr>
              <p:nvPr/>
            </p:nvSpPr>
            <p:spPr bwMode="auto">
              <a:xfrm>
                <a:off x="3858" y="2521"/>
                <a:ext cx="14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Some coordinated care planning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0" name="Rectangle 250"/>
              <p:cNvSpPr>
                <a:spLocks noChangeArrowheads="1"/>
              </p:cNvSpPr>
              <p:nvPr/>
            </p:nvSpPr>
            <p:spPr bwMode="auto">
              <a:xfrm>
                <a:off x="5064" y="252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1" name="Rectangle 251"/>
              <p:cNvSpPr>
                <a:spLocks noChangeArrowheads="1"/>
              </p:cNvSpPr>
              <p:nvPr/>
            </p:nvSpPr>
            <p:spPr bwMode="auto">
              <a:xfrm>
                <a:off x="3705" y="2616"/>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2" name="Rectangle 252"/>
              <p:cNvSpPr>
                <a:spLocks noChangeArrowheads="1"/>
              </p:cNvSpPr>
              <p:nvPr/>
            </p:nvSpPr>
            <p:spPr bwMode="auto">
              <a:xfrm>
                <a:off x="3748" y="2626"/>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3" name="Rectangle 253"/>
              <p:cNvSpPr>
                <a:spLocks noChangeArrowheads="1"/>
              </p:cNvSpPr>
              <p:nvPr/>
            </p:nvSpPr>
            <p:spPr bwMode="auto">
              <a:xfrm>
                <a:off x="3858" y="2627"/>
                <a:ext cx="19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Access to and communication in PCP 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5" name="Rectangle 255"/>
              <p:cNvSpPr>
                <a:spLocks noChangeArrowheads="1"/>
              </p:cNvSpPr>
              <p:nvPr/>
            </p:nvSpPr>
            <p:spPr bwMode="auto">
              <a:xfrm>
                <a:off x="5529" y="2627"/>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6" name="Rectangle 256"/>
              <p:cNvSpPr>
                <a:spLocks noChangeArrowheads="1"/>
              </p:cNvSpPr>
              <p:nvPr/>
            </p:nvSpPr>
            <p:spPr bwMode="auto">
              <a:xfrm>
                <a:off x="3705" y="2723"/>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7" name="Rectangle 257"/>
              <p:cNvSpPr>
                <a:spLocks noChangeArrowheads="1"/>
              </p:cNvSpPr>
              <p:nvPr/>
            </p:nvSpPr>
            <p:spPr bwMode="auto">
              <a:xfrm>
                <a:off x="3748" y="2733"/>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8" name="Rectangle 258"/>
              <p:cNvSpPr>
                <a:spLocks noChangeArrowheads="1"/>
              </p:cNvSpPr>
              <p:nvPr/>
            </p:nvSpPr>
            <p:spPr bwMode="auto">
              <a:xfrm>
                <a:off x="3858" y="2734"/>
                <a:ext cx="16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Could allow Collaborative Care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9" name="Rectangle 259"/>
              <p:cNvSpPr>
                <a:spLocks noChangeArrowheads="1"/>
              </p:cNvSpPr>
              <p:nvPr/>
            </p:nvSpPr>
            <p:spPr bwMode="auto">
              <a:xfrm>
                <a:off x="5305" y="2734"/>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0" name="Rectangle 260"/>
              <p:cNvSpPr>
                <a:spLocks noChangeArrowheads="1"/>
              </p:cNvSpPr>
              <p:nvPr/>
            </p:nvSpPr>
            <p:spPr bwMode="auto">
              <a:xfrm>
                <a:off x="5692" y="199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1" name="Rectangle 261"/>
              <p:cNvSpPr>
                <a:spLocks noChangeArrowheads="1"/>
              </p:cNvSpPr>
              <p:nvPr/>
            </p:nvSpPr>
            <p:spPr bwMode="auto">
              <a:xfrm>
                <a:off x="5734" y="200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2" name="Rectangle 262"/>
              <p:cNvSpPr>
                <a:spLocks noChangeArrowheads="1"/>
              </p:cNvSpPr>
              <p:nvPr/>
            </p:nvSpPr>
            <p:spPr bwMode="auto">
              <a:xfrm>
                <a:off x="5844" y="2001"/>
                <a:ext cx="10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Separate space in facility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3" name="Rectangle 263"/>
              <p:cNvSpPr>
                <a:spLocks noChangeArrowheads="1"/>
              </p:cNvSpPr>
              <p:nvPr/>
            </p:nvSpPr>
            <p:spPr bwMode="auto">
              <a:xfrm>
                <a:off x="6781" y="200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4" name="Rectangle 264"/>
              <p:cNvSpPr>
                <a:spLocks noChangeArrowheads="1"/>
              </p:cNvSpPr>
              <p:nvPr/>
            </p:nvSpPr>
            <p:spPr bwMode="auto">
              <a:xfrm>
                <a:off x="5692" y="2097"/>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5" name="Rectangle 265"/>
              <p:cNvSpPr>
                <a:spLocks noChangeArrowheads="1"/>
              </p:cNvSpPr>
              <p:nvPr/>
            </p:nvSpPr>
            <p:spPr bwMode="auto">
              <a:xfrm>
                <a:off x="5734" y="2107"/>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6" name="Rectangle 266"/>
              <p:cNvSpPr>
                <a:spLocks noChangeArrowheads="1"/>
              </p:cNvSpPr>
              <p:nvPr/>
            </p:nvSpPr>
            <p:spPr bwMode="auto">
              <a:xfrm>
                <a:off x="5844" y="2108"/>
                <a:ext cx="1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Self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7" name="Rectangle 267"/>
              <p:cNvSpPr>
                <a:spLocks noChangeArrowheads="1"/>
              </p:cNvSpPr>
              <p:nvPr/>
            </p:nvSpPr>
            <p:spPr bwMode="auto">
              <a:xfrm>
                <a:off x="5996" y="2108"/>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8" name="Rectangle 268"/>
              <p:cNvSpPr>
                <a:spLocks noChangeArrowheads="1"/>
              </p:cNvSpPr>
              <p:nvPr/>
            </p:nvSpPr>
            <p:spPr bwMode="auto">
              <a:xfrm>
                <a:off x="6026" y="2108"/>
                <a:ext cx="97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contained psych space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9" name="Rectangle 269"/>
              <p:cNvSpPr>
                <a:spLocks noChangeArrowheads="1"/>
              </p:cNvSpPr>
              <p:nvPr/>
            </p:nvSpPr>
            <p:spPr bwMode="auto">
              <a:xfrm>
                <a:off x="6861" y="2108"/>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0" name="Rectangle 270"/>
              <p:cNvSpPr>
                <a:spLocks noChangeArrowheads="1"/>
              </p:cNvSpPr>
              <p:nvPr/>
            </p:nvSpPr>
            <p:spPr bwMode="auto">
              <a:xfrm>
                <a:off x="5692" y="2203"/>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1" name="Rectangle 271"/>
              <p:cNvSpPr>
                <a:spLocks noChangeArrowheads="1"/>
              </p:cNvSpPr>
              <p:nvPr/>
            </p:nvSpPr>
            <p:spPr bwMode="auto">
              <a:xfrm>
                <a:off x="5734" y="2213"/>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2" name="Rectangle 272"/>
              <p:cNvSpPr>
                <a:spLocks noChangeArrowheads="1"/>
              </p:cNvSpPr>
              <p:nvPr/>
            </p:nvSpPr>
            <p:spPr bwMode="auto">
              <a:xfrm>
                <a:off x="5844" y="2214"/>
                <a:ext cx="116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Could include group space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3" name="Rectangle 273"/>
              <p:cNvSpPr>
                <a:spLocks noChangeArrowheads="1"/>
              </p:cNvSpPr>
              <p:nvPr/>
            </p:nvSpPr>
            <p:spPr bwMode="auto">
              <a:xfrm>
                <a:off x="6843" y="2214"/>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4" name="Rectangle 274"/>
              <p:cNvSpPr>
                <a:spLocks noChangeArrowheads="1"/>
              </p:cNvSpPr>
              <p:nvPr/>
            </p:nvSpPr>
            <p:spPr bwMode="auto">
              <a:xfrm>
                <a:off x="801" y="1965"/>
                <a:ext cx="8"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5" name="Rectangle 275"/>
              <p:cNvSpPr>
                <a:spLocks noChangeArrowheads="1"/>
              </p:cNvSpPr>
              <p:nvPr/>
            </p:nvSpPr>
            <p:spPr bwMode="auto">
              <a:xfrm>
                <a:off x="801" y="1961"/>
                <a:ext cx="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6" name="Rectangle 276"/>
              <p:cNvSpPr>
                <a:spLocks noChangeArrowheads="1"/>
              </p:cNvSpPr>
              <p:nvPr/>
            </p:nvSpPr>
            <p:spPr bwMode="auto">
              <a:xfrm>
                <a:off x="809" y="1965"/>
                <a:ext cx="4"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7" name="Rectangle 277"/>
              <p:cNvSpPr>
                <a:spLocks noChangeArrowheads="1"/>
              </p:cNvSpPr>
              <p:nvPr/>
            </p:nvSpPr>
            <p:spPr bwMode="auto">
              <a:xfrm>
                <a:off x="809" y="1961"/>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8" name="Rectangle 278"/>
              <p:cNvSpPr>
                <a:spLocks noChangeArrowheads="1"/>
              </p:cNvSpPr>
              <p:nvPr/>
            </p:nvSpPr>
            <p:spPr bwMode="auto">
              <a:xfrm>
                <a:off x="813" y="1961"/>
                <a:ext cx="71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9" name="Rectangle 279"/>
              <p:cNvSpPr>
                <a:spLocks noChangeArrowheads="1"/>
              </p:cNvSpPr>
              <p:nvPr/>
            </p:nvSpPr>
            <p:spPr bwMode="auto">
              <a:xfrm>
                <a:off x="813" y="1965"/>
                <a:ext cx="715"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0" name="Rectangle 280"/>
              <p:cNvSpPr>
                <a:spLocks noChangeArrowheads="1"/>
              </p:cNvSpPr>
              <p:nvPr/>
            </p:nvSpPr>
            <p:spPr bwMode="auto">
              <a:xfrm>
                <a:off x="1528" y="1961"/>
                <a:ext cx="8"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1" name="Rectangle 281"/>
              <p:cNvSpPr>
                <a:spLocks noChangeArrowheads="1"/>
              </p:cNvSpPr>
              <p:nvPr/>
            </p:nvSpPr>
            <p:spPr bwMode="auto">
              <a:xfrm>
                <a:off x="1536" y="1961"/>
                <a:ext cx="87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2" name="Rectangle 282"/>
              <p:cNvSpPr>
                <a:spLocks noChangeArrowheads="1"/>
              </p:cNvSpPr>
              <p:nvPr/>
            </p:nvSpPr>
            <p:spPr bwMode="auto">
              <a:xfrm>
                <a:off x="1536" y="1965"/>
                <a:ext cx="871" cy="2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3" name="Rectangle 283"/>
              <p:cNvSpPr>
                <a:spLocks noChangeArrowheads="1"/>
              </p:cNvSpPr>
              <p:nvPr/>
            </p:nvSpPr>
            <p:spPr bwMode="auto">
              <a:xfrm>
                <a:off x="2407" y="1961"/>
                <a:ext cx="8"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4" name="Rectangle 284"/>
              <p:cNvSpPr>
                <a:spLocks noChangeArrowheads="1"/>
              </p:cNvSpPr>
              <p:nvPr/>
            </p:nvSpPr>
            <p:spPr bwMode="auto">
              <a:xfrm>
                <a:off x="2415" y="1961"/>
                <a:ext cx="3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5" name="Rectangle 285"/>
              <p:cNvSpPr>
                <a:spLocks noChangeArrowheads="1"/>
              </p:cNvSpPr>
              <p:nvPr/>
            </p:nvSpPr>
            <p:spPr bwMode="auto">
              <a:xfrm>
                <a:off x="2780" y="1961"/>
                <a:ext cx="8"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6" name="Rectangle 286"/>
              <p:cNvSpPr>
                <a:spLocks noChangeArrowheads="1"/>
              </p:cNvSpPr>
              <p:nvPr/>
            </p:nvSpPr>
            <p:spPr bwMode="auto">
              <a:xfrm>
                <a:off x="2788" y="1961"/>
                <a:ext cx="7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7" name="Rectangle 287"/>
              <p:cNvSpPr>
                <a:spLocks noChangeArrowheads="1"/>
              </p:cNvSpPr>
              <p:nvPr/>
            </p:nvSpPr>
            <p:spPr bwMode="auto">
              <a:xfrm>
                <a:off x="3544" y="1961"/>
                <a:ext cx="8"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8" name="Rectangle 288"/>
              <p:cNvSpPr>
                <a:spLocks noChangeArrowheads="1"/>
              </p:cNvSpPr>
              <p:nvPr/>
            </p:nvSpPr>
            <p:spPr bwMode="auto">
              <a:xfrm>
                <a:off x="3552" y="1961"/>
                <a:ext cx="19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9" name="Rectangle 289"/>
              <p:cNvSpPr>
                <a:spLocks noChangeArrowheads="1"/>
              </p:cNvSpPr>
              <p:nvPr/>
            </p:nvSpPr>
            <p:spPr bwMode="auto">
              <a:xfrm>
                <a:off x="5531" y="1961"/>
                <a:ext cx="8"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0" name="Rectangle 290"/>
              <p:cNvSpPr>
                <a:spLocks noChangeArrowheads="1"/>
              </p:cNvSpPr>
              <p:nvPr/>
            </p:nvSpPr>
            <p:spPr bwMode="auto">
              <a:xfrm>
                <a:off x="5539" y="1961"/>
                <a:ext cx="15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1" name="Rectangle 291"/>
              <p:cNvSpPr>
                <a:spLocks noChangeArrowheads="1"/>
              </p:cNvSpPr>
              <p:nvPr/>
            </p:nvSpPr>
            <p:spPr bwMode="auto">
              <a:xfrm>
                <a:off x="7059" y="1965"/>
                <a:ext cx="8"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2" name="Rectangle 292"/>
              <p:cNvSpPr>
                <a:spLocks noChangeArrowheads="1"/>
              </p:cNvSpPr>
              <p:nvPr/>
            </p:nvSpPr>
            <p:spPr bwMode="auto">
              <a:xfrm>
                <a:off x="7059" y="1961"/>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3" name="Rectangle 293"/>
              <p:cNvSpPr>
                <a:spLocks noChangeArrowheads="1"/>
              </p:cNvSpPr>
              <p:nvPr/>
            </p:nvSpPr>
            <p:spPr bwMode="auto">
              <a:xfrm>
                <a:off x="7063" y="1961"/>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4" name="Rectangle 294"/>
              <p:cNvSpPr>
                <a:spLocks noChangeArrowheads="1"/>
              </p:cNvSpPr>
              <p:nvPr/>
            </p:nvSpPr>
            <p:spPr bwMode="auto">
              <a:xfrm>
                <a:off x="801" y="19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5" name="Rectangle 295"/>
              <p:cNvSpPr>
                <a:spLocks noChangeArrowheads="1"/>
              </p:cNvSpPr>
              <p:nvPr/>
            </p:nvSpPr>
            <p:spPr bwMode="auto">
              <a:xfrm>
                <a:off x="1532" y="2833"/>
                <a:ext cx="879" cy="2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6" name="Rectangle 296"/>
              <p:cNvSpPr>
                <a:spLocks noChangeArrowheads="1"/>
              </p:cNvSpPr>
              <p:nvPr/>
            </p:nvSpPr>
            <p:spPr bwMode="auto">
              <a:xfrm>
                <a:off x="1528" y="19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7" name="Rectangle 297"/>
              <p:cNvSpPr>
                <a:spLocks noChangeArrowheads="1"/>
              </p:cNvSpPr>
              <p:nvPr/>
            </p:nvSpPr>
            <p:spPr bwMode="auto">
              <a:xfrm>
                <a:off x="2407" y="19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8" name="Rectangle 298"/>
              <p:cNvSpPr>
                <a:spLocks noChangeArrowheads="1"/>
              </p:cNvSpPr>
              <p:nvPr/>
            </p:nvSpPr>
            <p:spPr bwMode="auto">
              <a:xfrm>
                <a:off x="2780" y="19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9" name="Rectangle 299"/>
              <p:cNvSpPr>
                <a:spLocks noChangeArrowheads="1"/>
              </p:cNvSpPr>
              <p:nvPr/>
            </p:nvSpPr>
            <p:spPr bwMode="auto">
              <a:xfrm>
                <a:off x="3544" y="19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0" name="Rectangle 300"/>
              <p:cNvSpPr>
                <a:spLocks noChangeArrowheads="1"/>
              </p:cNvSpPr>
              <p:nvPr/>
            </p:nvSpPr>
            <p:spPr bwMode="auto">
              <a:xfrm>
                <a:off x="5531" y="19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1" name="Rectangle 301"/>
              <p:cNvSpPr>
                <a:spLocks noChangeArrowheads="1"/>
              </p:cNvSpPr>
              <p:nvPr/>
            </p:nvSpPr>
            <p:spPr bwMode="auto">
              <a:xfrm>
                <a:off x="7059" y="1994"/>
                <a:ext cx="8" cy="8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2" name="Rectangle 302"/>
              <p:cNvSpPr>
                <a:spLocks noChangeArrowheads="1"/>
              </p:cNvSpPr>
              <p:nvPr/>
            </p:nvSpPr>
            <p:spPr bwMode="auto">
              <a:xfrm>
                <a:off x="1536" y="2869"/>
                <a:ext cx="870" cy="8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3" name="Rectangle 303"/>
              <p:cNvSpPr>
                <a:spLocks noChangeArrowheads="1"/>
              </p:cNvSpPr>
              <p:nvPr/>
            </p:nvSpPr>
            <p:spPr bwMode="auto">
              <a:xfrm>
                <a:off x="1593" y="2897"/>
                <a:ext cx="757" cy="1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4" name="Rectangle 304"/>
              <p:cNvSpPr>
                <a:spLocks noChangeArrowheads="1"/>
              </p:cNvSpPr>
              <p:nvPr/>
            </p:nvSpPr>
            <p:spPr bwMode="auto">
              <a:xfrm>
                <a:off x="1596" y="2899"/>
                <a:ext cx="8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Close Collaboration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25" name="Rectangle 305"/>
              <p:cNvSpPr>
                <a:spLocks noChangeArrowheads="1"/>
              </p:cNvSpPr>
              <p:nvPr/>
            </p:nvSpPr>
            <p:spPr bwMode="auto">
              <a:xfrm>
                <a:off x="1593" y="2997"/>
                <a:ext cx="757" cy="10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6" name="Rectangle 306"/>
              <p:cNvSpPr>
                <a:spLocks noChangeArrowheads="1"/>
              </p:cNvSpPr>
              <p:nvPr/>
            </p:nvSpPr>
            <p:spPr bwMode="auto">
              <a:xfrm>
                <a:off x="1754" y="2999"/>
                <a:ext cx="2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Onsite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27" name="Rectangle 307"/>
              <p:cNvSpPr>
                <a:spLocks noChangeArrowheads="1"/>
              </p:cNvSpPr>
              <p:nvPr/>
            </p:nvSpPr>
            <p:spPr bwMode="auto">
              <a:xfrm>
                <a:off x="1997" y="2998"/>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28" name="Rectangle 308"/>
              <p:cNvSpPr>
                <a:spLocks noChangeArrowheads="1"/>
              </p:cNvSpPr>
              <p:nvPr/>
            </p:nvSpPr>
            <p:spPr bwMode="auto">
              <a:xfrm>
                <a:off x="2547" y="2899"/>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IV</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29" name="Rectangle 309"/>
              <p:cNvSpPr>
                <a:spLocks noChangeArrowheads="1"/>
              </p:cNvSpPr>
              <p:nvPr/>
            </p:nvSpPr>
            <p:spPr bwMode="auto">
              <a:xfrm>
                <a:off x="2646" y="2898"/>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0" name="Rectangle 310"/>
              <p:cNvSpPr>
                <a:spLocks noChangeArrowheads="1"/>
              </p:cNvSpPr>
              <p:nvPr/>
            </p:nvSpPr>
            <p:spPr bwMode="auto">
              <a:xfrm>
                <a:off x="2845" y="2899"/>
                <a:ext cx="53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site,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1" name="Rectangle 311"/>
              <p:cNvSpPr>
                <a:spLocks noChangeArrowheads="1"/>
              </p:cNvSpPr>
              <p:nvPr/>
            </p:nvSpPr>
            <p:spPr bwMode="auto">
              <a:xfrm>
                <a:off x="2845" y="2999"/>
                <a:ext cx="5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some shared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2" name="Rectangle 312"/>
              <p:cNvSpPr>
                <a:spLocks noChangeArrowheads="1"/>
              </p:cNvSpPr>
              <p:nvPr/>
            </p:nvSpPr>
            <p:spPr bwMode="auto">
              <a:xfrm>
                <a:off x="2845" y="3100"/>
                <a:ext cx="3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systems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3" name="Rectangle 313"/>
              <p:cNvSpPr>
                <a:spLocks noChangeArrowheads="1"/>
              </p:cNvSpPr>
              <p:nvPr/>
            </p:nvSpPr>
            <p:spPr bwMode="auto">
              <a:xfrm>
                <a:off x="3140" y="3099"/>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4" name="Rectangle 314"/>
              <p:cNvSpPr>
                <a:spLocks noChangeArrowheads="1"/>
              </p:cNvSpPr>
              <p:nvPr/>
            </p:nvSpPr>
            <p:spPr bwMode="auto">
              <a:xfrm>
                <a:off x="2845" y="3200"/>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Routine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5" name="Rectangle 315"/>
              <p:cNvSpPr>
                <a:spLocks noChangeArrowheads="1"/>
              </p:cNvSpPr>
              <p:nvPr/>
            </p:nvSpPr>
            <p:spPr bwMode="auto">
              <a:xfrm>
                <a:off x="2845" y="3299"/>
                <a:ext cx="7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communication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6" name="Rectangle 316"/>
              <p:cNvSpPr>
                <a:spLocks noChangeArrowheads="1"/>
              </p:cNvSpPr>
              <p:nvPr/>
            </p:nvSpPr>
            <p:spPr bwMode="auto">
              <a:xfrm>
                <a:off x="2845" y="3400"/>
                <a:ext cx="7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and coordination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7" name="Rectangle 317"/>
              <p:cNvSpPr>
                <a:spLocks noChangeArrowheads="1"/>
              </p:cNvSpPr>
              <p:nvPr/>
            </p:nvSpPr>
            <p:spPr bwMode="auto">
              <a:xfrm>
                <a:off x="3476" y="3399"/>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8" name="Rectangle 318"/>
              <p:cNvSpPr>
                <a:spLocks noChangeArrowheads="1"/>
              </p:cNvSpPr>
              <p:nvPr/>
            </p:nvSpPr>
            <p:spPr bwMode="auto">
              <a:xfrm>
                <a:off x="3705" y="2894"/>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39" name="Rectangle 319"/>
              <p:cNvSpPr>
                <a:spLocks noChangeArrowheads="1"/>
              </p:cNvSpPr>
              <p:nvPr/>
            </p:nvSpPr>
            <p:spPr bwMode="auto">
              <a:xfrm>
                <a:off x="3748" y="290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0" name="Rectangle 320"/>
              <p:cNvSpPr>
                <a:spLocks noChangeArrowheads="1"/>
              </p:cNvSpPr>
              <p:nvPr/>
            </p:nvSpPr>
            <p:spPr bwMode="auto">
              <a:xfrm>
                <a:off x="3858" y="2905"/>
                <a:ext cx="5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Treat pts in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1" name="Rectangle 321"/>
              <p:cNvSpPr>
                <a:spLocks noChangeArrowheads="1"/>
              </p:cNvSpPr>
              <p:nvPr/>
            </p:nvSpPr>
            <p:spPr bwMode="auto">
              <a:xfrm>
                <a:off x="4307" y="2905"/>
                <a:ext cx="1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fee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2" name="Rectangle 322"/>
              <p:cNvSpPr>
                <a:spLocks noChangeArrowheads="1"/>
              </p:cNvSpPr>
              <p:nvPr/>
            </p:nvSpPr>
            <p:spPr bwMode="auto">
              <a:xfrm>
                <a:off x="4421" y="2905"/>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3" name="Rectangle 323"/>
              <p:cNvSpPr>
                <a:spLocks noChangeArrowheads="1"/>
              </p:cNvSpPr>
              <p:nvPr/>
            </p:nvSpPr>
            <p:spPr bwMode="auto">
              <a:xfrm>
                <a:off x="4451" y="2905"/>
                <a:ext cx="12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4" name="Rectangle 324"/>
              <p:cNvSpPr>
                <a:spLocks noChangeArrowheads="1"/>
              </p:cNvSpPr>
              <p:nvPr/>
            </p:nvSpPr>
            <p:spPr bwMode="auto">
              <a:xfrm>
                <a:off x="4561" y="2905"/>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5" name="Rectangle 325"/>
              <p:cNvSpPr>
                <a:spLocks noChangeArrowheads="1"/>
              </p:cNvSpPr>
              <p:nvPr/>
            </p:nvSpPr>
            <p:spPr bwMode="auto">
              <a:xfrm>
                <a:off x="4590" y="2905"/>
                <a:ext cx="6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service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 name="Rectangle 326"/>
              <p:cNvSpPr>
                <a:spLocks noChangeArrowheads="1"/>
              </p:cNvSpPr>
              <p:nvPr/>
            </p:nvSpPr>
            <p:spPr bwMode="auto">
              <a:xfrm>
                <a:off x="5113" y="290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 name="Rectangle 327"/>
              <p:cNvSpPr>
                <a:spLocks noChangeArrowheads="1"/>
              </p:cNvSpPr>
              <p:nvPr/>
            </p:nvSpPr>
            <p:spPr bwMode="auto">
              <a:xfrm>
                <a:off x="3705" y="300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8" name="Rectangle 328"/>
              <p:cNvSpPr>
                <a:spLocks noChangeArrowheads="1"/>
              </p:cNvSpPr>
              <p:nvPr/>
            </p:nvSpPr>
            <p:spPr bwMode="auto">
              <a:xfrm>
                <a:off x="3748" y="301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9" name="Rectangle 329"/>
              <p:cNvSpPr>
                <a:spLocks noChangeArrowheads="1"/>
              </p:cNvSpPr>
              <p:nvPr/>
            </p:nvSpPr>
            <p:spPr bwMode="auto">
              <a:xfrm>
                <a:off x="3858" y="3011"/>
                <a:ext cx="15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 patients between PCP and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0" name="Rectangle 330"/>
              <p:cNvSpPr>
                <a:spLocks noChangeArrowheads="1"/>
              </p:cNvSpPr>
              <p:nvPr/>
            </p:nvSpPr>
            <p:spPr bwMode="auto">
              <a:xfrm>
                <a:off x="3858" y="3112"/>
                <a:ext cx="4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Psychiatry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1" name="Rectangle 331"/>
              <p:cNvSpPr>
                <a:spLocks noChangeArrowheads="1"/>
              </p:cNvSpPr>
              <p:nvPr/>
            </p:nvSpPr>
            <p:spPr bwMode="auto">
              <a:xfrm>
                <a:off x="4252" y="3112"/>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2" name="Rectangle 332"/>
              <p:cNvSpPr>
                <a:spLocks noChangeArrowheads="1"/>
              </p:cNvSpPr>
              <p:nvPr/>
            </p:nvSpPr>
            <p:spPr bwMode="auto">
              <a:xfrm>
                <a:off x="3705" y="3207"/>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3" name="Rectangle 333"/>
              <p:cNvSpPr>
                <a:spLocks noChangeArrowheads="1"/>
              </p:cNvSpPr>
              <p:nvPr/>
            </p:nvSpPr>
            <p:spPr bwMode="auto">
              <a:xfrm>
                <a:off x="3748" y="3217"/>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4" name="Rectangle 334"/>
              <p:cNvSpPr>
                <a:spLocks noChangeArrowheads="1"/>
              </p:cNvSpPr>
              <p:nvPr/>
            </p:nvSpPr>
            <p:spPr bwMode="auto">
              <a:xfrm>
                <a:off x="3858" y="3218"/>
                <a:ext cx="17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Phone and in person contact to discuss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5" name="Rectangle 335"/>
              <p:cNvSpPr>
                <a:spLocks noChangeArrowheads="1"/>
              </p:cNvSpPr>
              <p:nvPr/>
            </p:nvSpPr>
            <p:spPr bwMode="auto">
              <a:xfrm>
                <a:off x="3858" y="3318"/>
                <a:ext cx="6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patients.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6" name="Rectangle 336"/>
              <p:cNvSpPr>
                <a:spLocks noChangeArrowheads="1"/>
              </p:cNvSpPr>
              <p:nvPr/>
            </p:nvSpPr>
            <p:spPr bwMode="auto">
              <a:xfrm>
                <a:off x="4438" y="3318"/>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7" name="Rectangle 337"/>
              <p:cNvSpPr>
                <a:spLocks noChangeArrowheads="1"/>
              </p:cNvSpPr>
              <p:nvPr/>
            </p:nvSpPr>
            <p:spPr bwMode="auto">
              <a:xfrm>
                <a:off x="3705" y="3414"/>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8" name="Rectangle 338"/>
              <p:cNvSpPr>
                <a:spLocks noChangeArrowheads="1"/>
              </p:cNvSpPr>
              <p:nvPr/>
            </p:nvSpPr>
            <p:spPr bwMode="auto">
              <a:xfrm>
                <a:off x="3748" y="342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9" name="Rectangle 339"/>
              <p:cNvSpPr>
                <a:spLocks noChangeArrowheads="1"/>
              </p:cNvSpPr>
              <p:nvPr/>
            </p:nvSpPr>
            <p:spPr bwMode="auto">
              <a:xfrm>
                <a:off x="3858" y="3425"/>
                <a:ext cx="115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Coordinated care planning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0" name="Rectangle 340"/>
              <p:cNvSpPr>
                <a:spLocks noChangeArrowheads="1"/>
              </p:cNvSpPr>
              <p:nvPr/>
            </p:nvSpPr>
            <p:spPr bwMode="auto">
              <a:xfrm>
                <a:off x="4848" y="342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1" name="Rectangle 341"/>
              <p:cNvSpPr>
                <a:spLocks noChangeArrowheads="1"/>
              </p:cNvSpPr>
              <p:nvPr/>
            </p:nvSpPr>
            <p:spPr bwMode="auto">
              <a:xfrm>
                <a:off x="3705" y="352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2" name="Rectangle 342"/>
              <p:cNvSpPr>
                <a:spLocks noChangeArrowheads="1"/>
              </p:cNvSpPr>
              <p:nvPr/>
            </p:nvSpPr>
            <p:spPr bwMode="auto">
              <a:xfrm>
                <a:off x="3748" y="353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3" name="Rectangle 343"/>
              <p:cNvSpPr>
                <a:spLocks noChangeArrowheads="1"/>
              </p:cNvSpPr>
              <p:nvPr/>
            </p:nvSpPr>
            <p:spPr bwMode="auto">
              <a:xfrm>
                <a:off x="3858" y="3531"/>
                <a:ext cx="19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Access to and communication in PCP 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4" name="Rectangle 344"/>
              <p:cNvSpPr>
                <a:spLocks noChangeArrowheads="1"/>
              </p:cNvSpPr>
              <p:nvPr/>
            </p:nvSpPr>
            <p:spPr bwMode="auto">
              <a:xfrm>
                <a:off x="5529" y="353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5" name="Rectangle 345"/>
              <p:cNvSpPr>
                <a:spLocks noChangeArrowheads="1"/>
              </p:cNvSpPr>
              <p:nvPr/>
            </p:nvSpPr>
            <p:spPr bwMode="auto">
              <a:xfrm>
                <a:off x="3705" y="3627"/>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6" name="Rectangle 346"/>
              <p:cNvSpPr>
                <a:spLocks noChangeArrowheads="1"/>
              </p:cNvSpPr>
              <p:nvPr/>
            </p:nvSpPr>
            <p:spPr bwMode="auto">
              <a:xfrm>
                <a:off x="3748" y="3637"/>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7" name="Rectangle 347"/>
              <p:cNvSpPr>
                <a:spLocks noChangeArrowheads="1"/>
              </p:cNvSpPr>
              <p:nvPr/>
            </p:nvSpPr>
            <p:spPr bwMode="auto">
              <a:xfrm>
                <a:off x="3858" y="3638"/>
                <a:ext cx="16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Could allow Collaborative Care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8" name="Rectangle 348"/>
              <p:cNvSpPr>
                <a:spLocks noChangeArrowheads="1"/>
              </p:cNvSpPr>
              <p:nvPr/>
            </p:nvSpPr>
            <p:spPr bwMode="auto">
              <a:xfrm>
                <a:off x="5305" y="3638"/>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9" name="Rectangle 349"/>
              <p:cNvSpPr>
                <a:spLocks noChangeArrowheads="1"/>
              </p:cNvSpPr>
              <p:nvPr/>
            </p:nvSpPr>
            <p:spPr bwMode="auto">
              <a:xfrm>
                <a:off x="5692" y="2894"/>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0" name="Rectangle 350"/>
              <p:cNvSpPr>
                <a:spLocks noChangeArrowheads="1"/>
              </p:cNvSpPr>
              <p:nvPr/>
            </p:nvSpPr>
            <p:spPr bwMode="auto">
              <a:xfrm>
                <a:off x="5734" y="2904"/>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1" name="Rectangle 351"/>
              <p:cNvSpPr>
                <a:spLocks noChangeArrowheads="1"/>
              </p:cNvSpPr>
              <p:nvPr/>
            </p:nvSpPr>
            <p:spPr bwMode="auto">
              <a:xfrm>
                <a:off x="5844" y="2905"/>
                <a:ext cx="10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Separate space in facility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2" name="Rectangle 352"/>
              <p:cNvSpPr>
                <a:spLocks noChangeArrowheads="1"/>
              </p:cNvSpPr>
              <p:nvPr/>
            </p:nvSpPr>
            <p:spPr bwMode="auto">
              <a:xfrm>
                <a:off x="6781" y="290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3" name="Rectangle 353"/>
              <p:cNvSpPr>
                <a:spLocks noChangeArrowheads="1"/>
              </p:cNvSpPr>
              <p:nvPr/>
            </p:nvSpPr>
            <p:spPr bwMode="auto">
              <a:xfrm>
                <a:off x="5692" y="300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4" name="Rectangle 354"/>
              <p:cNvSpPr>
                <a:spLocks noChangeArrowheads="1"/>
              </p:cNvSpPr>
              <p:nvPr/>
            </p:nvSpPr>
            <p:spPr bwMode="auto">
              <a:xfrm>
                <a:off x="5734" y="301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5" name="Rectangle 355"/>
              <p:cNvSpPr>
                <a:spLocks noChangeArrowheads="1"/>
              </p:cNvSpPr>
              <p:nvPr/>
            </p:nvSpPr>
            <p:spPr bwMode="auto">
              <a:xfrm>
                <a:off x="5844" y="3011"/>
                <a:ext cx="1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6" name="Rectangle 356"/>
              <p:cNvSpPr>
                <a:spLocks noChangeArrowheads="1"/>
              </p:cNvSpPr>
              <p:nvPr/>
            </p:nvSpPr>
            <p:spPr bwMode="auto">
              <a:xfrm>
                <a:off x="5938" y="3011"/>
                <a:ext cx="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lf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7" name="Rectangle 357"/>
              <p:cNvSpPr>
                <a:spLocks noChangeArrowheads="1"/>
              </p:cNvSpPr>
              <p:nvPr/>
            </p:nvSpPr>
            <p:spPr bwMode="auto">
              <a:xfrm>
                <a:off x="5996" y="301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8" name="Rectangle 358"/>
              <p:cNvSpPr>
                <a:spLocks noChangeArrowheads="1"/>
              </p:cNvSpPr>
              <p:nvPr/>
            </p:nvSpPr>
            <p:spPr bwMode="auto">
              <a:xfrm>
                <a:off x="6026" y="3011"/>
                <a:ext cx="97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contained psych space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9" name="Rectangle 359"/>
              <p:cNvSpPr>
                <a:spLocks noChangeArrowheads="1"/>
              </p:cNvSpPr>
              <p:nvPr/>
            </p:nvSpPr>
            <p:spPr bwMode="auto">
              <a:xfrm>
                <a:off x="6861" y="301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0" name="Rectangle 360"/>
              <p:cNvSpPr>
                <a:spLocks noChangeArrowheads="1"/>
              </p:cNvSpPr>
              <p:nvPr/>
            </p:nvSpPr>
            <p:spPr bwMode="auto">
              <a:xfrm>
                <a:off x="5692" y="3107"/>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1" name="Rectangle 361"/>
              <p:cNvSpPr>
                <a:spLocks noChangeArrowheads="1"/>
              </p:cNvSpPr>
              <p:nvPr/>
            </p:nvSpPr>
            <p:spPr bwMode="auto">
              <a:xfrm>
                <a:off x="5734" y="3117"/>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2" name="Rectangle 362"/>
              <p:cNvSpPr>
                <a:spLocks noChangeArrowheads="1"/>
              </p:cNvSpPr>
              <p:nvPr/>
            </p:nvSpPr>
            <p:spPr bwMode="auto">
              <a:xfrm>
                <a:off x="5844" y="3118"/>
                <a:ext cx="129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Consult space in PCP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3" name="Rectangle 363"/>
              <p:cNvSpPr>
                <a:spLocks noChangeArrowheads="1"/>
              </p:cNvSpPr>
              <p:nvPr/>
            </p:nvSpPr>
            <p:spPr bwMode="auto">
              <a:xfrm>
                <a:off x="5844" y="3219"/>
                <a:ext cx="1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area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4" name="Rectangle 364"/>
              <p:cNvSpPr>
                <a:spLocks noChangeArrowheads="1"/>
              </p:cNvSpPr>
              <p:nvPr/>
            </p:nvSpPr>
            <p:spPr bwMode="auto">
              <a:xfrm>
                <a:off x="6000" y="3219"/>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5" name="Rectangle 365"/>
              <p:cNvSpPr>
                <a:spLocks noChangeArrowheads="1"/>
              </p:cNvSpPr>
              <p:nvPr/>
            </p:nvSpPr>
            <p:spPr bwMode="auto">
              <a:xfrm>
                <a:off x="5692" y="3313"/>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6" name="Rectangle 366"/>
              <p:cNvSpPr>
                <a:spLocks noChangeArrowheads="1"/>
              </p:cNvSpPr>
              <p:nvPr/>
            </p:nvSpPr>
            <p:spPr bwMode="auto">
              <a:xfrm>
                <a:off x="5734" y="3323"/>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9" name="Rectangle 369"/>
              <p:cNvSpPr>
                <a:spLocks noChangeArrowheads="1"/>
              </p:cNvSpPr>
              <p:nvPr/>
            </p:nvSpPr>
            <p:spPr bwMode="auto">
              <a:xfrm>
                <a:off x="5821" y="3335"/>
                <a:ext cx="12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Shared waiting room in PCP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90" name="Rectangle 370"/>
              <p:cNvSpPr>
                <a:spLocks noChangeArrowheads="1"/>
              </p:cNvSpPr>
              <p:nvPr/>
            </p:nvSpPr>
            <p:spPr bwMode="auto">
              <a:xfrm>
                <a:off x="5844" y="3425"/>
                <a:ext cx="1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area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91" name="Rectangle 371"/>
              <p:cNvSpPr>
                <a:spLocks noChangeArrowheads="1"/>
              </p:cNvSpPr>
              <p:nvPr/>
            </p:nvSpPr>
            <p:spPr bwMode="auto">
              <a:xfrm>
                <a:off x="6000" y="342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92" name="Rectangle 372"/>
              <p:cNvSpPr>
                <a:spLocks noChangeArrowheads="1"/>
              </p:cNvSpPr>
              <p:nvPr/>
            </p:nvSpPr>
            <p:spPr bwMode="auto">
              <a:xfrm>
                <a:off x="5692" y="3520"/>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93" name="Rectangle 373"/>
              <p:cNvSpPr>
                <a:spLocks noChangeArrowheads="1"/>
              </p:cNvSpPr>
              <p:nvPr/>
            </p:nvSpPr>
            <p:spPr bwMode="auto">
              <a:xfrm>
                <a:off x="5734" y="3530"/>
                <a:ext cx="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94" name="Rectangle 374"/>
              <p:cNvSpPr>
                <a:spLocks noChangeArrowheads="1"/>
              </p:cNvSpPr>
              <p:nvPr/>
            </p:nvSpPr>
            <p:spPr bwMode="auto">
              <a:xfrm>
                <a:off x="5844" y="3531"/>
                <a:ext cx="9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Access to group room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95" name="Rectangle 375"/>
              <p:cNvSpPr>
                <a:spLocks noChangeArrowheads="1"/>
              </p:cNvSpPr>
              <p:nvPr/>
            </p:nvSpPr>
            <p:spPr bwMode="auto">
              <a:xfrm>
                <a:off x="6667" y="3531"/>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96" name="Rectangle 376"/>
              <p:cNvSpPr>
                <a:spLocks noChangeArrowheads="1"/>
              </p:cNvSpPr>
              <p:nvPr/>
            </p:nvSpPr>
            <p:spPr bwMode="auto">
              <a:xfrm>
                <a:off x="801" y="2861"/>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7" name="Rectangle 377"/>
              <p:cNvSpPr>
                <a:spLocks noChangeArrowheads="1"/>
              </p:cNvSpPr>
              <p:nvPr/>
            </p:nvSpPr>
            <p:spPr bwMode="auto">
              <a:xfrm>
                <a:off x="1528" y="2861"/>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8" name="Rectangle 378"/>
              <p:cNvSpPr>
                <a:spLocks noChangeArrowheads="1"/>
              </p:cNvSpPr>
              <p:nvPr/>
            </p:nvSpPr>
            <p:spPr bwMode="auto">
              <a:xfrm>
                <a:off x="1536" y="2861"/>
                <a:ext cx="87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9" name="Rectangle 379"/>
              <p:cNvSpPr>
                <a:spLocks noChangeArrowheads="1"/>
              </p:cNvSpPr>
              <p:nvPr/>
            </p:nvSpPr>
            <p:spPr bwMode="auto">
              <a:xfrm>
                <a:off x="1536" y="2869"/>
                <a:ext cx="871" cy="2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0" name="Rectangle 380"/>
              <p:cNvSpPr>
                <a:spLocks noChangeArrowheads="1"/>
              </p:cNvSpPr>
              <p:nvPr/>
            </p:nvSpPr>
            <p:spPr bwMode="auto">
              <a:xfrm>
                <a:off x="2407" y="2861"/>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1" name="Rectangle 381"/>
              <p:cNvSpPr>
                <a:spLocks noChangeArrowheads="1"/>
              </p:cNvSpPr>
              <p:nvPr/>
            </p:nvSpPr>
            <p:spPr bwMode="auto">
              <a:xfrm>
                <a:off x="2415" y="2861"/>
                <a:ext cx="3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2" name="Rectangle 382"/>
              <p:cNvSpPr>
                <a:spLocks noChangeArrowheads="1"/>
              </p:cNvSpPr>
              <p:nvPr/>
            </p:nvSpPr>
            <p:spPr bwMode="auto">
              <a:xfrm>
                <a:off x="2780" y="2861"/>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3" name="Rectangle 383"/>
              <p:cNvSpPr>
                <a:spLocks noChangeArrowheads="1"/>
              </p:cNvSpPr>
              <p:nvPr/>
            </p:nvSpPr>
            <p:spPr bwMode="auto">
              <a:xfrm>
                <a:off x="2788" y="2861"/>
                <a:ext cx="7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4" name="Rectangle 384"/>
              <p:cNvSpPr>
                <a:spLocks noChangeArrowheads="1"/>
              </p:cNvSpPr>
              <p:nvPr/>
            </p:nvSpPr>
            <p:spPr bwMode="auto">
              <a:xfrm>
                <a:off x="3544" y="2861"/>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5" name="Rectangle 385"/>
              <p:cNvSpPr>
                <a:spLocks noChangeArrowheads="1"/>
              </p:cNvSpPr>
              <p:nvPr/>
            </p:nvSpPr>
            <p:spPr bwMode="auto">
              <a:xfrm>
                <a:off x="3552" y="2861"/>
                <a:ext cx="19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6" name="Rectangle 386"/>
              <p:cNvSpPr>
                <a:spLocks noChangeArrowheads="1"/>
              </p:cNvSpPr>
              <p:nvPr/>
            </p:nvSpPr>
            <p:spPr bwMode="auto">
              <a:xfrm>
                <a:off x="5531" y="2861"/>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7" name="Rectangle 387"/>
              <p:cNvSpPr>
                <a:spLocks noChangeArrowheads="1"/>
              </p:cNvSpPr>
              <p:nvPr/>
            </p:nvSpPr>
            <p:spPr bwMode="auto">
              <a:xfrm>
                <a:off x="5539" y="2861"/>
                <a:ext cx="152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8" name="Rectangle 388"/>
              <p:cNvSpPr>
                <a:spLocks noChangeArrowheads="1"/>
              </p:cNvSpPr>
              <p:nvPr/>
            </p:nvSpPr>
            <p:spPr bwMode="auto">
              <a:xfrm>
                <a:off x="7059" y="2861"/>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9" name="Rectangle 389"/>
              <p:cNvSpPr>
                <a:spLocks noChangeArrowheads="1"/>
              </p:cNvSpPr>
              <p:nvPr/>
            </p:nvSpPr>
            <p:spPr bwMode="auto">
              <a:xfrm>
                <a:off x="809" y="3736"/>
                <a:ext cx="719"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0" name="Rectangle 390"/>
              <p:cNvSpPr>
                <a:spLocks noChangeArrowheads="1"/>
              </p:cNvSpPr>
              <p:nvPr/>
            </p:nvSpPr>
            <p:spPr bwMode="auto">
              <a:xfrm>
                <a:off x="801" y="2897"/>
                <a:ext cx="8" cy="8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1" name="Rectangle 391"/>
              <p:cNvSpPr>
                <a:spLocks noChangeArrowheads="1"/>
              </p:cNvSpPr>
              <p:nvPr/>
            </p:nvSpPr>
            <p:spPr bwMode="auto">
              <a:xfrm>
                <a:off x="801"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2" name="Rectangle 392"/>
              <p:cNvSpPr>
                <a:spLocks noChangeArrowheads="1"/>
              </p:cNvSpPr>
              <p:nvPr/>
            </p:nvSpPr>
            <p:spPr bwMode="auto">
              <a:xfrm>
                <a:off x="801"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3" name="Rectangle 393"/>
              <p:cNvSpPr>
                <a:spLocks noChangeArrowheads="1"/>
              </p:cNvSpPr>
              <p:nvPr/>
            </p:nvSpPr>
            <p:spPr bwMode="auto">
              <a:xfrm>
                <a:off x="809" y="3765"/>
                <a:ext cx="71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4" name="Rectangle 394"/>
              <p:cNvSpPr>
                <a:spLocks noChangeArrowheads="1"/>
              </p:cNvSpPr>
              <p:nvPr/>
            </p:nvSpPr>
            <p:spPr bwMode="auto">
              <a:xfrm>
                <a:off x="1532" y="3736"/>
                <a:ext cx="879" cy="29"/>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5" name="Rectangle 395"/>
              <p:cNvSpPr>
                <a:spLocks noChangeArrowheads="1"/>
              </p:cNvSpPr>
              <p:nvPr/>
            </p:nvSpPr>
            <p:spPr bwMode="auto">
              <a:xfrm>
                <a:off x="1528" y="2897"/>
                <a:ext cx="8" cy="8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6" name="Rectangle 396"/>
              <p:cNvSpPr>
                <a:spLocks noChangeArrowheads="1"/>
              </p:cNvSpPr>
              <p:nvPr/>
            </p:nvSpPr>
            <p:spPr bwMode="auto">
              <a:xfrm>
                <a:off x="1528"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7" name="Rectangle 397"/>
              <p:cNvSpPr>
                <a:spLocks noChangeArrowheads="1"/>
              </p:cNvSpPr>
              <p:nvPr/>
            </p:nvSpPr>
            <p:spPr bwMode="auto">
              <a:xfrm>
                <a:off x="1536" y="3765"/>
                <a:ext cx="87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8" name="Rectangle 398"/>
              <p:cNvSpPr>
                <a:spLocks noChangeArrowheads="1"/>
              </p:cNvSpPr>
              <p:nvPr/>
            </p:nvSpPr>
            <p:spPr bwMode="auto">
              <a:xfrm>
                <a:off x="2407" y="2897"/>
                <a:ext cx="8" cy="8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9" name="Rectangle 399"/>
              <p:cNvSpPr>
                <a:spLocks noChangeArrowheads="1"/>
              </p:cNvSpPr>
              <p:nvPr/>
            </p:nvSpPr>
            <p:spPr bwMode="auto">
              <a:xfrm>
                <a:off x="2407"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0" name="Rectangle 400"/>
              <p:cNvSpPr>
                <a:spLocks noChangeArrowheads="1"/>
              </p:cNvSpPr>
              <p:nvPr/>
            </p:nvSpPr>
            <p:spPr bwMode="auto">
              <a:xfrm>
                <a:off x="2415" y="3765"/>
                <a:ext cx="3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1" name="Rectangle 401"/>
              <p:cNvSpPr>
                <a:spLocks noChangeArrowheads="1"/>
              </p:cNvSpPr>
              <p:nvPr/>
            </p:nvSpPr>
            <p:spPr bwMode="auto">
              <a:xfrm>
                <a:off x="2780" y="2897"/>
                <a:ext cx="8" cy="8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2" name="Rectangle 402"/>
              <p:cNvSpPr>
                <a:spLocks noChangeArrowheads="1"/>
              </p:cNvSpPr>
              <p:nvPr/>
            </p:nvSpPr>
            <p:spPr bwMode="auto">
              <a:xfrm>
                <a:off x="2780"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3" name="Rectangle 403"/>
              <p:cNvSpPr>
                <a:spLocks noChangeArrowheads="1"/>
              </p:cNvSpPr>
              <p:nvPr/>
            </p:nvSpPr>
            <p:spPr bwMode="auto">
              <a:xfrm>
                <a:off x="2788" y="3765"/>
                <a:ext cx="7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4" name="Rectangle 404"/>
              <p:cNvSpPr>
                <a:spLocks noChangeArrowheads="1"/>
              </p:cNvSpPr>
              <p:nvPr/>
            </p:nvSpPr>
            <p:spPr bwMode="auto">
              <a:xfrm>
                <a:off x="3544" y="2897"/>
                <a:ext cx="8" cy="8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5" name="Rectangle 405"/>
              <p:cNvSpPr>
                <a:spLocks noChangeArrowheads="1"/>
              </p:cNvSpPr>
              <p:nvPr/>
            </p:nvSpPr>
            <p:spPr bwMode="auto">
              <a:xfrm>
                <a:off x="3544"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6" name="Rectangle 406"/>
              <p:cNvSpPr>
                <a:spLocks noChangeArrowheads="1"/>
              </p:cNvSpPr>
              <p:nvPr/>
            </p:nvSpPr>
            <p:spPr bwMode="auto">
              <a:xfrm>
                <a:off x="3552" y="3765"/>
                <a:ext cx="19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Rectangle 408"/>
            <p:cNvSpPr>
              <a:spLocks noChangeArrowheads="1"/>
            </p:cNvSpPr>
            <p:nvPr/>
          </p:nvSpPr>
          <p:spPr bwMode="auto">
            <a:xfrm>
              <a:off x="5531" y="2897"/>
              <a:ext cx="8" cy="8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409"/>
            <p:cNvSpPr>
              <a:spLocks noChangeArrowheads="1"/>
            </p:cNvSpPr>
            <p:nvPr/>
          </p:nvSpPr>
          <p:spPr bwMode="auto">
            <a:xfrm>
              <a:off x="5531"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410"/>
            <p:cNvSpPr>
              <a:spLocks noChangeArrowheads="1"/>
            </p:cNvSpPr>
            <p:nvPr/>
          </p:nvSpPr>
          <p:spPr bwMode="auto">
            <a:xfrm>
              <a:off x="5539" y="3765"/>
              <a:ext cx="152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411"/>
            <p:cNvSpPr>
              <a:spLocks noChangeArrowheads="1"/>
            </p:cNvSpPr>
            <p:nvPr/>
          </p:nvSpPr>
          <p:spPr bwMode="auto">
            <a:xfrm>
              <a:off x="7059" y="2897"/>
              <a:ext cx="8" cy="8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412"/>
            <p:cNvSpPr>
              <a:spLocks noChangeArrowheads="1"/>
            </p:cNvSpPr>
            <p:nvPr/>
          </p:nvSpPr>
          <p:spPr bwMode="auto">
            <a:xfrm>
              <a:off x="7059"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413"/>
            <p:cNvSpPr>
              <a:spLocks noChangeArrowheads="1"/>
            </p:cNvSpPr>
            <p:nvPr/>
          </p:nvSpPr>
          <p:spPr bwMode="auto">
            <a:xfrm>
              <a:off x="7059" y="37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565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65594" y="659259"/>
            <a:ext cx="8335198" cy="4684266"/>
            <a:chOff x="663" y="665"/>
            <a:chExt cx="6206" cy="2701"/>
          </a:xfrm>
        </p:grpSpPr>
        <p:sp>
          <p:nvSpPr>
            <p:cNvPr id="3" name="AutoShape 4"/>
            <p:cNvSpPr>
              <a:spLocks noChangeAspect="1" noChangeArrowheads="1" noTextEdit="1"/>
            </p:cNvSpPr>
            <p:nvPr/>
          </p:nvSpPr>
          <p:spPr bwMode="auto">
            <a:xfrm>
              <a:off x="858" y="954"/>
              <a:ext cx="5964" cy="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 name="Group 206"/>
            <p:cNvGrpSpPr>
              <a:grpSpLocks/>
            </p:cNvGrpSpPr>
            <p:nvPr/>
          </p:nvGrpSpPr>
          <p:grpSpPr bwMode="auto">
            <a:xfrm>
              <a:off x="663" y="665"/>
              <a:ext cx="6206" cy="2082"/>
              <a:chOff x="663" y="665"/>
              <a:chExt cx="6206" cy="2082"/>
            </a:xfrm>
          </p:grpSpPr>
          <p:sp>
            <p:nvSpPr>
              <p:cNvPr id="11" name="Rectangle 6"/>
              <p:cNvSpPr>
                <a:spLocks noChangeArrowheads="1"/>
              </p:cNvSpPr>
              <p:nvPr/>
            </p:nvSpPr>
            <p:spPr bwMode="auto">
              <a:xfrm>
                <a:off x="919" y="665"/>
                <a:ext cx="2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7"/>
              <p:cNvSpPr>
                <a:spLocks noChangeArrowheads="1"/>
              </p:cNvSpPr>
              <p:nvPr/>
            </p:nvSpPr>
            <p:spPr bwMode="auto">
              <a:xfrm>
                <a:off x="672" y="962"/>
                <a:ext cx="676" cy="167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8"/>
              <p:cNvSpPr>
                <a:spLocks noChangeArrowheads="1"/>
              </p:cNvSpPr>
              <p:nvPr/>
            </p:nvSpPr>
            <p:spPr bwMode="auto">
              <a:xfrm>
                <a:off x="725" y="990"/>
                <a:ext cx="569" cy="10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9"/>
              <p:cNvSpPr>
                <a:spLocks noChangeArrowheads="1"/>
              </p:cNvSpPr>
              <p:nvPr/>
            </p:nvSpPr>
            <p:spPr bwMode="auto">
              <a:xfrm>
                <a:off x="811" y="992"/>
                <a:ext cx="49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imes New Roman" pitchFamily="18" charset="0"/>
                    <a:cs typeface="Arial" pitchFamily="34" charset="0"/>
                  </a:rPr>
                  <a:t>Integrated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1206" y="993"/>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1355" y="962"/>
                <a:ext cx="820" cy="702"/>
              </a:xfrm>
              <a:prstGeom prst="rect">
                <a:avLst/>
              </a:prstGeom>
              <a:solidFill>
                <a:srgbClr val="B4FA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2"/>
              <p:cNvSpPr>
                <a:spLocks noChangeArrowheads="1"/>
              </p:cNvSpPr>
              <p:nvPr/>
            </p:nvSpPr>
            <p:spPr bwMode="auto">
              <a:xfrm>
                <a:off x="1409" y="990"/>
                <a:ext cx="713" cy="102"/>
              </a:xfrm>
              <a:prstGeom prst="rect">
                <a:avLst/>
              </a:prstGeom>
              <a:solidFill>
                <a:srgbClr val="B4FA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3"/>
              <p:cNvSpPr>
                <a:spLocks noChangeArrowheads="1"/>
              </p:cNvSpPr>
              <p:nvPr/>
            </p:nvSpPr>
            <p:spPr bwMode="auto">
              <a:xfrm>
                <a:off x="1415" y="991"/>
                <a:ext cx="90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Close Collaborative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1409" y="1092"/>
                <a:ext cx="713" cy="101"/>
              </a:xfrm>
              <a:prstGeom prst="rect">
                <a:avLst/>
              </a:prstGeom>
              <a:solidFill>
                <a:srgbClr val="B4FA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1445" y="1093"/>
                <a:ext cx="60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Approaching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1927" y="1093"/>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1409" y="1193"/>
                <a:ext cx="713" cy="102"/>
              </a:xfrm>
              <a:prstGeom prst="rect">
                <a:avLst/>
              </a:prstGeom>
              <a:solidFill>
                <a:srgbClr val="B4FA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8"/>
              <p:cNvSpPr>
                <a:spLocks noChangeArrowheads="1"/>
              </p:cNvSpPr>
              <p:nvPr/>
            </p:nvSpPr>
            <p:spPr bwMode="auto">
              <a:xfrm>
                <a:off x="1434" y="1194"/>
                <a:ext cx="8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Integrated Practice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2096" y="1194"/>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2327" y="991"/>
                <a:ext cx="8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V</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2390" y="991"/>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2596" y="991"/>
                <a:ext cx="54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site;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2596" y="1093"/>
                <a:ext cx="66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systems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3127" y="1093"/>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2596" y="1194"/>
                <a:ext cx="57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Coordinated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2596" y="1296"/>
                <a:ext cx="67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treatment plans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 name="Rectangle 27"/>
              <p:cNvSpPr>
                <a:spLocks noChangeArrowheads="1"/>
              </p:cNvSpPr>
              <p:nvPr/>
            </p:nvSpPr>
            <p:spPr bwMode="auto">
              <a:xfrm>
                <a:off x="3137" y="1296"/>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28"/>
              <p:cNvSpPr>
                <a:spLocks noChangeArrowheads="1"/>
              </p:cNvSpPr>
              <p:nvPr/>
            </p:nvSpPr>
            <p:spPr bwMode="auto">
              <a:xfrm>
                <a:off x="2596" y="1396"/>
                <a:ext cx="37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Regular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1" name="Rectangle 29"/>
              <p:cNvSpPr>
                <a:spLocks noChangeArrowheads="1"/>
              </p:cNvSpPr>
              <p:nvPr/>
            </p:nvSpPr>
            <p:spPr bwMode="auto">
              <a:xfrm>
                <a:off x="2596" y="1497"/>
                <a:ext cx="68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communication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2" name="Rectangle 30"/>
              <p:cNvSpPr>
                <a:spLocks noChangeArrowheads="1"/>
              </p:cNvSpPr>
              <p:nvPr/>
            </p:nvSpPr>
            <p:spPr bwMode="auto">
              <a:xfrm>
                <a:off x="3144" y="1497"/>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3" name="Rectangle 31"/>
              <p:cNvSpPr>
                <a:spLocks noChangeArrowheads="1"/>
              </p:cNvSpPr>
              <p:nvPr/>
            </p:nvSpPr>
            <p:spPr bwMode="auto">
              <a:xfrm>
                <a:off x="3408" y="987"/>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4" name="Rectangle 32"/>
              <p:cNvSpPr>
                <a:spLocks noChangeArrowheads="1"/>
              </p:cNvSpPr>
              <p:nvPr/>
            </p:nvSpPr>
            <p:spPr bwMode="auto">
              <a:xfrm>
                <a:off x="3448" y="997"/>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5" name="Rectangle 33"/>
              <p:cNvSpPr>
                <a:spLocks noChangeArrowheads="1"/>
              </p:cNvSpPr>
              <p:nvPr/>
            </p:nvSpPr>
            <p:spPr bwMode="auto">
              <a:xfrm>
                <a:off x="3552" y="997"/>
                <a:ext cx="171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Fee for service within medical practice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6" name="Rectangle 34"/>
              <p:cNvSpPr>
                <a:spLocks noChangeArrowheads="1"/>
              </p:cNvSpPr>
              <p:nvPr/>
            </p:nvSpPr>
            <p:spPr bwMode="auto">
              <a:xfrm>
                <a:off x="4922" y="997"/>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7" name="Rectangle 35"/>
              <p:cNvSpPr>
                <a:spLocks noChangeArrowheads="1"/>
              </p:cNvSpPr>
              <p:nvPr/>
            </p:nvSpPr>
            <p:spPr bwMode="auto">
              <a:xfrm>
                <a:off x="3408" y="1094"/>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8" name="Rectangle 36"/>
              <p:cNvSpPr>
                <a:spLocks noChangeArrowheads="1"/>
              </p:cNvSpPr>
              <p:nvPr/>
            </p:nvSpPr>
            <p:spPr bwMode="auto">
              <a:xfrm>
                <a:off x="3448" y="1104"/>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9" name="Rectangle 37"/>
              <p:cNvSpPr>
                <a:spLocks noChangeArrowheads="1"/>
              </p:cNvSpPr>
              <p:nvPr/>
            </p:nvSpPr>
            <p:spPr bwMode="auto">
              <a:xfrm>
                <a:off x="3552" y="1104"/>
                <a:ext cx="112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patients with PCP</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0" name="Rectangle 38"/>
              <p:cNvSpPr>
                <a:spLocks noChangeArrowheads="1"/>
              </p:cNvSpPr>
              <p:nvPr/>
            </p:nvSpPr>
            <p:spPr bwMode="auto">
              <a:xfrm>
                <a:off x="4449" y="1104"/>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1" name="Rectangle 39"/>
              <p:cNvSpPr>
                <a:spLocks noChangeArrowheads="1"/>
              </p:cNvSpPr>
              <p:nvPr/>
            </p:nvSpPr>
            <p:spPr bwMode="auto">
              <a:xfrm>
                <a:off x="3408" y="1202"/>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2" name="Rectangle 40"/>
              <p:cNvSpPr>
                <a:spLocks noChangeArrowheads="1"/>
              </p:cNvSpPr>
              <p:nvPr/>
            </p:nvSpPr>
            <p:spPr bwMode="auto">
              <a:xfrm>
                <a:off x="3448" y="1212"/>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3" name="Rectangle 41"/>
              <p:cNvSpPr>
                <a:spLocks noChangeArrowheads="1"/>
              </p:cNvSpPr>
              <p:nvPr/>
            </p:nvSpPr>
            <p:spPr bwMode="auto">
              <a:xfrm>
                <a:off x="3552" y="1212"/>
                <a:ext cx="9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4" name="Rectangle 42"/>
              <p:cNvSpPr>
                <a:spLocks noChangeArrowheads="1"/>
              </p:cNvSpPr>
              <p:nvPr/>
            </p:nvSpPr>
            <p:spPr bwMode="auto">
              <a:xfrm>
                <a:off x="3625" y="1212"/>
                <a:ext cx="3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5" name="Rectangle 43"/>
              <p:cNvSpPr>
                <a:spLocks noChangeArrowheads="1"/>
              </p:cNvSpPr>
              <p:nvPr/>
            </p:nvSpPr>
            <p:spPr bwMode="auto">
              <a:xfrm>
                <a:off x="3653" y="1212"/>
                <a:ext cx="100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person communication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6" name="Rectangle 44"/>
              <p:cNvSpPr>
                <a:spLocks noChangeArrowheads="1"/>
              </p:cNvSpPr>
              <p:nvPr/>
            </p:nvSpPr>
            <p:spPr bwMode="auto">
              <a:xfrm>
                <a:off x="4458" y="1212"/>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7" name="Rectangle 45"/>
              <p:cNvSpPr>
                <a:spLocks noChangeArrowheads="1"/>
              </p:cNvSpPr>
              <p:nvPr/>
            </p:nvSpPr>
            <p:spPr bwMode="auto">
              <a:xfrm>
                <a:off x="3408" y="1310"/>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8" name="Rectangle 46"/>
              <p:cNvSpPr>
                <a:spLocks noChangeArrowheads="1"/>
              </p:cNvSpPr>
              <p:nvPr/>
            </p:nvSpPr>
            <p:spPr bwMode="auto">
              <a:xfrm>
                <a:off x="3448" y="1320"/>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9" name="Rectangle 47"/>
              <p:cNvSpPr>
                <a:spLocks noChangeArrowheads="1"/>
              </p:cNvSpPr>
              <p:nvPr/>
            </p:nvSpPr>
            <p:spPr bwMode="auto">
              <a:xfrm>
                <a:off x="3552" y="1320"/>
                <a:ext cx="93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care planning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0" name="Rectangle 48"/>
              <p:cNvSpPr>
                <a:spLocks noChangeArrowheads="1"/>
              </p:cNvSpPr>
              <p:nvPr/>
            </p:nvSpPr>
            <p:spPr bwMode="auto">
              <a:xfrm>
                <a:off x="4295" y="1320"/>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1" name="Rectangle 49"/>
              <p:cNvSpPr>
                <a:spLocks noChangeArrowheads="1"/>
              </p:cNvSpPr>
              <p:nvPr/>
            </p:nvSpPr>
            <p:spPr bwMode="auto">
              <a:xfrm>
                <a:off x="3408" y="1417"/>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2" name="Rectangle 50"/>
              <p:cNvSpPr>
                <a:spLocks noChangeArrowheads="1"/>
              </p:cNvSpPr>
              <p:nvPr/>
            </p:nvSpPr>
            <p:spPr bwMode="auto">
              <a:xfrm>
                <a:off x="3448" y="1427"/>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3" name="Rectangle 51"/>
              <p:cNvSpPr>
                <a:spLocks noChangeArrowheads="1"/>
              </p:cNvSpPr>
              <p:nvPr/>
            </p:nvSpPr>
            <p:spPr bwMode="auto">
              <a:xfrm>
                <a:off x="3552" y="1427"/>
                <a:ext cx="61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4" name="Rectangle 52"/>
              <p:cNvSpPr>
                <a:spLocks noChangeArrowheads="1"/>
              </p:cNvSpPr>
              <p:nvPr/>
            </p:nvSpPr>
            <p:spPr bwMode="auto">
              <a:xfrm>
                <a:off x="4043" y="1427"/>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5" name="Rectangle 53"/>
              <p:cNvSpPr>
                <a:spLocks noChangeArrowheads="1"/>
              </p:cNvSpPr>
              <p:nvPr/>
            </p:nvSpPr>
            <p:spPr bwMode="auto">
              <a:xfrm>
                <a:off x="3408" y="1525"/>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6" name="Rectangle 54"/>
              <p:cNvSpPr>
                <a:spLocks noChangeArrowheads="1"/>
              </p:cNvSpPr>
              <p:nvPr/>
            </p:nvSpPr>
            <p:spPr bwMode="auto">
              <a:xfrm>
                <a:off x="3448" y="1535"/>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7" name="Rectangle 55"/>
              <p:cNvSpPr>
                <a:spLocks noChangeArrowheads="1"/>
              </p:cNvSpPr>
              <p:nvPr/>
            </p:nvSpPr>
            <p:spPr bwMode="auto">
              <a:xfrm>
                <a:off x="3552" y="1535"/>
                <a:ext cx="170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Could allow Collaborative Care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8" name="Rectangle 56"/>
              <p:cNvSpPr>
                <a:spLocks noChangeArrowheads="1"/>
              </p:cNvSpPr>
              <p:nvPr/>
            </p:nvSpPr>
            <p:spPr bwMode="auto">
              <a:xfrm>
                <a:off x="4916" y="1535"/>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99" name="Rectangle 57"/>
              <p:cNvSpPr>
                <a:spLocks noChangeArrowheads="1"/>
              </p:cNvSpPr>
              <p:nvPr/>
            </p:nvSpPr>
            <p:spPr bwMode="auto">
              <a:xfrm>
                <a:off x="5280" y="987"/>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0" name="Rectangle 58"/>
              <p:cNvSpPr>
                <a:spLocks noChangeArrowheads="1"/>
              </p:cNvSpPr>
              <p:nvPr/>
            </p:nvSpPr>
            <p:spPr bwMode="auto">
              <a:xfrm>
                <a:off x="5320" y="997"/>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1" name="Rectangle 59"/>
              <p:cNvSpPr>
                <a:spLocks noChangeArrowheads="1"/>
              </p:cNvSpPr>
              <p:nvPr/>
            </p:nvSpPr>
            <p:spPr bwMode="auto">
              <a:xfrm>
                <a:off x="5424" y="997"/>
                <a:ext cx="11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Space within PCP practice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2" name="Rectangle 60"/>
              <p:cNvSpPr>
                <a:spLocks noChangeArrowheads="1"/>
              </p:cNvSpPr>
              <p:nvPr/>
            </p:nvSpPr>
            <p:spPr bwMode="auto">
              <a:xfrm>
                <a:off x="6360" y="997"/>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3" name="Rectangle 61"/>
              <p:cNvSpPr>
                <a:spLocks noChangeArrowheads="1"/>
              </p:cNvSpPr>
              <p:nvPr/>
            </p:nvSpPr>
            <p:spPr bwMode="auto">
              <a:xfrm>
                <a:off x="5280" y="1094"/>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4" name="Rectangle 62"/>
              <p:cNvSpPr>
                <a:spLocks noChangeArrowheads="1"/>
              </p:cNvSpPr>
              <p:nvPr/>
            </p:nvSpPr>
            <p:spPr bwMode="auto">
              <a:xfrm>
                <a:off x="5320" y="1104"/>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5" name="Rectangle 63"/>
              <p:cNvSpPr>
                <a:spLocks noChangeArrowheads="1"/>
              </p:cNvSpPr>
              <p:nvPr/>
            </p:nvSpPr>
            <p:spPr bwMode="auto">
              <a:xfrm>
                <a:off x="5424" y="1104"/>
                <a:ext cx="132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Same scheduling, wait space,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6" name="Rectangle 64"/>
              <p:cNvSpPr>
                <a:spLocks noChangeArrowheads="1"/>
              </p:cNvSpPr>
              <p:nvPr/>
            </p:nvSpPr>
            <p:spPr bwMode="auto">
              <a:xfrm>
                <a:off x="5424" y="1206"/>
                <a:ext cx="144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EMR, medical supports as other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7" name="Rectangle 65"/>
              <p:cNvSpPr>
                <a:spLocks noChangeArrowheads="1"/>
              </p:cNvSpPr>
              <p:nvPr/>
            </p:nvSpPr>
            <p:spPr bwMode="auto">
              <a:xfrm>
                <a:off x="5424" y="1308"/>
                <a:ext cx="41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providers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8" name="Rectangle 66"/>
              <p:cNvSpPr>
                <a:spLocks noChangeArrowheads="1"/>
              </p:cNvSpPr>
              <p:nvPr/>
            </p:nvSpPr>
            <p:spPr bwMode="auto">
              <a:xfrm>
                <a:off x="5756" y="1308"/>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9" name="Rectangle 67"/>
              <p:cNvSpPr>
                <a:spLocks noChangeArrowheads="1"/>
              </p:cNvSpPr>
              <p:nvPr/>
            </p:nvSpPr>
            <p:spPr bwMode="auto">
              <a:xfrm>
                <a:off x="5280" y="1405"/>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10" name="Rectangle 68"/>
              <p:cNvSpPr>
                <a:spLocks noChangeArrowheads="1"/>
              </p:cNvSpPr>
              <p:nvPr/>
            </p:nvSpPr>
            <p:spPr bwMode="auto">
              <a:xfrm>
                <a:off x="5320" y="1415"/>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11" name="Rectangle 69"/>
              <p:cNvSpPr>
                <a:spLocks noChangeArrowheads="1"/>
              </p:cNvSpPr>
              <p:nvPr/>
            </p:nvSpPr>
            <p:spPr bwMode="auto">
              <a:xfrm>
                <a:off x="5424" y="1415"/>
                <a:ext cx="97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Access to group room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12" name="Rectangle 70"/>
              <p:cNvSpPr>
                <a:spLocks noChangeArrowheads="1"/>
              </p:cNvSpPr>
              <p:nvPr/>
            </p:nvSpPr>
            <p:spPr bwMode="auto">
              <a:xfrm>
                <a:off x="6198" y="1415"/>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13" name="Rectangle 71"/>
              <p:cNvSpPr>
                <a:spLocks noChangeArrowheads="1"/>
              </p:cNvSpPr>
              <p:nvPr/>
            </p:nvSpPr>
            <p:spPr bwMode="auto">
              <a:xfrm>
                <a:off x="663" y="954"/>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4" name="Rectangle 72"/>
              <p:cNvSpPr>
                <a:spLocks noChangeArrowheads="1"/>
              </p:cNvSpPr>
              <p:nvPr/>
            </p:nvSpPr>
            <p:spPr bwMode="auto">
              <a:xfrm>
                <a:off x="663" y="95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5" name="Rectangle 73"/>
              <p:cNvSpPr>
                <a:spLocks noChangeArrowheads="1"/>
              </p:cNvSpPr>
              <p:nvPr/>
            </p:nvSpPr>
            <p:spPr bwMode="auto">
              <a:xfrm>
                <a:off x="671" y="954"/>
                <a:ext cx="67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6" name="Rectangle 74"/>
              <p:cNvSpPr>
                <a:spLocks noChangeArrowheads="1"/>
              </p:cNvSpPr>
              <p:nvPr/>
            </p:nvSpPr>
            <p:spPr bwMode="auto">
              <a:xfrm>
                <a:off x="671" y="962"/>
                <a:ext cx="677" cy="2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7" name="Rectangle 75"/>
              <p:cNvSpPr>
                <a:spLocks noChangeArrowheads="1"/>
              </p:cNvSpPr>
              <p:nvPr/>
            </p:nvSpPr>
            <p:spPr bwMode="auto">
              <a:xfrm>
                <a:off x="1348" y="962"/>
                <a:ext cx="7"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8" name="Rectangle 76"/>
              <p:cNvSpPr>
                <a:spLocks noChangeArrowheads="1"/>
              </p:cNvSpPr>
              <p:nvPr/>
            </p:nvSpPr>
            <p:spPr bwMode="auto">
              <a:xfrm>
                <a:off x="1348" y="95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9" name="Rectangle 77"/>
              <p:cNvSpPr>
                <a:spLocks noChangeArrowheads="1"/>
              </p:cNvSpPr>
              <p:nvPr/>
            </p:nvSpPr>
            <p:spPr bwMode="auto">
              <a:xfrm>
                <a:off x="1355" y="954"/>
                <a:ext cx="82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0" name="Rectangle 78"/>
              <p:cNvSpPr>
                <a:spLocks noChangeArrowheads="1"/>
              </p:cNvSpPr>
              <p:nvPr/>
            </p:nvSpPr>
            <p:spPr bwMode="auto">
              <a:xfrm>
                <a:off x="1355" y="962"/>
                <a:ext cx="821" cy="28"/>
              </a:xfrm>
              <a:prstGeom prst="rect">
                <a:avLst/>
              </a:prstGeom>
              <a:solidFill>
                <a:srgbClr val="B4FA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1" name="Rectangle 79"/>
              <p:cNvSpPr>
                <a:spLocks noChangeArrowheads="1"/>
              </p:cNvSpPr>
              <p:nvPr/>
            </p:nvSpPr>
            <p:spPr bwMode="auto">
              <a:xfrm>
                <a:off x="2176" y="962"/>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2" name="Rectangle 80"/>
              <p:cNvSpPr>
                <a:spLocks noChangeArrowheads="1"/>
              </p:cNvSpPr>
              <p:nvPr/>
            </p:nvSpPr>
            <p:spPr bwMode="auto">
              <a:xfrm>
                <a:off x="2176" y="95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3" name="Rectangle 81"/>
              <p:cNvSpPr>
                <a:spLocks noChangeArrowheads="1"/>
              </p:cNvSpPr>
              <p:nvPr/>
            </p:nvSpPr>
            <p:spPr bwMode="auto">
              <a:xfrm>
                <a:off x="2184" y="954"/>
                <a:ext cx="35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4" name="Rectangle 82"/>
              <p:cNvSpPr>
                <a:spLocks noChangeArrowheads="1"/>
              </p:cNvSpPr>
              <p:nvPr/>
            </p:nvSpPr>
            <p:spPr bwMode="auto">
              <a:xfrm>
                <a:off x="2536" y="962"/>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5" name="Rectangle 83"/>
              <p:cNvSpPr>
                <a:spLocks noChangeArrowheads="1"/>
              </p:cNvSpPr>
              <p:nvPr/>
            </p:nvSpPr>
            <p:spPr bwMode="auto">
              <a:xfrm>
                <a:off x="2536" y="95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6" name="Rectangle 84"/>
              <p:cNvSpPr>
                <a:spLocks noChangeArrowheads="1"/>
              </p:cNvSpPr>
              <p:nvPr/>
            </p:nvSpPr>
            <p:spPr bwMode="auto">
              <a:xfrm>
                <a:off x="2544" y="954"/>
                <a:ext cx="71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7" name="Rectangle 85"/>
              <p:cNvSpPr>
                <a:spLocks noChangeArrowheads="1"/>
              </p:cNvSpPr>
              <p:nvPr/>
            </p:nvSpPr>
            <p:spPr bwMode="auto">
              <a:xfrm>
                <a:off x="3256" y="962"/>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8" name="Rectangle 86"/>
              <p:cNvSpPr>
                <a:spLocks noChangeArrowheads="1"/>
              </p:cNvSpPr>
              <p:nvPr/>
            </p:nvSpPr>
            <p:spPr bwMode="auto">
              <a:xfrm>
                <a:off x="3256" y="95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9" name="Rectangle 87"/>
              <p:cNvSpPr>
                <a:spLocks noChangeArrowheads="1"/>
              </p:cNvSpPr>
              <p:nvPr/>
            </p:nvSpPr>
            <p:spPr bwMode="auto">
              <a:xfrm>
                <a:off x="3264" y="954"/>
                <a:ext cx="186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0" name="Rectangle 88"/>
              <p:cNvSpPr>
                <a:spLocks noChangeArrowheads="1"/>
              </p:cNvSpPr>
              <p:nvPr/>
            </p:nvSpPr>
            <p:spPr bwMode="auto">
              <a:xfrm>
                <a:off x="5128" y="962"/>
                <a:ext cx="8"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1" name="Rectangle 89"/>
              <p:cNvSpPr>
                <a:spLocks noChangeArrowheads="1"/>
              </p:cNvSpPr>
              <p:nvPr/>
            </p:nvSpPr>
            <p:spPr bwMode="auto">
              <a:xfrm>
                <a:off x="5128" y="95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2" name="Rectangle 90"/>
              <p:cNvSpPr>
                <a:spLocks noChangeArrowheads="1"/>
              </p:cNvSpPr>
              <p:nvPr/>
            </p:nvSpPr>
            <p:spPr bwMode="auto">
              <a:xfrm>
                <a:off x="5136" y="954"/>
                <a:ext cx="14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3" name="Rectangle 91"/>
              <p:cNvSpPr>
                <a:spLocks noChangeArrowheads="1"/>
              </p:cNvSpPr>
              <p:nvPr/>
            </p:nvSpPr>
            <p:spPr bwMode="auto">
              <a:xfrm>
                <a:off x="6568" y="954"/>
                <a:ext cx="8"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4" name="Rectangle 92"/>
              <p:cNvSpPr>
                <a:spLocks noChangeArrowheads="1"/>
              </p:cNvSpPr>
              <p:nvPr/>
            </p:nvSpPr>
            <p:spPr bwMode="auto">
              <a:xfrm>
                <a:off x="6568" y="95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5" name="Rectangle 93"/>
              <p:cNvSpPr>
                <a:spLocks noChangeArrowheads="1"/>
              </p:cNvSpPr>
              <p:nvPr/>
            </p:nvSpPr>
            <p:spPr bwMode="auto">
              <a:xfrm>
                <a:off x="663" y="990"/>
                <a:ext cx="8" cy="6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6" name="Rectangle 94"/>
              <p:cNvSpPr>
                <a:spLocks noChangeArrowheads="1"/>
              </p:cNvSpPr>
              <p:nvPr/>
            </p:nvSpPr>
            <p:spPr bwMode="auto">
              <a:xfrm>
                <a:off x="1351" y="1636"/>
                <a:ext cx="829" cy="28"/>
              </a:xfrm>
              <a:prstGeom prst="rect">
                <a:avLst/>
              </a:prstGeom>
              <a:solidFill>
                <a:srgbClr val="B4FA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7" name="Rectangle 95"/>
              <p:cNvSpPr>
                <a:spLocks noChangeArrowheads="1"/>
              </p:cNvSpPr>
              <p:nvPr/>
            </p:nvSpPr>
            <p:spPr bwMode="auto">
              <a:xfrm>
                <a:off x="1348" y="990"/>
                <a:ext cx="7" cy="6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8" name="Rectangle 96"/>
              <p:cNvSpPr>
                <a:spLocks noChangeArrowheads="1"/>
              </p:cNvSpPr>
              <p:nvPr/>
            </p:nvSpPr>
            <p:spPr bwMode="auto">
              <a:xfrm>
                <a:off x="2176" y="990"/>
                <a:ext cx="8" cy="6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9" name="Rectangle 97"/>
              <p:cNvSpPr>
                <a:spLocks noChangeArrowheads="1"/>
              </p:cNvSpPr>
              <p:nvPr/>
            </p:nvSpPr>
            <p:spPr bwMode="auto">
              <a:xfrm>
                <a:off x="2536" y="990"/>
                <a:ext cx="8" cy="6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0" name="Rectangle 98"/>
              <p:cNvSpPr>
                <a:spLocks noChangeArrowheads="1"/>
              </p:cNvSpPr>
              <p:nvPr/>
            </p:nvSpPr>
            <p:spPr bwMode="auto">
              <a:xfrm>
                <a:off x="3256" y="990"/>
                <a:ext cx="8" cy="6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1" name="Rectangle 99"/>
              <p:cNvSpPr>
                <a:spLocks noChangeArrowheads="1"/>
              </p:cNvSpPr>
              <p:nvPr/>
            </p:nvSpPr>
            <p:spPr bwMode="auto">
              <a:xfrm>
                <a:off x="5128" y="990"/>
                <a:ext cx="8" cy="6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2" name="Rectangle 100"/>
              <p:cNvSpPr>
                <a:spLocks noChangeArrowheads="1"/>
              </p:cNvSpPr>
              <p:nvPr/>
            </p:nvSpPr>
            <p:spPr bwMode="auto">
              <a:xfrm>
                <a:off x="6568" y="990"/>
                <a:ext cx="8" cy="6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3" name="Rectangle 101"/>
              <p:cNvSpPr>
                <a:spLocks noChangeArrowheads="1"/>
              </p:cNvSpPr>
              <p:nvPr/>
            </p:nvSpPr>
            <p:spPr bwMode="auto">
              <a:xfrm>
                <a:off x="1355" y="1673"/>
                <a:ext cx="820" cy="968"/>
              </a:xfrm>
              <a:prstGeom prst="rect">
                <a:avLst/>
              </a:prstGeom>
              <a:solidFill>
                <a:srgbClr val="17E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4" name="Rectangle 102"/>
              <p:cNvSpPr>
                <a:spLocks noChangeArrowheads="1"/>
              </p:cNvSpPr>
              <p:nvPr/>
            </p:nvSpPr>
            <p:spPr bwMode="auto">
              <a:xfrm>
                <a:off x="1409" y="1702"/>
                <a:ext cx="713" cy="101"/>
              </a:xfrm>
              <a:prstGeom prst="rect">
                <a:avLst/>
              </a:prstGeom>
              <a:solidFill>
                <a:srgbClr val="17E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5" name="Rectangle 103"/>
              <p:cNvSpPr>
                <a:spLocks noChangeArrowheads="1"/>
              </p:cNvSpPr>
              <p:nvPr/>
            </p:nvSpPr>
            <p:spPr bwMode="auto">
              <a:xfrm>
                <a:off x="1441" y="1703"/>
                <a:ext cx="83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Full Collaboration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46" name="Rectangle 104"/>
              <p:cNvSpPr>
                <a:spLocks noChangeArrowheads="1"/>
              </p:cNvSpPr>
              <p:nvPr/>
            </p:nvSpPr>
            <p:spPr bwMode="auto">
              <a:xfrm>
                <a:off x="1409" y="1803"/>
                <a:ext cx="713" cy="101"/>
              </a:xfrm>
              <a:prstGeom prst="rect">
                <a:avLst/>
              </a:prstGeom>
              <a:solidFill>
                <a:srgbClr val="17E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7" name="Rectangle 105"/>
              <p:cNvSpPr>
                <a:spLocks noChangeArrowheads="1"/>
              </p:cNvSpPr>
              <p:nvPr/>
            </p:nvSpPr>
            <p:spPr bwMode="auto">
              <a:xfrm>
                <a:off x="1373" y="1803"/>
                <a:ext cx="78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in a Transformed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48" name="Rectangle 106"/>
              <p:cNvSpPr>
                <a:spLocks noChangeArrowheads="1"/>
              </p:cNvSpPr>
              <p:nvPr/>
            </p:nvSpPr>
            <p:spPr bwMode="auto">
              <a:xfrm>
                <a:off x="1409" y="1904"/>
                <a:ext cx="713" cy="101"/>
              </a:xfrm>
              <a:prstGeom prst="rect">
                <a:avLst/>
              </a:prstGeom>
              <a:solidFill>
                <a:srgbClr val="17E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9" name="Rectangle 107"/>
              <p:cNvSpPr>
                <a:spLocks noChangeArrowheads="1"/>
              </p:cNvSpPr>
              <p:nvPr/>
            </p:nvSpPr>
            <p:spPr bwMode="auto">
              <a:xfrm>
                <a:off x="1344" y="1904"/>
                <a:ext cx="8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Integrated Practice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0" name="Rectangle 108"/>
              <p:cNvSpPr>
                <a:spLocks noChangeArrowheads="1"/>
              </p:cNvSpPr>
              <p:nvPr/>
            </p:nvSpPr>
            <p:spPr bwMode="auto">
              <a:xfrm>
                <a:off x="2006" y="1904"/>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1" name="Rectangle 109"/>
              <p:cNvSpPr>
                <a:spLocks noChangeArrowheads="1"/>
              </p:cNvSpPr>
              <p:nvPr/>
            </p:nvSpPr>
            <p:spPr bwMode="auto">
              <a:xfrm>
                <a:off x="2312" y="1703"/>
                <a:ext cx="11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VI</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2" name="Rectangle 110"/>
              <p:cNvSpPr>
                <a:spLocks noChangeArrowheads="1"/>
              </p:cNvSpPr>
              <p:nvPr/>
            </p:nvSpPr>
            <p:spPr bwMode="auto">
              <a:xfrm>
                <a:off x="2405" y="1703"/>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3" name="Rectangle 111"/>
              <p:cNvSpPr>
                <a:spLocks noChangeArrowheads="1"/>
              </p:cNvSpPr>
              <p:nvPr/>
            </p:nvSpPr>
            <p:spPr bwMode="auto">
              <a:xfrm>
                <a:off x="2596" y="1703"/>
                <a:ext cx="54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site,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4" name="Rectangle 112"/>
              <p:cNvSpPr>
                <a:spLocks noChangeArrowheads="1"/>
              </p:cNvSpPr>
              <p:nvPr/>
            </p:nvSpPr>
            <p:spPr bwMode="auto">
              <a:xfrm>
                <a:off x="2596" y="1803"/>
                <a:ext cx="67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vision, systems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5" name="Rectangle 113"/>
              <p:cNvSpPr>
                <a:spLocks noChangeArrowheads="1"/>
              </p:cNvSpPr>
              <p:nvPr/>
            </p:nvSpPr>
            <p:spPr bwMode="auto">
              <a:xfrm>
                <a:off x="3134" y="1803"/>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6" name="Rectangle 114"/>
              <p:cNvSpPr>
                <a:spLocks noChangeArrowheads="1"/>
              </p:cNvSpPr>
              <p:nvPr/>
            </p:nvSpPr>
            <p:spPr bwMode="auto">
              <a:xfrm>
                <a:off x="2596" y="1904"/>
                <a:ext cx="77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treatment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7" name="Rectangle 115"/>
              <p:cNvSpPr>
                <a:spLocks noChangeArrowheads="1"/>
              </p:cNvSpPr>
              <p:nvPr/>
            </p:nvSpPr>
            <p:spPr bwMode="auto">
              <a:xfrm>
                <a:off x="2596" y="2006"/>
                <a:ext cx="2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plans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8" name="Rectangle 116"/>
              <p:cNvSpPr>
                <a:spLocks noChangeArrowheads="1"/>
              </p:cNvSpPr>
              <p:nvPr/>
            </p:nvSpPr>
            <p:spPr bwMode="auto">
              <a:xfrm>
                <a:off x="2783" y="2006"/>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9" name="Rectangle 117"/>
              <p:cNvSpPr>
                <a:spLocks noChangeArrowheads="1"/>
              </p:cNvSpPr>
              <p:nvPr/>
            </p:nvSpPr>
            <p:spPr bwMode="auto">
              <a:xfrm>
                <a:off x="2596" y="2107"/>
                <a:ext cx="61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Regular team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0" name="Rectangle 118"/>
              <p:cNvSpPr>
                <a:spLocks noChangeArrowheads="1"/>
              </p:cNvSpPr>
              <p:nvPr/>
            </p:nvSpPr>
            <p:spPr bwMode="auto">
              <a:xfrm>
                <a:off x="2596" y="2209"/>
                <a:ext cx="3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meetings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1" name="Rectangle 119"/>
              <p:cNvSpPr>
                <a:spLocks noChangeArrowheads="1"/>
              </p:cNvSpPr>
              <p:nvPr/>
            </p:nvSpPr>
            <p:spPr bwMode="auto">
              <a:xfrm>
                <a:off x="2914" y="2209"/>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2" name="Rectangle 120"/>
              <p:cNvSpPr>
                <a:spLocks noChangeArrowheads="1"/>
              </p:cNvSpPr>
              <p:nvPr/>
            </p:nvSpPr>
            <p:spPr bwMode="auto">
              <a:xfrm>
                <a:off x="2596" y="2309"/>
                <a:ext cx="78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Population based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3" name="Rectangle 121"/>
              <p:cNvSpPr>
                <a:spLocks noChangeArrowheads="1"/>
              </p:cNvSpPr>
              <p:nvPr/>
            </p:nvSpPr>
            <p:spPr bwMode="auto">
              <a:xfrm>
                <a:off x="2596" y="2410"/>
                <a:ext cx="49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behavioral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4" name="Rectangle 122"/>
              <p:cNvSpPr>
                <a:spLocks noChangeArrowheads="1"/>
              </p:cNvSpPr>
              <p:nvPr/>
            </p:nvSpPr>
            <p:spPr bwMode="auto">
              <a:xfrm>
                <a:off x="2596" y="2512"/>
                <a:ext cx="26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health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5" name="Rectangle 123"/>
              <p:cNvSpPr>
                <a:spLocks noChangeArrowheads="1"/>
              </p:cNvSpPr>
              <p:nvPr/>
            </p:nvSpPr>
            <p:spPr bwMode="auto">
              <a:xfrm>
                <a:off x="2812" y="2512"/>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6" name="Rectangle 124"/>
              <p:cNvSpPr>
                <a:spLocks noChangeArrowheads="1"/>
              </p:cNvSpPr>
              <p:nvPr/>
            </p:nvSpPr>
            <p:spPr bwMode="auto">
              <a:xfrm>
                <a:off x="3408" y="1698"/>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7" name="Rectangle 125"/>
              <p:cNvSpPr>
                <a:spLocks noChangeArrowheads="1"/>
              </p:cNvSpPr>
              <p:nvPr/>
            </p:nvSpPr>
            <p:spPr bwMode="auto">
              <a:xfrm>
                <a:off x="3448" y="1708"/>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8" name="Rectangle 126"/>
              <p:cNvSpPr>
                <a:spLocks noChangeArrowheads="1"/>
              </p:cNvSpPr>
              <p:nvPr/>
            </p:nvSpPr>
            <p:spPr bwMode="auto">
              <a:xfrm>
                <a:off x="3552" y="1708"/>
                <a:ext cx="171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Fee for service within medical practice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9" name="Rectangle 127"/>
              <p:cNvSpPr>
                <a:spLocks noChangeArrowheads="1"/>
              </p:cNvSpPr>
              <p:nvPr/>
            </p:nvSpPr>
            <p:spPr bwMode="auto">
              <a:xfrm>
                <a:off x="4922" y="1708"/>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 name="Rectangle 128"/>
              <p:cNvSpPr>
                <a:spLocks noChangeArrowheads="1"/>
              </p:cNvSpPr>
              <p:nvPr/>
            </p:nvSpPr>
            <p:spPr bwMode="auto">
              <a:xfrm>
                <a:off x="3408" y="1806"/>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1" name="Rectangle 129"/>
              <p:cNvSpPr>
                <a:spLocks noChangeArrowheads="1"/>
              </p:cNvSpPr>
              <p:nvPr/>
            </p:nvSpPr>
            <p:spPr bwMode="auto">
              <a:xfrm>
                <a:off x="3448" y="1816"/>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2" name="Rectangle 130"/>
              <p:cNvSpPr>
                <a:spLocks noChangeArrowheads="1"/>
              </p:cNvSpPr>
              <p:nvPr/>
            </p:nvSpPr>
            <p:spPr bwMode="auto">
              <a:xfrm>
                <a:off x="3552" y="1816"/>
                <a:ext cx="112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patients with PCP</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3" name="Rectangle 131"/>
              <p:cNvSpPr>
                <a:spLocks noChangeArrowheads="1"/>
              </p:cNvSpPr>
              <p:nvPr/>
            </p:nvSpPr>
            <p:spPr bwMode="auto">
              <a:xfrm>
                <a:off x="4449" y="1816"/>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4" name="Rectangle 132"/>
              <p:cNvSpPr>
                <a:spLocks noChangeArrowheads="1"/>
              </p:cNvSpPr>
              <p:nvPr/>
            </p:nvSpPr>
            <p:spPr bwMode="auto">
              <a:xfrm>
                <a:off x="3408" y="1913"/>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5" name="Rectangle 133"/>
              <p:cNvSpPr>
                <a:spLocks noChangeArrowheads="1"/>
              </p:cNvSpPr>
              <p:nvPr/>
            </p:nvSpPr>
            <p:spPr bwMode="auto">
              <a:xfrm>
                <a:off x="3448" y="1923"/>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6" name="Rectangle 134"/>
              <p:cNvSpPr>
                <a:spLocks noChangeArrowheads="1"/>
              </p:cNvSpPr>
              <p:nvPr/>
            </p:nvSpPr>
            <p:spPr bwMode="auto">
              <a:xfrm>
                <a:off x="3552" y="1923"/>
                <a:ext cx="9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7" name="Rectangle 135"/>
              <p:cNvSpPr>
                <a:spLocks noChangeArrowheads="1"/>
              </p:cNvSpPr>
              <p:nvPr/>
            </p:nvSpPr>
            <p:spPr bwMode="auto">
              <a:xfrm>
                <a:off x="3625" y="1923"/>
                <a:ext cx="3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8" name="Rectangle 136"/>
              <p:cNvSpPr>
                <a:spLocks noChangeArrowheads="1"/>
              </p:cNvSpPr>
              <p:nvPr/>
            </p:nvSpPr>
            <p:spPr bwMode="auto">
              <a:xfrm>
                <a:off x="3653" y="1923"/>
                <a:ext cx="100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person communication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9" name="Rectangle 137"/>
              <p:cNvSpPr>
                <a:spLocks noChangeArrowheads="1"/>
              </p:cNvSpPr>
              <p:nvPr/>
            </p:nvSpPr>
            <p:spPr bwMode="auto">
              <a:xfrm>
                <a:off x="4458" y="1923"/>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0" name="Rectangle 138"/>
              <p:cNvSpPr>
                <a:spLocks noChangeArrowheads="1"/>
              </p:cNvSpPr>
              <p:nvPr/>
            </p:nvSpPr>
            <p:spPr bwMode="auto">
              <a:xfrm>
                <a:off x="3408" y="2021"/>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1" name="Rectangle 139"/>
              <p:cNvSpPr>
                <a:spLocks noChangeArrowheads="1"/>
              </p:cNvSpPr>
              <p:nvPr/>
            </p:nvSpPr>
            <p:spPr bwMode="auto">
              <a:xfrm>
                <a:off x="3448" y="2031"/>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2" name="Rectangle 140"/>
              <p:cNvSpPr>
                <a:spLocks noChangeArrowheads="1"/>
              </p:cNvSpPr>
              <p:nvPr/>
            </p:nvSpPr>
            <p:spPr bwMode="auto">
              <a:xfrm>
                <a:off x="3552" y="2031"/>
                <a:ext cx="93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care planning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3" name="Rectangle 141"/>
              <p:cNvSpPr>
                <a:spLocks noChangeArrowheads="1"/>
              </p:cNvSpPr>
              <p:nvPr/>
            </p:nvSpPr>
            <p:spPr bwMode="auto">
              <a:xfrm>
                <a:off x="4295" y="2031"/>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4" name="Rectangle 142"/>
              <p:cNvSpPr>
                <a:spLocks noChangeArrowheads="1"/>
              </p:cNvSpPr>
              <p:nvPr/>
            </p:nvSpPr>
            <p:spPr bwMode="auto">
              <a:xfrm>
                <a:off x="3408" y="2128"/>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5" name="Rectangle 143"/>
              <p:cNvSpPr>
                <a:spLocks noChangeArrowheads="1"/>
              </p:cNvSpPr>
              <p:nvPr/>
            </p:nvSpPr>
            <p:spPr bwMode="auto">
              <a:xfrm>
                <a:off x="3448" y="2138"/>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6" name="Rectangle 144"/>
              <p:cNvSpPr>
                <a:spLocks noChangeArrowheads="1"/>
              </p:cNvSpPr>
              <p:nvPr/>
            </p:nvSpPr>
            <p:spPr bwMode="auto">
              <a:xfrm>
                <a:off x="3552" y="2138"/>
                <a:ext cx="61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Shared 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7" name="Rectangle 145"/>
              <p:cNvSpPr>
                <a:spLocks noChangeArrowheads="1"/>
              </p:cNvSpPr>
              <p:nvPr/>
            </p:nvSpPr>
            <p:spPr bwMode="auto">
              <a:xfrm>
                <a:off x="4043" y="2138"/>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8" name="Rectangle 146"/>
              <p:cNvSpPr>
                <a:spLocks noChangeArrowheads="1"/>
              </p:cNvSpPr>
              <p:nvPr/>
            </p:nvSpPr>
            <p:spPr bwMode="auto">
              <a:xfrm>
                <a:off x="3408" y="2236"/>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89" name="Rectangle 147"/>
              <p:cNvSpPr>
                <a:spLocks noChangeArrowheads="1"/>
              </p:cNvSpPr>
              <p:nvPr/>
            </p:nvSpPr>
            <p:spPr bwMode="auto">
              <a:xfrm>
                <a:off x="3448" y="2246"/>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0" name="Rectangle 148"/>
              <p:cNvSpPr>
                <a:spLocks noChangeArrowheads="1"/>
              </p:cNvSpPr>
              <p:nvPr/>
            </p:nvSpPr>
            <p:spPr bwMode="auto">
              <a:xfrm>
                <a:off x="3552" y="2246"/>
                <a:ext cx="113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Collaborative Care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1" name="Rectangle 149"/>
              <p:cNvSpPr>
                <a:spLocks noChangeArrowheads="1"/>
              </p:cNvSpPr>
              <p:nvPr/>
            </p:nvSpPr>
            <p:spPr bwMode="auto">
              <a:xfrm>
                <a:off x="4461" y="2246"/>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2" name="Rectangle 150"/>
              <p:cNvSpPr>
                <a:spLocks noChangeArrowheads="1"/>
              </p:cNvSpPr>
              <p:nvPr/>
            </p:nvSpPr>
            <p:spPr bwMode="auto">
              <a:xfrm>
                <a:off x="3408" y="2344"/>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3" name="Rectangle 151"/>
              <p:cNvSpPr>
                <a:spLocks noChangeArrowheads="1"/>
              </p:cNvSpPr>
              <p:nvPr/>
            </p:nvSpPr>
            <p:spPr bwMode="auto">
              <a:xfrm>
                <a:off x="3448" y="2354"/>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4" name="Rectangle 152"/>
              <p:cNvSpPr>
                <a:spLocks noChangeArrowheads="1"/>
              </p:cNvSpPr>
              <p:nvPr/>
            </p:nvSpPr>
            <p:spPr bwMode="auto">
              <a:xfrm>
                <a:off x="3552" y="2354"/>
                <a:ext cx="136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Included in med staff meetings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5" name="Rectangle 153"/>
              <p:cNvSpPr>
                <a:spLocks noChangeArrowheads="1"/>
              </p:cNvSpPr>
              <p:nvPr/>
            </p:nvSpPr>
            <p:spPr bwMode="auto">
              <a:xfrm>
                <a:off x="4641" y="2354"/>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6" name="Rectangle 154"/>
              <p:cNvSpPr>
                <a:spLocks noChangeArrowheads="1"/>
              </p:cNvSpPr>
              <p:nvPr/>
            </p:nvSpPr>
            <p:spPr bwMode="auto">
              <a:xfrm>
                <a:off x="5280" y="1698"/>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7" name="Rectangle 155"/>
              <p:cNvSpPr>
                <a:spLocks noChangeArrowheads="1"/>
              </p:cNvSpPr>
              <p:nvPr/>
            </p:nvSpPr>
            <p:spPr bwMode="auto">
              <a:xfrm>
                <a:off x="5320" y="1708"/>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8" name="Rectangle 156"/>
              <p:cNvSpPr>
                <a:spLocks noChangeArrowheads="1"/>
              </p:cNvSpPr>
              <p:nvPr/>
            </p:nvSpPr>
            <p:spPr bwMode="auto">
              <a:xfrm>
                <a:off x="5424" y="1708"/>
                <a:ext cx="11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Space within PCP practice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9" name="Rectangle 157"/>
              <p:cNvSpPr>
                <a:spLocks noChangeArrowheads="1"/>
              </p:cNvSpPr>
              <p:nvPr/>
            </p:nvSpPr>
            <p:spPr bwMode="auto">
              <a:xfrm>
                <a:off x="6360" y="1708"/>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0" name="Rectangle 158"/>
              <p:cNvSpPr>
                <a:spLocks noChangeArrowheads="1"/>
              </p:cNvSpPr>
              <p:nvPr/>
            </p:nvSpPr>
            <p:spPr bwMode="auto">
              <a:xfrm>
                <a:off x="5280" y="1806"/>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1" name="Rectangle 159"/>
              <p:cNvSpPr>
                <a:spLocks noChangeArrowheads="1"/>
              </p:cNvSpPr>
              <p:nvPr/>
            </p:nvSpPr>
            <p:spPr bwMode="auto">
              <a:xfrm>
                <a:off x="5320" y="1816"/>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2" name="Rectangle 160"/>
              <p:cNvSpPr>
                <a:spLocks noChangeArrowheads="1"/>
              </p:cNvSpPr>
              <p:nvPr/>
            </p:nvSpPr>
            <p:spPr bwMode="auto">
              <a:xfrm>
                <a:off x="5424" y="1816"/>
                <a:ext cx="132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Same scheduling, wait space,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3" name="Rectangle 161"/>
              <p:cNvSpPr>
                <a:spLocks noChangeArrowheads="1"/>
              </p:cNvSpPr>
              <p:nvPr/>
            </p:nvSpPr>
            <p:spPr bwMode="auto">
              <a:xfrm>
                <a:off x="5424" y="1918"/>
                <a:ext cx="144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EMR, medical supports as other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4" name="Rectangle 162"/>
              <p:cNvSpPr>
                <a:spLocks noChangeArrowheads="1"/>
              </p:cNvSpPr>
              <p:nvPr/>
            </p:nvSpPr>
            <p:spPr bwMode="auto">
              <a:xfrm>
                <a:off x="5424" y="2018"/>
                <a:ext cx="41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providers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5" name="Rectangle 163"/>
              <p:cNvSpPr>
                <a:spLocks noChangeArrowheads="1"/>
              </p:cNvSpPr>
              <p:nvPr/>
            </p:nvSpPr>
            <p:spPr bwMode="auto">
              <a:xfrm>
                <a:off x="5756" y="2018"/>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6" name="Rectangle 164"/>
              <p:cNvSpPr>
                <a:spLocks noChangeArrowheads="1"/>
              </p:cNvSpPr>
              <p:nvPr/>
            </p:nvSpPr>
            <p:spPr bwMode="auto">
              <a:xfrm>
                <a:off x="5280" y="2115"/>
                <a:ext cx="5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7" name="Rectangle 165"/>
              <p:cNvSpPr>
                <a:spLocks noChangeArrowheads="1"/>
              </p:cNvSpPr>
              <p:nvPr/>
            </p:nvSpPr>
            <p:spPr bwMode="auto">
              <a:xfrm>
                <a:off x="5320" y="2125"/>
                <a:ext cx="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8" name="Rectangle 166"/>
              <p:cNvSpPr>
                <a:spLocks noChangeArrowheads="1"/>
              </p:cNvSpPr>
              <p:nvPr/>
            </p:nvSpPr>
            <p:spPr bwMode="auto">
              <a:xfrm>
                <a:off x="5424" y="2125"/>
                <a:ext cx="99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Access to group room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09" name="Rectangle 167"/>
              <p:cNvSpPr>
                <a:spLocks noChangeArrowheads="1"/>
              </p:cNvSpPr>
              <p:nvPr/>
            </p:nvSpPr>
            <p:spPr bwMode="auto">
              <a:xfrm>
                <a:off x="6220" y="2125"/>
                <a:ext cx="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10" name="Rectangle 168"/>
              <p:cNvSpPr>
                <a:spLocks noChangeArrowheads="1"/>
              </p:cNvSpPr>
              <p:nvPr/>
            </p:nvSpPr>
            <p:spPr bwMode="auto">
              <a:xfrm>
                <a:off x="663" y="1664"/>
                <a:ext cx="8"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1" name="Rectangle 169"/>
              <p:cNvSpPr>
                <a:spLocks noChangeArrowheads="1"/>
              </p:cNvSpPr>
              <p:nvPr/>
            </p:nvSpPr>
            <p:spPr bwMode="auto">
              <a:xfrm>
                <a:off x="1348" y="1664"/>
                <a:ext cx="7"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2" name="Rectangle 170"/>
              <p:cNvSpPr>
                <a:spLocks noChangeArrowheads="1"/>
              </p:cNvSpPr>
              <p:nvPr/>
            </p:nvSpPr>
            <p:spPr bwMode="auto">
              <a:xfrm>
                <a:off x="1355" y="1664"/>
                <a:ext cx="82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3" name="Rectangle 171"/>
              <p:cNvSpPr>
                <a:spLocks noChangeArrowheads="1"/>
              </p:cNvSpPr>
              <p:nvPr/>
            </p:nvSpPr>
            <p:spPr bwMode="auto">
              <a:xfrm>
                <a:off x="1355" y="1672"/>
                <a:ext cx="821" cy="29"/>
              </a:xfrm>
              <a:prstGeom prst="rect">
                <a:avLst/>
              </a:prstGeom>
              <a:solidFill>
                <a:srgbClr val="17E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4" name="Rectangle 172"/>
              <p:cNvSpPr>
                <a:spLocks noChangeArrowheads="1"/>
              </p:cNvSpPr>
              <p:nvPr/>
            </p:nvSpPr>
            <p:spPr bwMode="auto">
              <a:xfrm>
                <a:off x="2176" y="1664"/>
                <a:ext cx="8"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5" name="Rectangle 173"/>
              <p:cNvSpPr>
                <a:spLocks noChangeArrowheads="1"/>
              </p:cNvSpPr>
              <p:nvPr/>
            </p:nvSpPr>
            <p:spPr bwMode="auto">
              <a:xfrm>
                <a:off x="2184" y="1664"/>
                <a:ext cx="35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6" name="Rectangle 174"/>
              <p:cNvSpPr>
                <a:spLocks noChangeArrowheads="1"/>
              </p:cNvSpPr>
              <p:nvPr/>
            </p:nvSpPr>
            <p:spPr bwMode="auto">
              <a:xfrm>
                <a:off x="2536" y="1664"/>
                <a:ext cx="8"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7" name="Rectangle 175"/>
              <p:cNvSpPr>
                <a:spLocks noChangeArrowheads="1"/>
              </p:cNvSpPr>
              <p:nvPr/>
            </p:nvSpPr>
            <p:spPr bwMode="auto">
              <a:xfrm>
                <a:off x="2544" y="1664"/>
                <a:ext cx="71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8" name="Rectangle 176"/>
              <p:cNvSpPr>
                <a:spLocks noChangeArrowheads="1"/>
              </p:cNvSpPr>
              <p:nvPr/>
            </p:nvSpPr>
            <p:spPr bwMode="auto">
              <a:xfrm>
                <a:off x="3256" y="1664"/>
                <a:ext cx="8"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9" name="Rectangle 177"/>
              <p:cNvSpPr>
                <a:spLocks noChangeArrowheads="1"/>
              </p:cNvSpPr>
              <p:nvPr/>
            </p:nvSpPr>
            <p:spPr bwMode="auto">
              <a:xfrm>
                <a:off x="3264" y="1664"/>
                <a:ext cx="186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0" name="Rectangle 178"/>
              <p:cNvSpPr>
                <a:spLocks noChangeArrowheads="1"/>
              </p:cNvSpPr>
              <p:nvPr/>
            </p:nvSpPr>
            <p:spPr bwMode="auto">
              <a:xfrm>
                <a:off x="5128" y="1664"/>
                <a:ext cx="8"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1" name="Rectangle 179"/>
              <p:cNvSpPr>
                <a:spLocks noChangeArrowheads="1"/>
              </p:cNvSpPr>
              <p:nvPr/>
            </p:nvSpPr>
            <p:spPr bwMode="auto">
              <a:xfrm>
                <a:off x="5136" y="1664"/>
                <a:ext cx="14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2" name="Rectangle 180"/>
              <p:cNvSpPr>
                <a:spLocks noChangeArrowheads="1"/>
              </p:cNvSpPr>
              <p:nvPr/>
            </p:nvSpPr>
            <p:spPr bwMode="auto">
              <a:xfrm>
                <a:off x="6568" y="1664"/>
                <a:ext cx="8"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3" name="Rectangle 181"/>
              <p:cNvSpPr>
                <a:spLocks noChangeArrowheads="1"/>
              </p:cNvSpPr>
              <p:nvPr/>
            </p:nvSpPr>
            <p:spPr bwMode="auto">
              <a:xfrm>
                <a:off x="671" y="2613"/>
                <a:ext cx="677" cy="2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4" name="Rectangle 182"/>
              <p:cNvSpPr>
                <a:spLocks noChangeArrowheads="1"/>
              </p:cNvSpPr>
              <p:nvPr/>
            </p:nvSpPr>
            <p:spPr bwMode="auto">
              <a:xfrm>
                <a:off x="663" y="1701"/>
                <a:ext cx="8" cy="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5" name="Rectangle 183"/>
              <p:cNvSpPr>
                <a:spLocks noChangeArrowheads="1"/>
              </p:cNvSpPr>
              <p:nvPr/>
            </p:nvSpPr>
            <p:spPr bwMode="auto">
              <a:xfrm>
                <a:off x="663"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6" name="Rectangle 184"/>
              <p:cNvSpPr>
                <a:spLocks noChangeArrowheads="1"/>
              </p:cNvSpPr>
              <p:nvPr/>
            </p:nvSpPr>
            <p:spPr bwMode="auto">
              <a:xfrm>
                <a:off x="663"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7" name="Rectangle 185"/>
              <p:cNvSpPr>
                <a:spLocks noChangeArrowheads="1"/>
              </p:cNvSpPr>
              <p:nvPr/>
            </p:nvSpPr>
            <p:spPr bwMode="auto">
              <a:xfrm>
                <a:off x="671" y="2642"/>
                <a:ext cx="67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8" name="Rectangle 186"/>
              <p:cNvSpPr>
                <a:spLocks noChangeArrowheads="1"/>
              </p:cNvSpPr>
              <p:nvPr/>
            </p:nvSpPr>
            <p:spPr bwMode="auto">
              <a:xfrm>
                <a:off x="1351" y="2613"/>
                <a:ext cx="829" cy="29"/>
              </a:xfrm>
              <a:prstGeom prst="rect">
                <a:avLst/>
              </a:prstGeom>
              <a:solidFill>
                <a:srgbClr val="17E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9" name="Rectangle 187"/>
              <p:cNvSpPr>
                <a:spLocks noChangeArrowheads="1"/>
              </p:cNvSpPr>
              <p:nvPr/>
            </p:nvSpPr>
            <p:spPr bwMode="auto">
              <a:xfrm>
                <a:off x="1348" y="1701"/>
                <a:ext cx="7" cy="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0" name="Rectangle 188"/>
              <p:cNvSpPr>
                <a:spLocks noChangeArrowheads="1"/>
              </p:cNvSpPr>
              <p:nvPr/>
            </p:nvSpPr>
            <p:spPr bwMode="auto">
              <a:xfrm>
                <a:off x="1348" y="2642"/>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1" name="Rectangle 189"/>
              <p:cNvSpPr>
                <a:spLocks noChangeArrowheads="1"/>
              </p:cNvSpPr>
              <p:nvPr/>
            </p:nvSpPr>
            <p:spPr bwMode="auto">
              <a:xfrm>
                <a:off x="1355" y="2642"/>
                <a:ext cx="82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2" name="Rectangle 190"/>
              <p:cNvSpPr>
                <a:spLocks noChangeArrowheads="1"/>
              </p:cNvSpPr>
              <p:nvPr/>
            </p:nvSpPr>
            <p:spPr bwMode="auto">
              <a:xfrm>
                <a:off x="2176" y="1701"/>
                <a:ext cx="8" cy="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3" name="Rectangle 191"/>
              <p:cNvSpPr>
                <a:spLocks noChangeArrowheads="1"/>
              </p:cNvSpPr>
              <p:nvPr/>
            </p:nvSpPr>
            <p:spPr bwMode="auto">
              <a:xfrm>
                <a:off x="2176"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4" name="Rectangle 192"/>
              <p:cNvSpPr>
                <a:spLocks noChangeArrowheads="1"/>
              </p:cNvSpPr>
              <p:nvPr/>
            </p:nvSpPr>
            <p:spPr bwMode="auto">
              <a:xfrm>
                <a:off x="2184" y="2642"/>
                <a:ext cx="35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5" name="Rectangle 193"/>
              <p:cNvSpPr>
                <a:spLocks noChangeArrowheads="1"/>
              </p:cNvSpPr>
              <p:nvPr/>
            </p:nvSpPr>
            <p:spPr bwMode="auto">
              <a:xfrm>
                <a:off x="2536" y="1701"/>
                <a:ext cx="8" cy="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6" name="Rectangle 194"/>
              <p:cNvSpPr>
                <a:spLocks noChangeArrowheads="1"/>
              </p:cNvSpPr>
              <p:nvPr/>
            </p:nvSpPr>
            <p:spPr bwMode="auto">
              <a:xfrm>
                <a:off x="2536"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7" name="Rectangle 195"/>
              <p:cNvSpPr>
                <a:spLocks noChangeArrowheads="1"/>
              </p:cNvSpPr>
              <p:nvPr/>
            </p:nvSpPr>
            <p:spPr bwMode="auto">
              <a:xfrm>
                <a:off x="2544" y="2642"/>
                <a:ext cx="71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8" name="Rectangle 196"/>
              <p:cNvSpPr>
                <a:spLocks noChangeArrowheads="1"/>
              </p:cNvSpPr>
              <p:nvPr/>
            </p:nvSpPr>
            <p:spPr bwMode="auto">
              <a:xfrm>
                <a:off x="3256" y="1701"/>
                <a:ext cx="8" cy="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9" name="Rectangle 197"/>
              <p:cNvSpPr>
                <a:spLocks noChangeArrowheads="1"/>
              </p:cNvSpPr>
              <p:nvPr/>
            </p:nvSpPr>
            <p:spPr bwMode="auto">
              <a:xfrm>
                <a:off x="3256"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0" name="Rectangle 198"/>
              <p:cNvSpPr>
                <a:spLocks noChangeArrowheads="1"/>
              </p:cNvSpPr>
              <p:nvPr/>
            </p:nvSpPr>
            <p:spPr bwMode="auto">
              <a:xfrm>
                <a:off x="3264" y="2642"/>
                <a:ext cx="186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1" name="Rectangle 199"/>
              <p:cNvSpPr>
                <a:spLocks noChangeArrowheads="1"/>
              </p:cNvSpPr>
              <p:nvPr/>
            </p:nvSpPr>
            <p:spPr bwMode="auto">
              <a:xfrm>
                <a:off x="5128" y="1701"/>
                <a:ext cx="8" cy="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2" name="Rectangle 200"/>
              <p:cNvSpPr>
                <a:spLocks noChangeArrowheads="1"/>
              </p:cNvSpPr>
              <p:nvPr/>
            </p:nvSpPr>
            <p:spPr bwMode="auto">
              <a:xfrm>
                <a:off x="5128"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3" name="Rectangle 201"/>
              <p:cNvSpPr>
                <a:spLocks noChangeArrowheads="1"/>
              </p:cNvSpPr>
              <p:nvPr/>
            </p:nvSpPr>
            <p:spPr bwMode="auto">
              <a:xfrm>
                <a:off x="5136" y="2642"/>
                <a:ext cx="14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4" name="Rectangle 202"/>
              <p:cNvSpPr>
                <a:spLocks noChangeArrowheads="1"/>
              </p:cNvSpPr>
              <p:nvPr/>
            </p:nvSpPr>
            <p:spPr bwMode="auto">
              <a:xfrm>
                <a:off x="6568" y="1701"/>
                <a:ext cx="8" cy="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5" name="Rectangle 203"/>
              <p:cNvSpPr>
                <a:spLocks noChangeArrowheads="1"/>
              </p:cNvSpPr>
              <p:nvPr/>
            </p:nvSpPr>
            <p:spPr bwMode="auto">
              <a:xfrm>
                <a:off x="6568"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6" name="Rectangle 204"/>
              <p:cNvSpPr>
                <a:spLocks noChangeArrowheads="1"/>
              </p:cNvSpPr>
              <p:nvPr/>
            </p:nvSpPr>
            <p:spPr bwMode="auto">
              <a:xfrm>
                <a:off x="6568" y="264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7" name="Rectangle 205"/>
              <p:cNvSpPr>
                <a:spLocks noChangeArrowheads="1"/>
              </p:cNvSpPr>
              <p:nvPr/>
            </p:nvSpPr>
            <p:spPr bwMode="auto">
              <a:xfrm>
                <a:off x="919" y="2649"/>
                <a:ext cx="2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 name="Rectangle 207"/>
            <p:cNvSpPr>
              <a:spLocks noChangeArrowheads="1"/>
            </p:cNvSpPr>
            <p:nvPr/>
          </p:nvSpPr>
          <p:spPr bwMode="auto">
            <a:xfrm>
              <a:off x="919" y="2853"/>
              <a:ext cx="2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08"/>
            <p:cNvSpPr>
              <a:spLocks noChangeArrowheads="1"/>
            </p:cNvSpPr>
            <p:nvPr/>
          </p:nvSpPr>
          <p:spPr bwMode="auto">
            <a:xfrm>
              <a:off x="919" y="3065"/>
              <a:ext cx="71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Adapted from: A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09"/>
            <p:cNvSpPr>
              <a:spLocks noChangeArrowheads="1"/>
            </p:cNvSpPr>
            <p:nvPr/>
          </p:nvSpPr>
          <p:spPr bwMode="auto">
            <a:xfrm>
              <a:off x="895" y="3205"/>
              <a:ext cx="46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Standard Framework for Levels of Integrated Healthcare. National Council for Community Behavioral Healthcare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11"/>
            <p:cNvSpPr>
              <a:spLocks noChangeArrowheads="1"/>
            </p:cNvSpPr>
            <p:nvPr/>
          </p:nvSpPr>
          <p:spPr bwMode="auto">
            <a:xfrm>
              <a:off x="5340" y="3057"/>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12"/>
            <p:cNvSpPr>
              <a:spLocks noChangeArrowheads="1"/>
            </p:cNvSpPr>
            <p:nvPr/>
          </p:nvSpPr>
          <p:spPr bwMode="auto">
            <a:xfrm>
              <a:off x="919" y="3157"/>
              <a:ext cx="2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223117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Psychiatry and Primary Care Coordinated care</a:t>
            </a:r>
            <a:endParaRPr lang="en-US" sz="2800" dirty="0"/>
          </a:p>
        </p:txBody>
      </p:sp>
      <p:sp>
        <p:nvSpPr>
          <p:cNvPr id="3" name="Content Placeholder 2"/>
          <p:cNvSpPr>
            <a:spLocks noGrp="1"/>
          </p:cNvSpPr>
          <p:nvPr>
            <p:ph idx="1"/>
          </p:nvPr>
        </p:nvSpPr>
        <p:spPr>
          <a:xfrm>
            <a:off x="342335" y="1012815"/>
            <a:ext cx="7852410" cy="4023360"/>
          </a:xfrm>
        </p:spPr>
        <p:txBody>
          <a:bodyPr>
            <a:noAutofit/>
          </a:bodyPr>
          <a:lstStyle/>
          <a:p>
            <a:r>
              <a:rPr lang="en-US" sz="2800" dirty="0" smtClean="0"/>
              <a:t>Telephonic </a:t>
            </a:r>
            <a:r>
              <a:rPr lang="en-US" sz="2800" dirty="0"/>
              <a:t>psychiatric consultation to primary care around specific clinical </a:t>
            </a:r>
            <a:r>
              <a:rPr lang="en-US" sz="2800" dirty="0" smtClean="0"/>
              <a:t>concerns</a:t>
            </a:r>
            <a:endParaRPr lang="en-US" sz="2800" dirty="0"/>
          </a:p>
          <a:p>
            <a:r>
              <a:rPr lang="en-US" sz="2800" dirty="0"/>
              <a:t>E</a:t>
            </a:r>
            <a:r>
              <a:rPr lang="en-US" sz="2800" dirty="0" smtClean="0"/>
              <a:t>ducation through </a:t>
            </a:r>
            <a:r>
              <a:rPr lang="en-US" sz="2800" dirty="0"/>
              <a:t>“lunch and learns”, and informal </a:t>
            </a:r>
            <a:r>
              <a:rPr lang="en-US" sz="2800" dirty="0" smtClean="0"/>
              <a:t>discussion</a:t>
            </a:r>
          </a:p>
          <a:p>
            <a:r>
              <a:rPr lang="en-US" sz="2800" dirty="0" smtClean="0"/>
              <a:t>Streamlined </a:t>
            </a:r>
            <a:r>
              <a:rPr lang="en-US" sz="2800" dirty="0"/>
              <a:t>assess to the psychiatrist re: available community resources</a:t>
            </a:r>
          </a:p>
          <a:p>
            <a:r>
              <a:rPr lang="en-US" sz="2800" dirty="0"/>
              <a:t>Coordination with integrated behavioral health </a:t>
            </a:r>
            <a:r>
              <a:rPr lang="en-US" sz="2800" dirty="0" smtClean="0"/>
              <a:t>clinician</a:t>
            </a:r>
          </a:p>
          <a:p>
            <a:r>
              <a:rPr lang="en-US" sz="2800" dirty="0" smtClean="0"/>
              <a:t>Relationship development between primary care and psychiatry = trust</a:t>
            </a:r>
            <a:endParaRPr lang="en-US"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382" y="5579942"/>
            <a:ext cx="1349405" cy="127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678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Expected </a:t>
            </a:r>
            <a:r>
              <a:rPr lang="en-US" dirty="0" smtClean="0"/>
              <a:t>outcomes of better coordination</a:t>
            </a:r>
            <a:endParaRPr lang="en-US" dirty="0"/>
          </a:p>
        </p:txBody>
      </p:sp>
      <p:sp>
        <p:nvSpPr>
          <p:cNvPr id="3" name="Content Placeholder 2"/>
          <p:cNvSpPr>
            <a:spLocks noGrp="1"/>
          </p:cNvSpPr>
          <p:nvPr>
            <p:ph idx="1"/>
          </p:nvPr>
        </p:nvSpPr>
        <p:spPr/>
        <p:txBody>
          <a:bodyPr>
            <a:normAutofit/>
          </a:bodyPr>
          <a:lstStyle/>
          <a:p>
            <a:r>
              <a:rPr lang="en-US" sz="2000" dirty="0" smtClean="0"/>
              <a:t>PCP </a:t>
            </a:r>
            <a:r>
              <a:rPr lang="en-US" sz="2000" dirty="0" smtClean="0"/>
              <a:t>perception of their ability to deliver behavioral health services:</a:t>
            </a:r>
          </a:p>
          <a:p>
            <a:pPr lvl="1"/>
            <a:r>
              <a:rPr lang="en-US" sz="2000" dirty="0" smtClean="0"/>
              <a:t>Increased confidence in managing behavioral health concerns</a:t>
            </a:r>
          </a:p>
          <a:p>
            <a:pPr lvl="1"/>
            <a:r>
              <a:rPr lang="en-US" sz="2000" dirty="0" smtClean="0"/>
              <a:t>Increased confidence in prescribing psychotropic medications</a:t>
            </a:r>
          </a:p>
          <a:p>
            <a:pPr lvl="1"/>
            <a:r>
              <a:rPr lang="en-US" sz="2000" dirty="0" smtClean="0"/>
              <a:t>Increased knowledge of psychiatric conditions</a:t>
            </a:r>
          </a:p>
          <a:p>
            <a:r>
              <a:rPr lang="en-US" sz="2000" dirty="0"/>
              <a:t>Mutually developed criteria for transitions to and from specialty care</a:t>
            </a:r>
          </a:p>
          <a:p>
            <a:r>
              <a:rPr lang="en-US" sz="2000" dirty="0" smtClean="0"/>
              <a:t>Number </a:t>
            </a:r>
            <a:r>
              <a:rPr lang="en-US" sz="2000" dirty="0" smtClean="0"/>
              <a:t>of patients returning to primary care from specialty psychiatry</a:t>
            </a:r>
          </a:p>
          <a:p>
            <a:r>
              <a:rPr lang="en-US" sz="2000" dirty="0" smtClean="0"/>
              <a:t>Access to specialty </a:t>
            </a:r>
            <a:r>
              <a:rPr lang="en-US" sz="2000" dirty="0" smtClean="0"/>
              <a:t>psychiatry when needed</a:t>
            </a:r>
            <a:endParaRPr lang="en-US" sz="2000" dirty="0" smtClean="0"/>
          </a:p>
          <a:p>
            <a:endParaRPr lang="en-US" sz="2000" dirty="0"/>
          </a:p>
        </p:txBody>
      </p:sp>
    </p:spTree>
    <p:extLst>
      <p:ext uri="{BB962C8B-B14F-4D97-AF65-F5344CB8AC3E}">
        <p14:creationId xmlns:p14="http://schemas.microsoft.com/office/powerpoint/2010/main" val="1565669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patient returning to primary care</a:t>
            </a:r>
            <a:endParaRPr lang="en-US" dirty="0"/>
          </a:p>
        </p:txBody>
      </p:sp>
      <p:sp>
        <p:nvSpPr>
          <p:cNvPr id="3" name="Content Placeholder 2"/>
          <p:cNvSpPr>
            <a:spLocks noGrp="1"/>
          </p:cNvSpPr>
          <p:nvPr>
            <p:ph idx="1"/>
          </p:nvPr>
        </p:nvSpPr>
        <p:spPr/>
        <p:txBody>
          <a:bodyPr/>
          <a:lstStyle/>
          <a:p>
            <a:r>
              <a:rPr lang="en-US" sz="2400" dirty="0" smtClean="0"/>
              <a:t>Development of partnerships</a:t>
            </a:r>
          </a:p>
          <a:p>
            <a:r>
              <a:rPr lang="en-US" sz="2400" dirty="0" smtClean="0"/>
              <a:t>Identification of patients</a:t>
            </a:r>
          </a:p>
          <a:p>
            <a:r>
              <a:rPr lang="en-US" sz="2400" dirty="0" smtClean="0"/>
              <a:t>Established criteria</a:t>
            </a:r>
          </a:p>
          <a:p>
            <a:r>
              <a:rPr lang="en-US" sz="2400" dirty="0" smtClean="0"/>
              <a:t>Process of communication</a:t>
            </a:r>
          </a:p>
          <a:p>
            <a:r>
              <a:rPr lang="en-US" sz="2400" dirty="0" smtClean="0"/>
              <a:t>Joint decision between patient, psychiatrist and primary care</a:t>
            </a:r>
          </a:p>
          <a:p>
            <a:r>
              <a:rPr lang="en-US" sz="2400" dirty="0" smtClean="0"/>
              <a:t>Safety net return to psychiatry as needed</a:t>
            </a:r>
          </a:p>
          <a:p>
            <a:r>
              <a:rPr lang="en-US" sz="2400" dirty="0" smtClean="0"/>
              <a:t>Transition time as needed</a:t>
            </a:r>
          </a:p>
        </p:txBody>
      </p:sp>
    </p:spTree>
    <p:extLst>
      <p:ext uri="{BB962C8B-B14F-4D97-AF65-F5344CB8AC3E}">
        <p14:creationId xmlns:p14="http://schemas.microsoft.com/office/powerpoint/2010/main" val="3964032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a consultation psychiatrist</a:t>
            </a:r>
            <a:endParaRPr lang="en-US" dirty="0"/>
          </a:p>
        </p:txBody>
      </p:sp>
      <p:sp>
        <p:nvSpPr>
          <p:cNvPr id="3" name="Content Placeholder 2"/>
          <p:cNvSpPr>
            <a:spLocks noGrp="1"/>
          </p:cNvSpPr>
          <p:nvPr>
            <p:ph idx="1"/>
          </p:nvPr>
        </p:nvSpPr>
        <p:spPr/>
        <p:txBody>
          <a:bodyPr/>
          <a:lstStyle/>
          <a:p>
            <a:r>
              <a:rPr lang="en-US" dirty="0" smtClean="0"/>
              <a:t>Flexibility</a:t>
            </a:r>
          </a:p>
          <a:p>
            <a:r>
              <a:rPr lang="en-US" dirty="0" smtClean="0"/>
              <a:t>Openness</a:t>
            </a:r>
          </a:p>
          <a:p>
            <a:r>
              <a:rPr lang="en-US" dirty="0" smtClean="0"/>
              <a:t>Affinity for teaching</a:t>
            </a:r>
          </a:p>
          <a:p>
            <a:r>
              <a:rPr lang="en-US" dirty="0" smtClean="0"/>
              <a:t>Team player</a:t>
            </a:r>
          </a:p>
          <a:p>
            <a:r>
              <a:rPr lang="en-US" dirty="0" smtClean="0"/>
              <a:t>Clinical skills  to be effective in brief interventions, establish rapport quickly</a:t>
            </a:r>
          </a:p>
          <a:p>
            <a:r>
              <a:rPr lang="en-US" dirty="0" smtClean="0"/>
              <a:t>Ideal if psychiatrist splits time between mental health clinic and primary care- liaison both ways</a:t>
            </a:r>
            <a:endParaRPr lang="en-US" dirty="0"/>
          </a:p>
        </p:txBody>
      </p:sp>
      <p:pic>
        <p:nvPicPr>
          <p:cNvPr id="5" name="Picture 6" descr="Image result for coordin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184" y="3765217"/>
            <a:ext cx="3046328" cy="228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68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any level – aim for: </a:t>
            </a:r>
            <a:endParaRPr lang="en-US" dirty="0"/>
          </a:p>
        </p:txBody>
      </p:sp>
      <p:sp>
        <p:nvSpPr>
          <p:cNvPr id="3" name="Content Placeholder 2"/>
          <p:cNvSpPr>
            <a:spLocks noGrp="1"/>
          </p:cNvSpPr>
          <p:nvPr>
            <p:ph idx="1"/>
          </p:nvPr>
        </p:nvSpPr>
        <p:spPr/>
        <p:txBody>
          <a:bodyPr/>
          <a:lstStyle/>
          <a:p>
            <a:r>
              <a:rPr lang="en-US" sz="2000" dirty="0" smtClean="0"/>
              <a:t>Team approach to care</a:t>
            </a:r>
          </a:p>
          <a:p>
            <a:r>
              <a:rPr lang="en-US" sz="2000" dirty="0" smtClean="0"/>
              <a:t>Support for Psychiatry and PCP partnership</a:t>
            </a:r>
          </a:p>
          <a:p>
            <a:r>
              <a:rPr lang="en-US" sz="2000" dirty="0" smtClean="0"/>
              <a:t>Same medical record</a:t>
            </a:r>
          </a:p>
          <a:p>
            <a:r>
              <a:rPr lang="en-US" sz="2000" dirty="0" smtClean="0"/>
              <a:t>Meet at location (either co-located, integrated, tele-video, other?)</a:t>
            </a:r>
          </a:p>
          <a:p>
            <a:r>
              <a:rPr lang="en-US" sz="2000" dirty="0" smtClean="0"/>
              <a:t>Curbside within Epic or other EHR</a:t>
            </a:r>
          </a:p>
          <a:p>
            <a:r>
              <a:rPr lang="en-US" sz="2000" dirty="0" smtClean="0"/>
              <a:t>Consultation and re-consultation</a:t>
            </a:r>
          </a:p>
          <a:p>
            <a:r>
              <a:rPr lang="en-US" sz="2000" dirty="0" smtClean="0"/>
              <a:t>Facilitated referral to Psychiatry ( by BHC) </a:t>
            </a:r>
          </a:p>
          <a:p>
            <a:r>
              <a:rPr lang="en-US" sz="2000" dirty="0" smtClean="0"/>
              <a:t>Ability for patients to flow smoothly between PCP and Psychiatry and back</a:t>
            </a:r>
          </a:p>
          <a:p>
            <a:r>
              <a:rPr lang="en-US" sz="2000" dirty="0" smtClean="0"/>
              <a:t>Support to PCP for difficult patients</a:t>
            </a:r>
          </a:p>
        </p:txBody>
      </p:sp>
    </p:spTree>
    <p:extLst>
      <p:ext uri="{BB962C8B-B14F-4D97-AF65-F5344CB8AC3E}">
        <p14:creationId xmlns:p14="http://schemas.microsoft.com/office/powerpoint/2010/main" val="3296267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t>
            </a:r>
            <a:r>
              <a:rPr lang="en-US" dirty="0" smtClean="0"/>
              <a:t>comments – what might work for you?</a:t>
            </a:r>
            <a:endParaRPr lang="en-US" dirty="0"/>
          </a:p>
        </p:txBody>
      </p:sp>
      <p:pic>
        <p:nvPicPr>
          <p:cNvPr id="3" name="Picture 4" descr="Image result for connect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257" y="3215899"/>
            <a:ext cx="3990369" cy="224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82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rkm\AppData\Local\Microsoft\Windows\Temporary Internet Files\Content.Outlook\S2G06A9F\AIMS_Team%20Structure_Gene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03176"/>
            <a:ext cx="5486400" cy="53744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990600"/>
          </a:xfrm>
        </p:spPr>
        <p:txBody>
          <a:bodyPr/>
          <a:lstStyle/>
          <a:p>
            <a:r>
              <a:rPr lang="en-US" dirty="0" smtClean="0"/>
              <a:t>Or you could use….Collaborative Care Codes</a:t>
            </a:r>
            <a:endParaRPr lang="en-US" dirty="0"/>
          </a:p>
        </p:txBody>
      </p:sp>
    </p:spTree>
    <p:extLst>
      <p:ext uri="{BB962C8B-B14F-4D97-AF65-F5344CB8AC3E}">
        <p14:creationId xmlns:p14="http://schemas.microsoft.com/office/powerpoint/2010/main" val="1027317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Principles</a:t>
            </a:r>
            <a:endParaRPr lang="en-US" dirty="0"/>
          </a:p>
        </p:txBody>
      </p:sp>
      <p:sp>
        <p:nvSpPr>
          <p:cNvPr id="3" name="Content Placeholder 2"/>
          <p:cNvSpPr>
            <a:spLocks noGrp="1"/>
          </p:cNvSpPr>
          <p:nvPr>
            <p:ph idx="1"/>
          </p:nvPr>
        </p:nvSpPr>
        <p:spPr/>
        <p:txBody>
          <a:bodyPr>
            <a:normAutofit/>
          </a:bodyPr>
          <a:lstStyle/>
          <a:p>
            <a:r>
              <a:rPr lang="en-US" sz="3200" dirty="0" smtClean="0"/>
              <a:t>Patient Centered Care</a:t>
            </a:r>
          </a:p>
          <a:p>
            <a:r>
              <a:rPr lang="en-US" sz="3200" dirty="0" smtClean="0"/>
              <a:t>Population based care</a:t>
            </a:r>
          </a:p>
          <a:p>
            <a:r>
              <a:rPr lang="en-US" sz="3200" dirty="0" smtClean="0"/>
              <a:t>Measurement based treatment to target</a:t>
            </a:r>
          </a:p>
          <a:p>
            <a:r>
              <a:rPr lang="en-US" sz="3200" dirty="0" smtClean="0"/>
              <a:t>Evidence based care</a:t>
            </a:r>
          </a:p>
          <a:p>
            <a:r>
              <a:rPr lang="en-US" sz="3200" dirty="0" smtClean="0"/>
              <a:t>Accountable Care</a:t>
            </a:r>
            <a:endParaRPr lang="en-US" sz="3200" dirty="0"/>
          </a:p>
        </p:txBody>
      </p:sp>
    </p:spTree>
    <p:extLst>
      <p:ext uri="{BB962C8B-B14F-4D97-AF65-F5344CB8AC3E}">
        <p14:creationId xmlns:p14="http://schemas.microsoft.com/office/powerpoint/2010/main" val="5709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402672" y="3000652"/>
            <a:ext cx="7137646" cy="656948"/>
          </a:xfrm>
        </p:spPr>
        <p:txBody>
          <a:bodyPr/>
          <a:lstStyle/>
          <a:p>
            <a:pPr algn="ctr" eaLnBrk="1" hangingPunct="1"/>
            <a:r>
              <a:rPr lang="en-US" sz="3600" dirty="0" smtClean="0"/>
              <a:t>Maine – where I’m coming from..</a:t>
            </a:r>
            <a:endParaRPr lang="en-US" sz="3600" dirty="0" smtClean="0"/>
          </a:p>
        </p:txBody>
      </p:sp>
      <p:pic>
        <p:nvPicPr>
          <p:cNvPr id="13316" name="Picture 4" descr="rangeley 2005 3"/>
          <p:cNvPicPr>
            <a:picLocks noChangeAspect="1" noChangeArrowheads="1"/>
          </p:cNvPicPr>
          <p:nvPr/>
        </p:nvPicPr>
        <p:blipFill>
          <a:blip r:embed="rId2"/>
          <a:srcRect/>
          <a:stretch>
            <a:fillRect/>
          </a:stretch>
        </p:blipFill>
        <p:spPr bwMode="auto">
          <a:xfrm>
            <a:off x="0" y="3810000"/>
            <a:ext cx="5410200" cy="3048000"/>
          </a:xfrm>
          <a:prstGeom prst="rect">
            <a:avLst/>
          </a:prstGeom>
          <a:noFill/>
          <a:ln w="9525">
            <a:noFill/>
            <a:miter lim="800000"/>
            <a:headEnd/>
            <a:tailEnd/>
          </a:ln>
        </p:spPr>
      </p:pic>
      <p:pic>
        <p:nvPicPr>
          <p:cNvPr id="13318" name="Picture 6" descr="jul97"/>
          <p:cNvPicPr>
            <a:picLocks noChangeAspect="1" noChangeArrowheads="1"/>
          </p:cNvPicPr>
          <p:nvPr/>
        </p:nvPicPr>
        <p:blipFill>
          <a:blip r:embed="rId3"/>
          <a:srcRect/>
          <a:stretch>
            <a:fillRect/>
          </a:stretch>
        </p:blipFill>
        <p:spPr bwMode="auto">
          <a:xfrm>
            <a:off x="0" y="0"/>
            <a:ext cx="3262313" cy="2066925"/>
          </a:xfrm>
          <a:prstGeom prst="rect">
            <a:avLst/>
          </a:prstGeom>
          <a:noFill/>
          <a:ln w="9525">
            <a:noFill/>
            <a:miter lim="800000"/>
            <a:headEnd/>
            <a:tailEnd/>
          </a:ln>
        </p:spPr>
      </p:pic>
      <p:pic>
        <p:nvPicPr>
          <p:cNvPr id="13327" name="Picture 15" descr="http://farm3.static.flickr.com/2468/3586872661_68866161f3.jpg"/>
          <p:cNvPicPr>
            <a:picLocks noChangeAspect="1" noChangeArrowheads="1"/>
          </p:cNvPicPr>
          <p:nvPr/>
        </p:nvPicPr>
        <p:blipFill>
          <a:blip r:embed="rId4"/>
          <a:srcRect l="4800" t="4928" r="2400" b="6956"/>
          <a:stretch>
            <a:fillRect/>
          </a:stretch>
        </p:blipFill>
        <p:spPr bwMode="auto">
          <a:xfrm>
            <a:off x="4724400" y="3962400"/>
            <a:ext cx="4419600" cy="2895600"/>
          </a:xfrm>
          <a:prstGeom prst="rect">
            <a:avLst/>
          </a:prstGeom>
          <a:noFill/>
        </p:spPr>
      </p:pic>
      <p:pic>
        <p:nvPicPr>
          <p:cNvPr id="13329" name="Picture 17" descr="http://www.mainehomesearch.com/wp-content/uploads/2011/01/slide02_portland-maine-cityscape.jpg"/>
          <p:cNvPicPr>
            <a:picLocks noChangeAspect="1" noChangeArrowheads="1"/>
          </p:cNvPicPr>
          <p:nvPr/>
        </p:nvPicPr>
        <p:blipFill>
          <a:blip r:embed="rId5"/>
          <a:srcRect/>
          <a:stretch>
            <a:fillRect/>
          </a:stretch>
        </p:blipFill>
        <p:spPr bwMode="auto">
          <a:xfrm>
            <a:off x="3048000" y="0"/>
            <a:ext cx="6096000" cy="2238375"/>
          </a:xfrm>
          <a:prstGeom prst="rect">
            <a:avLst/>
          </a:prstGeom>
          <a:noFill/>
        </p:spPr>
      </p:pic>
    </p:spTree>
    <p:extLst>
      <p:ext uri="{BB962C8B-B14F-4D97-AF65-F5344CB8AC3E}">
        <p14:creationId xmlns:p14="http://schemas.microsoft.com/office/powerpoint/2010/main" val="2751834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457200" y="1600200"/>
            <a:ext cx="8229600" cy="457200"/>
          </a:xfrm>
        </p:spPr>
        <p:txBody>
          <a:bodyPr>
            <a:normAutofit/>
          </a:bodyPr>
          <a:lstStyle/>
          <a:p>
            <a:pPr marL="0" indent="0">
              <a:buNone/>
            </a:pPr>
            <a:r>
              <a:rPr lang="en-US" dirty="0" smtClean="0"/>
              <a:t>CY2016 </a:t>
            </a:r>
            <a:r>
              <a:rPr lang="en-US" dirty="0"/>
              <a:t>Medicare F</a:t>
            </a:r>
            <a:r>
              <a:rPr lang="en-US" dirty="0" smtClean="0"/>
              <a:t>inal rule</a:t>
            </a:r>
            <a:endParaRPr lang="en-US" dirty="0"/>
          </a:p>
        </p:txBody>
      </p:sp>
      <p:sp>
        <p:nvSpPr>
          <p:cNvPr id="4" name="Rounded Rectangle 3"/>
          <p:cNvSpPr/>
          <p:nvPr/>
        </p:nvSpPr>
        <p:spPr>
          <a:xfrm>
            <a:off x="1066800" y="2131553"/>
            <a:ext cx="6705600" cy="160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“Care </a:t>
            </a:r>
            <a:r>
              <a:rPr lang="en-US" sz="2000" b="1" dirty="0"/>
              <a:t>and management for Medicare beneficiaries with behavioral health conditions may include extensive discussion, information sharing </a:t>
            </a:r>
            <a:r>
              <a:rPr lang="en-US" sz="2000" b="1" dirty="0">
                <a:solidFill>
                  <a:schemeClr val="bg1"/>
                </a:solidFill>
              </a:rPr>
              <a:t>and planning between a primary care physician and a </a:t>
            </a:r>
            <a:r>
              <a:rPr lang="en-US" sz="2000" b="1" dirty="0" smtClean="0">
                <a:solidFill>
                  <a:schemeClr val="bg1"/>
                </a:solidFill>
              </a:rPr>
              <a:t>specialist”</a:t>
            </a:r>
            <a:endParaRPr lang="en-US" sz="2000" b="1" dirty="0">
              <a:solidFill>
                <a:schemeClr val="bg1"/>
              </a:solidFill>
            </a:endParaRPr>
          </a:p>
        </p:txBody>
      </p:sp>
      <p:sp>
        <p:nvSpPr>
          <p:cNvPr id="5" name="Rectangle 4"/>
          <p:cNvSpPr/>
          <p:nvPr/>
        </p:nvSpPr>
        <p:spPr>
          <a:xfrm>
            <a:off x="484909" y="3810000"/>
            <a:ext cx="4572000" cy="461665"/>
          </a:xfrm>
          <a:prstGeom prst="rect">
            <a:avLst/>
          </a:prstGeom>
        </p:spPr>
        <p:txBody>
          <a:bodyPr>
            <a:spAutoFit/>
          </a:bodyPr>
          <a:lstStyle/>
          <a:p>
            <a:r>
              <a:rPr lang="en-US" sz="2400" dirty="0"/>
              <a:t>CY2017 Medicare Final </a:t>
            </a:r>
            <a:r>
              <a:rPr lang="en-US" sz="2400" dirty="0" smtClean="0"/>
              <a:t>Rule</a:t>
            </a:r>
            <a:endParaRPr lang="en-US" sz="2400" dirty="0"/>
          </a:p>
        </p:txBody>
      </p:sp>
      <p:sp>
        <p:nvSpPr>
          <p:cNvPr id="6" name="Rounded Rectangle 5"/>
          <p:cNvSpPr/>
          <p:nvPr/>
        </p:nvSpPr>
        <p:spPr>
          <a:xfrm>
            <a:off x="1143000" y="4290215"/>
            <a:ext cx="6705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CMS </a:t>
            </a:r>
            <a:r>
              <a:rPr lang="en-US" sz="2000" b="1" dirty="0">
                <a:solidFill>
                  <a:schemeClr val="bg1"/>
                </a:solidFill>
              </a:rPr>
              <a:t>proposes separate payment for services under the psychiatric CoCM using three new </a:t>
            </a:r>
            <a:r>
              <a:rPr lang="en-US" sz="2000" b="1" dirty="0" smtClean="0">
                <a:solidFill>
                  <a:schemeClr val="bg1"/>
                </a:solidFill>
              </a:rPr>
              <a:t>G-codes:</a:t>
            </a:r>
            <a:endParaRPr lang="en-US" sz="2000" b="1" dirty="0">
              <a:solidFill>
                <a:schemeClr val="bg1"/>
              </a:solidFill>
            </a:endParaRPr>
          </a:p>
          <a:p>
            <a:pPr algn="ctr"/>
            <a:r>
              <a:rPr lang="en-US" sz="2000" b="1" dirty="0" smtClean="0">
                <a:solidFill>
                  <a:schemeClr val="bg1"/>
                </a:solidFill>
              </a:rPr>
              <a:t>99492, 99493 </a:t>
            </a:r>
            <a:r>
              <a:rPr lang="en-US" sz="2000" b="1" dirty="0">
                <a:solidFill>
                  <a:schemeClr val="bg1"/>
                </a:solidFill>
              </a:rPr>
              <a:t>and </a:t>
            </a:r>
            <a:r>
              <a:rPr lang="en-US" sz="2000" b="1" dirty="0" smtClean="0">
                <a:solidFill>
                  <a:schemeClr val="bg1"/>
                </a:solidFill>
              </a:rPr>
              <a:t>99494</a:t>
            </a:r>
            <a:endParaRPr lang="en-US" sz="2000" b="1" dirty="0">
              <a:solidFill>
                <a:schemeClr val="bg1"/>
              </a:solidFill>
            </a:endParaRPr>
          </a:p>
        </p:txBody>
      </p:sp>
      <p:sp>
        <p:nvSpPr>
          <p:cNvPr id="7" name="Rectangle 6"/>
          <p:cNvSpPr/>
          <p:nvPr/>
        </p:nvSpPr>
        <p:spPr>
          <a:xfrm>
            <a:off x="890154" y="5775298"/>
            <a:ext cx="7058891" cy="461665"/>
          </a:xfrm>
          <a:prstGeom prst="rect">
            <a:avLst/>
          </a:prstGeom>
        </p:spPr>
        <p:txBody>
          <a:bodyPr wrap="square">
            <a:spAutoFit/>
          </a:bodyPr>
          <a:lstStyle/>
          <a:p>
            <a:pPr algn="ctr"/>
            <a:r>
              <a:rPr lang="en-US" sz="2400" dirty="0" smtClean="0"/>
              <a:t>.</a:t>
            </a:r>
            <a:endParaRPr lang="en-US" sz="2400" dirty="0"/>
          </a:p>
        </p:txBody>
      </p:sp>
    </p:spTree>
    <p:extLst>
      <p:ext uri="{BB962C8B-B14F-4D97-AF65-F5344CB8AC3E}">
        <p14:creationId xmlns:p14="http://schemas.microsoft.com/office/powerpoint/2010/main" val="2179020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Collaborative Care Model (CoCM)</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a:t>E</a:t>
            </a:r>
            <a:r>
              <a:rPr lang="en-US" dirty="0" smtClean="0"/>
              <a:t>nhances usual medical care by adding </a:t>
            </a:r>
            <a:r>
              <a:rPr lang="en-US" b="1" i="1" dirty="0" smtClean="0"/>
              <a:t>care management and psychiatric consultation </a:t>
            </a:r>
            <a:r>
              <a:rPr lang="en-US" dirty="0" smtClean="0"/>
              <a:t>to the primary care team </a:t>
            </a:r>
          </a:p>
          <a:p>
            <a:pPr marL="0" indent="0">
              <a:spcBef>
                <a:spcPts val="1200"/>
              </a:spcBef>
              <a:buNone/>
            </a:pPr>
            <a:endParaRPr lang="en-US" dirty="0" smtClean="0"/>
          </a:p>
          <a:p>
            <a:pPr>
              <a:spcBef>
                <a:spcPts val="1200"/>
              </a:spcBef>
            </a:pPr>
            <a:r>
              <a:rPr lang="en-US" dirty="0" smtClean="0"/>
              <a:t>Why do it:</a:t>
            </a:r>
          </a:p>
          <a:p>
            <a:pPr lvl="1">
              <a:spcBef>
                <a:spcPts val="1200"/>
              </a:spcBef>
            </a:pPr>
            <a:r>
              <a:rPr lang="en-US" sz="2400" dirty="0" smtClean="0"/>
              <a:t>Well established evidence for treating depression</a:t>
            </a:r>
          </a:p>
          <a:p>
            <a:pPr lvl="1">
              <a:spcBef>
                <a:spcPts val="1200"/>
              </a:spcBef>
            </a:pPr>
            <a:r>
              <a:rPr lang="en-US" sz="2400" dirty="0" smtClean="0"/>
              <a:t>Better medical outcomes</a:t>
            </a:r>
          </a:p>
          <a:p>
            <a:pPr lvl="1">
              <a:spcBef>
                <a:spcPts val="1200"/>
              </a:spcBef>
            </a:pPr>
            <a:r>
              <a:rPr lang="en-US" sz="2400" dirty="0" smtClean="0"/>
              <a:t>Help with patients whose care is challenging</a:t>
            </a:r>
          </a:p>
          <a:p>
            <a:pPr lvl="1">
              <a:spcBef>
                <a:spcPts val="1200"/>
              </a:spcBef>
            </a:pPr>
            <a:r>
              <a:rPr lang="en-US" sz="2400" dirty="0" smtClean="0"/>
              <a:t>Faster improvement</a:t>
            </a:r>
          </a:p>
          <a:p>
            <a:pPr lvl="1">
              <a:spcBef>
                <a:spcPts val="1200"/>
              </a:spcBef>
            </a:pPr>
            <a:r>
              <a:rPr lang="en-US" sz="2400" dirty="0" smtClean="0"/>
              <a:t>Enhanced care team for population health approach</a:t>
            </a:r>
          </a:p>
          <a:p>
            <a:pPr>
              <a:spcBef>
                <a:spcPts val="1200"/>
              </a:spcBef>
            </a:pPr>
            <a:endParaRPr lang="en-US" dirty="0"/>
          </a:p>
        </p:txBody>
      </p:sp>
    </p:spTree>
    <p:extLst>
      <p:ext uri="{BB962C8B-B14F-4D97-AF65-F5344CB8AC3E}">
        <p14:creationId xmlns:p14="http://schemas.microsoft.com/office/powerpoint/2010/main" val="166446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normAutofit/>
          </a:bodyPr>
          <a:lstStyle/>
          <a:p>
            <a:pPr marL="0" indent="0">
              <a:spcBef>
                <a:spcPts val="1200"/>
              </a:spcBef>
              <a:buNone/>
            </a:pPr>
            <a:r>
              <a:rPr lang="en-US" dirty="0" smtClean="0"/>
              <a:t>Collaborative care is a team-based service including:</a:t>
            </a:r>
          </a:p>
          <a:p>
            <a:pPr lvl="1">
              <a:spcBef>
                <a:spcPts val="1200"/>
              </a:spcBef>
            </a:pPr>
            <a:r>
              <a:rPr lang="en-US" sz="2400" dirty="0" smtClean="0"/>
              <a:t>Treating Medical Practitioner </a:t>
            </a:r>
            <a:endParaRPr lang="en-US" sz="2400" dirty="0"/>
          </a:p>
          <a:p>
            <a:pPr lvl="1">
              <a:spcBef>
                <a:spcPts val="1200"/>
              </a:spcBef>
            </a:pPr>
            <a:r>
              <a:rPr lang="en-US" sz="2400" dirty="0" smtClean="0"/>
              <a:t>Psychiatric Consultant</a:t>
            </a:r>
          </a:p>
          <a:p>
            <a:pPr lvl="1">
              <a:spcBef>
                <a:spcPts val="1200"/>
              </a:spcBef>
            </a:pPr>
            <a:r>
              <a:rPr lang="en-US" sz="2400" dirty="0" smtClean="0"/>
              <a:t>Behavioral Health Care Manager </a:t>
            </a:r>
          </a:p>
        </p:txBody>
      </p:sp>
    </p:spTree>
    <p:extLst>
      <p:ext uri="{BB962C8B-B14F-4D97-AF65-F5344CB8AC3E}">
        <p14:creationId xmlns:p14="http://schemas.microsoft.com/office/powerpoint/2010/main" val="219993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a:xfrm>
            <a:off x="457200" y="1447800"/>
            <a:ext cx="8229600" cy="4876800"/>
          </a:xfrm>
        </p:spPr>
        <p:txBody>
          <a:bodyPr>
            <a:normAutofit lnSpcReduction="10000"/>
          </a:bodyPr>
          <a:lstStyle/>
          <a:p>
            <a:pPr marL="0" indent="0">
              <a:spcBef>
                <a:spcPts val="1200"/>
              </a:spcBef>
              <a:buNone/>
            </a:pPr>
            <a:r>
              <a:rPr lang="en-US" dirty="0" smtClean="0"/>
              <a:t>Service Components</a:t>
            </a:r>
          </a:p>
          <a:p>
            <a:pPr lvl="1">
              <a:spcBef>
                <a:spcPts val="1200"/>
              </a:spcBef>
            </a:pPr>
            <a:r>
              <a:rPr lang="en-US" sz="2400" dirty="0" smtClean="0"/>
              <a:t>Initiating visit with medical provider</a:t>
            </a:r>
          </a:p>
          <a:p>
            <a:pPr lvl="1">
              <a:spcBef>
                <a:spcPts val="1200"/>
              </a:spcBef>
            </a:pPr>
            <a:r>
              <a:rPr lang="en-US" sz="2400" dirty="0" smtClean="0"/>
              <a:t>Administration of validated rating scales</a:t>
            </a:r>
          </a:p>
          <a:p>
            <a:pPr lvl="1">
              <a:spcBef>
                <a:spcPts val="1200"/>
              </a:spcBef>
            </a:pPr>
            <a:r>
              <a:rPr lang="en-US" sz="2400" dirty="0" smtClean="0"/>
              <a:t>Care planning by the team: may </a:t>
            </a:r>
            <a:r>
              <a:rPr lang="en-US" sz="2400" dirty="0"/>
              <a:t>include meds, therapy and/or other </a:t>
            </a:r>
            <a:r>
              <a:rPr lang="en-US" sz="2400" dirty="0" smtClean="0"/>
              <a:t>treatments</a:t>
            </a:r>
          </a:p>
          <a:p>
            <a:pPr lvl="1">
              <a:spcBef>
                <a:spcPts val="1200"/>
              </a:spcBef>
            </a:pPr>
            <a:r>
              <a:rPr lang="en-US" sz="2400" dirty="0" smtClean="0"/>
              <a:t>Behavioral Health care manager follow-up</a:t>
            </a:r>
          </a:p>
          <a:p>
            <a:pPr lvl="2">
              <a:spcBef>
                <a:spcPts val="1200"/>
              </a:spcBef>
            </a:pPr>
            <a:r>
              <a:rPr lang="en-US" sz="2400" dirty="0" smtClean="0"/>
              <a:t>Assesses </a:t>
            </a:r>
            <a:r>
              <a:rPr lang="en-US" sz="2400" dirty="0"/>
              <a:t>treatment adherence and </a:t>
            </a:r>
            <a:r>
              <a:rPr lang="en-US" sz="2400" dirty="0" smtClean="0"/>
              <a:t>response</a:t>
            </a:r>
          </a:p>
          <a:p>
            <a:pPr lvl="2">
              <a:spcBef>
                <a:spcPts val="1200"/>
              </a:spcBef>
            </a:pPr>
            <a:r>
              <a:rPr lang="en-US" sz="2400" dirty="0" smtClean="0"/>
              <a:t>Uses validated </a:t>
            </a:r>
            <a:r>
              <a:rPr lang="en-US" sz="2400" dirty="0"/>
              <a:t>rating scales and brief treatment</a:t>
            </a:r>
          </a:p>
          <a:p>
            <a:pPr lvl="1">
              <a:spcBef>
                <a:spcPts val="1200"/>
              </a:spcBef>
            </a:pPr>
            <a:r>
              <a:rPr lang="en-US" sz="2400" dirty="0" smtClean="0"/>
              <a:t>Regular (weekly) case load review with psychiatric consultant</a:t>
            </a:r>
            <a:endParaRPr lang="en-US" sz="2400" dirty="0"/>
          </a:p>
        </p:txBody>
      </p:sp>
    </p:spTree>
    <p:extLst>
      <p:ext uri="{BB962C8B-B14F-4D97-AF65-F5344CB8AC3E}">
        <p14:creationId xmlns:p14="http://schemas.microsoft.com/office/powerpoint/2010/main" val="3790897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4800599"/>
          </a:xfrm>
        </p:spPr>
        <p:txBody>
          <a:bodyPr>
            <a:normAutofit/>
          </a:bodyPr>
          <a:lstStyle/>
          <a:p>
            <a:pPr marL="0" indent="0">
              <a:spcBef>
                <a:spcPts val="1200"/>
              </a:spcBef>
              <a:buNone/>
            </a:pPr>
            <a:r>
              <a:rPr lang="en-US" b="1" dirty="0" smtClean="0"/>
              <a:t>70 </a:t>
            </a:r>
            <a:r>
              <a:rPr lang="en-US" b="1" dirty="0">
                <a:latin typeface="+mj-lt"/>
              </a:rPr>
              <a:t>minutes</a:t>
            </a:r>
            <a:r>
              <a:rPr lang="en-US" b="1" dirty="0"/>
              <a:t> in the first calendar </a:t>
            </a:r>
            <a:r>
              <a:rPr lang="en-US" b="1" dirty="0" smtClean="0"/>
              <a:t>month</a:t>
            </a:r>
          </a:p>
          <a:p>
            <a:pPr>
              <a:spcBef>
                <a:spcPts val="1200"/>
              </a:spcBef>
            </a:pPr>
            <a:r>
              <a:rPr lang="en-US" dirty="0" smtClean="0"/>
              <a:t>Outreach </a:t>
            </a:r>
            <a:r>
              <a:rPr lang="en-US" dirty="0"/>
              <a:t>to and engagement in treatment of a </a:t>
            </a:r>
            <a:r>
              <a:rPr lang="en-US" dirty="0" smtClean="0"/>
              <a:t>patient</a:t>
            </a:r>
          </a:p>
          <a:p>
            <a:pPr>
              <a:spcBef>
                <a:spcPts val="1200"/>
              </a:spcBef>
            </a:pPr>
            <a:r>
              <a:rPr lang="en-US" dirty="0" smtClean="0"/>
              <a:t>Initial </a:t>
            </a:r>
            <a:r>
              <a:rPr lang="en-US" dirty="0"/>
              <a:t>assessment of the </a:t>
            </a:r>
            <a:r>
              <a:rPr lang="en-US" dirty="0" smtClean="0"/>
              <a:t>patient using validated </a:t>
            </a:r>
            <a:r>
              <a:rPr lang="en-US" dirty="0"/>
              <a:t>rating </a:t>
            </a:r>
            <a:r>
              <a:rPr lang="en-US" dirty="0" smtClean="0"/>
              <a:t>scales</a:t>
            </a:r>
          </a:p>
          <a:p>
            <a:pPr>
              <a:spcBef>
                <a:spcPts val="1200"/>
              </a:spcBef>
            </a:pPr>
            <a:r>
              <a:rPr lang="en-US" dirty="0" smtClean="0"/>
              <a:t>Development </a:t>
            </a:r>
            <a:r>
              <a:rPr lang="en-US" dirty="0"/>
              <a:t>of an individualized treatment </a:t>
            </a:r>
            <a:r>
              <a:rPr lang="en-US" dirty="0" smtClean="0"/>
              <a:t>plan</a:t>
            </a:r>
          </a:p>
          <a:p>
            <a:pPr lvl="1">
              <a:spcBef>
                <a:spcPts val="1200"/>
              </a:spcBef>
            </a:pPr>
            <a:r>
              <a:rPr lang="en-US" sz="2400" dirty="0" smtClean="0"/>
              <a:t>Psychiatric </a:t>
            </a:r>
            <a:r>
              <a:rPr lang="en-US" sz="2400" dirty="0"/>
              <a:t>consultant </a:t>
            </a:r>
            <a:r>
              <a:rPr lang="en-US" sz="2400" dirty="0" smtClean="0"/>
              <a:t>review &amp; modifications</a:t>
            </a:r>
            <a:endParaRPr lang="en-US" sz="2400" dirty="0"/>
          </a:p>
        </p:txBody>
      </p:sp>
      <p:sp>
        <p:nvSpPr>
          <p:cNvPr id="5" name="Title 1"/>
          <p:cNvSpPr txBox="1">
            <a:spLocks/>
          </p:cNvSpPr>
          <p:nvPr/>
        </p:nvSpPr>
        <p:spPr>
          <a:xfrm>
            <a:off x="304800" y="563253"/>
            <a:ext cx="86868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anose="020F0502020204030204" pitchFamily="34" charset="0"/>
              </a:rPr>
              <a:t>99492 </a:t>
            </a:r>
            <a:r>
              <a:rPr lang="en-US" dirty="0" smtClean="0">
                <a:latin typeface="Calibri" panose="020F0502020204030204" pitchFamily="34" charset="0"/>
              </a:rPr>
              <a:t>(originally G0502)</a:t>
            </a:r>
            <a:br>
              <a:rPr lang="en-US" dirty="0" smtClean="0">
                <a:latin typeface="Calibri" panose="020F0502020204030204" pitchFamily="34" charset="0"/>
              </a:rPr>
            </a:br>
            <a:r>
              <a:rPr lang="en-US" sz="3100" dirty="0" smtClean="0">
                <a:latin typeface="Calibri" panose="020F0502020204030204" pitchFamily="34" charset="0"/>
              </a:rPr>
              <a:t>Initial Psychiatric Collaborative Care Management</a:t>
            </a:r>
            <a:endParaRPr lang="en-US" sz="3100" dirty="0">
              <a:latin typeface="Calibri" panose="020F0502020204030204" pitchFamily="34" charset="0"/>
            </a:endParaRPr>
          </a:p>
        </p:txBody>
      </p:sp>
      <p:pic>
        <p:nvPicPr>
          <p:cNvPr id="4" name="Picture 4" descr="Image result for consultati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604" y="5246615"/>
            <a:ext cx="1750945" cy="100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47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4800599"/>
          </a:xfrm>
        </p:spPr>
        <p:txBody>
          <a:bodyPr>
            <a:normAutofit/>
          </a:bodyPr>
          <a:lstStyle/>
          <a:p>
            <a:pPr marL="0" indent="0">
              <a:spcBef>
                <a:spcPts val="1200"/>
              </a:spcBef>
              <a:buNone/>
            </a:pPr>
            <a:r>
              <a:rPr lang="en-US" b="1" dirty="0" smtClean="0"/>
              <a:t>70 </a:t>
            </a:r>
            <a:r>
              <a:rPr lang="en-US" b="1" dirty="0" smtClean="0">
                <a:latin typeface="+mj-lt"/>
              </a:rPr>
              <a:t>minutes</a:t>
            </a:r>
            <a:r>
              <a:rPr lang="en-US" b="1" dirty="0" smtClean="0"/>
              <a:t> in the first calendar month</a:t>
            </a:r>
          </a:p>
          <a:p>
            <a:pPr>
              <a:spcBef>
                <a:spcPts val="1200"/>
              </a:spcBef>
            </a:pPr>
            <a:r>
              <a:rPr lang="en-US" dirty="0" smtClean="0"/>
              <a:t>Registry for </a:t>
            </a:r>
            <a:r>
              <a:rPr lang="en-US" dirty="0"/>
              <a:t>tracking patient follow-up and progress </a:t>
            </a:r>
            <a:r>
              <a:rPr lang="en-US" dirty="0" smtClean="0"/>
              <a:t>with </a:t>
            </a:r>
            <a:r>
              <a:rPr lang="en-US" dirty="0"/>
              <a:t>appropriate </a:t>
            </a:r>
            <a:r>
              <a:rPr lang="en-US" dirty="0" smtClean="0"/>
              <a:t>documentation</a:t>
            </a:r>
          </a:p>
          <a:p>
            <a:pPr>
              <a:spcBef>
                <a:spcPts val="1200"/>
              </a:spcBef>
            </a:pPr>
            <a:r>
              <a:rPr lang="en-US" dirty="0" smtClean="0"/>
              <a:t>Weekly </a:t>
            </a:r>
            <a:r>
              <a:rPr lang="en-US" dirty="0"/>
              <a:t>caseload consultation with the psychiatric </a:t>
            </a:r>
            <a:r>
              <a:rPr lang="en-US" dirty="0" smtClean="0"/>
              <a:t>consultant</a:t>
            </a:r>
          </a:p>
          <a:p>
            <a:pPr>
              <a:spcBef>
                <a:spcPts val="1200"/>
              </a:spcBef>
            </a:pPr>
            <a:r>
              <a:rPr lang="en-US" dirty="0" smtClean="0"/>
              <a:t>Brief interventions </a:t>
            </a:r>
            <a:r>
              <a:rPr lang="en-US" dirty="0"/>
              <a:t>using evidence-based </a:t>
            </a:r>
            <a:r>
              <a:rPr lang="en-US" dirty="0" smtClean="0"/>
              <a:t>techniques</a:t>
            </a:r>
          </a:p>
          <a:p>
            <a:pPr lvl="1">
              <a:spcBef>
                <a:spcPts val="1200"/>
              </a:spcBef>
            </a:pPr>
            <a:r>
              <a:rPr lang="en-US" sz="2400" dirty="0"/>
              <a:t>S</a:t>
            </a:r>
            <a:r>
              <a:rPr lang="en-US" sz="2400" dirty="0" smtClean="0"/>
              <a:t>uch </a:t>
            </a:r>
            <a:r>
              <a:rPr lang="en-US" sz="2400" dirty="0"/>
              <a:t>as behavioral activation, motivational interviewing, and other focused treatment strategies. </a:t>
            </a:r>
          </a:p>
        </p:txBody>
      </p:sp>
      <p:sp>
        <p:nvSpPr>
          <p:cNvPr id="4" name="Title 1"/>
          <p:cNvSpPr txBox="1">
            <a:spLocks/>
          </p:cNvSpPr>
          <p:nvPr/>
        </p:nvSpPr>
        <p:spPr>
          <a:xfrm>
            <a:off x="304800" y="563253"/>
            <a:ext cx="86868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anose="020F0502020204030204" pitchFamily="34" charset="0"/>
              </a:rPr>
              <a:t>99492 </a:t>
            </a:r>
          </a:p>
          <a:p>
            <a:r>
              <a:rPr lang="en-US" sz="3100" dirty="0" smtClean="0">
                <a:latin typeface="Calibri" panose="020F0502020204030204" pitchFamily="34" charset="0"/>
              </a:rPr>
              <a:t>Initial Psychiatric Collaborative Care Management - continued</a:t>
            </a:r>
            <a:endParaRPr lang="en-US" sz="3100" dirty="0">
              <a:latin typeface="Calibri" panose="020F0502020204030204" pitchFamily="34" charset="0"/>
            </a:endParaRPr>
          </a:p>
        </p:txBody>
      </p:sp>
      <p:pic>
        <p:nvPicPr>
          <p:cNvPr id="5" name="Picture 10" descr="Image result for regist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067300"/>
            <a:ext cx="164506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25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US" b="1" dirty="0" smtClean="0"/>
              <a:t>99493 </a:t>
            </a:r>
            <a:r>
              <a:rPr lang="en-US" dirty="0" smtClean="0"/>
              <a:t>(originally G0503) </a:t>
            </a:r>
            <a:br>
              <a:rPr lang="en-US" dirty="0" smtClean="0"/>
            </a:br>
            <a:r>
              <a:rPr lang="en-US" sz="3100" dirty="0" smtClean="0"/>
              <a:t>Subsequent </a:t>
            </a:r>
            <a:r>
              <a:rPr lang="en-US" sz="3100" dirty="0"/>
              <a:t>psychiatric collaborative care management</a:t>
            </a:r>
          </a:p>
        </p:txBody>
      </p:sp>
      <p:sp>
        <p:nvSpPr>
          <p:cNvPr id="3" name="Content Placeholder 2"/>
          <p:cNvSpPr>
            <a:spLocks noGrp="1"/>
          </p:cNvSpPr>
          <p:nvPr>
            <p:ph idx="1"/>
          </p:nvPr>
        </p:nvSpPr>
        <p:spPr>
          <a:xfrm>
            <a:off x="457200" y="1905000"/>
            <a:ext cx="8229600" cy="4495800"/>
          </a:xfrm>
        </p:spPr>
        <p:txBody>
          <a:bodyPr>
            <a:normAutofit/>
          </a:bodyPr>
          <a:lstStyle/>
          <a:p>
            <a:pPr marL="0" indent="0">
              <a:spcBef>
                <a:spcPts val="1200"/>
              </a:spcBef>
              <a:buNone/>
            </a:pPr>
            <a:r>
              <a:rPr lang="en-US" b="1" dirty="0" smtClean="0"/>
              <a:t>First </a:t>
            </a:r>
            <a:r>
              <a:rPr lang="en-US" b="1" dirty="0"/>
              <a:t>60 minutes in a subsequent month of </a:t>
            </a:r>
            <a:r>
              <a:rPr lang="en-US" b="1" u="sng" dirty="0"/>
              <a:t>behavioral health care manager</a:t>
            </a:r>
            <a:r>
              <a:rPr lang="en-US" b="1" dirty="0"/>
              <a:t> activities. </a:t>
            </a:r>
            <a:endParaRPr lang="en-US" b="1" dirty="0" smtClean="0"/>
          </a:p>
          <a:p>
            <a:pPr marL="0" indent="0">
              <a:spcBef>
                <a:spcPts val="1200"/>
              </a:spcBef>
              <a:buNone/>
            </a:pPr>
            <a:endParaRPr lang="en-US" dirty="0" smtClean="0"/>
          </a:p>
          <a:p>
            <a:pPr marL="0" indent="0">
              <a:spcBef>
                <a:spcPts val="1200"/>
              </a:spcBef>
              <a:buNone/>
            </a:pPr>
            <a:r>
              <a:rPr lang="en-US" dirty="0" smtClean="0"/>
              <a:t>Must </a:t>
            </a:r>
            <a:r>
              <a:rPr lang="en-US" dirty="0"/>
              <a:t>include: </a:t>
            </a:r>
          </a:p>
          <a:p>
            <a:pPr>
              <a:spcBef>
                <a:spcPts val="1200"/>
              </a:spcBef>
            </a:pPr>
            <a:r>
              <a:rPr lang="en-US" dirty="0" smtClean="0"/>
              <a:t>Tracking </a:t>
            </a:r>
            <a:r>
              <a:rPr lang="en-US" dirty="0"/>
              <a:t>patient follow-up and </a:t>
            </a:r>
            <a:r>
              <a:rPr lang="en-US" dirty="0" smtClean="0"/>
              <a:t>progress </a:t>
            </a:r>
            <a:endParaRPr lang="en-US" dirty="0"/>
          </a:p>
          <a:p>
            <a:pPr>
              <a:spcBef>
                <a:spcPts val="1200"/>
              </a:spcBef>
            </a:pPr>
            <a:r>
              <a:rPr lang="en-US" dirty="0" smtClean="0"/>
              <a:t>Weekly </a:t>
            </a:r>
            <a:r>
              <a:rPr lang="en-US" dirty="0"/>
              <a:t>caseload review with psychiatric </a:t>
            </a:r>
            <a:r>
              <a:rPr lang="en-US" dirty="0" smtClean="0"/>
              <a:t>consultant </a:t>
            </a:r>
            <a:endParaRPr lang="en-US" dirty="0"/>
          </a:p>
          <a:p>
            <a:pPr>
              <a:spcBef>
                <a:spcPts val="1200"/>
              </a:spcBef>
            </a:pPr>
            <a:r>
              <a:rPr lang="en-US" dirty="0" smtClean="0"/>
              <a:t>Coordination </a:t>
            </a:r>
            <a:r>
              <a:rPr lang="en-US" dirty="0"/>
              <a:t>with PCP and any other treating </a:t>
            </a:r>
            <a:r>
              <a:rPr lang="en-US" dirty="0" smtClean="0"/>
              <a:t>provider</a:t>
            </a:r>
          </a:p>
          <a:p>
            <a:pPr>
              <a:spcBef>
                <a:spcPts val="1200"/>
              </a:spcBef>
            </a:pPr>
            <a:r>
              <a:rPr lang="en-US" dirty="0"/>
              <a:t>Psychiatric consultant review &amp; </a:t>
            </a:r>
            <a:r>
              <a:rPr lang="en-US" dirty="0" smtClean="0"/>
              <a:t>modifications </a:t>
            </a:r>
            <a:endParaRPr lang="en-US" dirty="0"/>
          </a:p>
        </p:txBody>
      </p:sp>
    </p:spTree>
    <p:extLst>
      <p:ext uri="{BB962C8B-B14F-4D97-AF65-F5344CB8AC3E}">
        <p14:creationId xmlns:p14="http://schemas.microsoft.com/office/powerpoint/2010/main" val="2066599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76800"/>
          </a:xfrm>
        </p:spPr>
        <p:txBody>
          <a:bodyPr>
            <a:normAutofit/>
          </a:bodyPr>
          <a:lstStyle/>
          <a:p>
            <a:pPr marL="0" indent="0">
              <a:spcBef>
                <a:spcPts val="1200"/>
              </a:spcBef>
              <a:buNone/>
            </a:pPr>
            <a:r>
              <a:rPr lang="en-US" b="1" dirty="0" smtClean="0"/>
              <a:t>First </a:t>
            </a:r>
            <a:r>
              <a:rPr lang="en-US" b="1" dirty="0"/>
              <a:t>60 minutes in a subsequent month of </a:t>
            </a:r>
            <a:r>
              <a:rPr lang="en-US" b="1" u="sng" dirty="0" smtClean="0"/>
              <a:t>behavioral health care manager</a:t>
            </a:r>
            <a:r>
              <a:rPr lang="en-US" b="1" dirty="0" smtClean="0"/>
              <a:t> </a:t>
            </a:r>
            <a:r>
              <a:rPr lang="en-US" b="1" dirty="0"/>
              <a:t>activities. </a:t>
            </a:r>
            <a:endParaRPr lang="en-US" b="1" dirty="0" smtClean="0"/>
          </a:p>
          <a:p>
            <a:pPr marL="0" indent="0">
              <a:spcBef>
                <a:spcPts val="1200"/>
              </a:spcBef>
              <a:buNone/>
            </a:pPr>
            <a:endParaRPr lang="en-US" dirty="0" smtClean="0"/>
          </a:p>
          <a:p>
            <a:pPr marL="0" indent="0">
              <a:spcBef>
                <a:spcPts val="1200"/>
              </a:spcBef>
              <a:buNone/>
            </a:pPr>
            <a:r>
              <a:rPr lang="en-US" dirty="0" smtClean="0"/>
              <a:t>Must include(continued): </a:t>
            </a:r>
            <a:endParaRPr lang="en-US" dirty="0"/>
          </a:p>
          <a:p>
            <a:pPr>
              <a:spcBef>
                <a:spcPts val="1200"/>
              </a:spcBef>
            </a:pPr>
            <a:r>
              <a:rPr lang="en-US" dirty="0" smtClean="0"/>
              <a:t>Brief interventions using evidence based treatments </a:t>
            </a:r>
          </a:p>
          <a:p>
            <a:pPr>
              <a:spcBef>
                <a:spcPts val="1200"/>
              </a:spcBef>
            </a:pPr>
            <a:r>
              <a:rPr lang="en-US" dirty="0" smtClean="0"/>
              <a:t>Monitoring of patient outcomes using validated rating scales</a:t>
            </a:r>
          </a:p>
          <a:p>
            <a:pPr>
              <a:spcBef>
                <a:spcPts val="1200"/>
              </a:spcBef>
            </a:pPr>
            <a:r>
              <a:rPr lang="en-US" dirty="0" smtClean="0"/>
              <a:t>Relapse prevention planning</a:t>
            </a:r>
          </a:p>
          <a:p>
            <a:pPr>
              <a:spcBef>
                <a:spcPts val="1200"/>
              </a:spcBef>
            </a:pPr>
            <a:r>
              <a:rPr lang="en-US" dirty="0" smtClean="0"/>
              <a:t>Preparation for discharge from active treatment </a:t>
            </a:r>
          </a:p>
          <a:p>
            <a:pPr>
              <a:spcBef>
                <a:spcPts val="1200"/>
              </a:spcBef>
            </a:pPr>
            <a:endParaRPr lang="en-US" dirty="0"/>
          </a:p>
        </p:txBody>
      </p:sp>
      <p:sp>
        <p:nvSpPr>
          <p:cNvPr id="5" name="Title 1"/>
          <p:cNvSpPr>
            <a:spLocks noGrp="1"/>
          </p:cNvSpPr>
          <p:nvPr>
            <p:ph type="title"/>
          </p:nvPr>
        </p:nvSpPr>
        <p:spPr>
          <a:xfrm>
            <a:off x="457200" y="533400"/>
            <a:ext cx="8686800" cy="990600"/>
          </a:xfrm>
        </p:spPr>
        <p:txBody>
          <a:bodyPr>
            <a:normAutofit fontScale="90000"/>
          </a:bodyPr>
          <a:lstStyle/>
          <a:p>
            <a:r>
              <a:rPr lang="en-US" b="1" dirty="0" smtClean="0"/>
              <a:t>99493 </a:t>
            </a:r>
            <a:br>
              <a:rPr lang="en-US" b="1" dirty="0" smtClean="0"/>
            </a:br>
            <a:r>
              <a:rPr lang="en-US" sz="3100" dirty="0" smtClean="0"/>
              <a:t>Subsequent </a:t>
            </a:r>
            <a:r>
              <a:rPr lang="en-US" sz="3100" dirty="0"/>
              <a:t>psychiatric collaborative care </a:t>
            </a:r>
            <a:r>
              <a:rPr lang="en-US" sz="3100" dirty="0" smtClean="0"/>
              <a:t>management</a:t>
            </a:r>
            <a:endParaRPr lang="en-US" sz="3100" dirty="0"/>
          </a:p>
        </p:txBody>
      </p:sp>
    </p:spTree>
    <p:extLst>
      <p:ext uri="{BB962C8B-B14F-4D97-AF65-F5344CB8AC3E}">
        <p14:creationId xmlns:p14="http://schemas.microsoft.com/office/powerpoint/2010/main" val="2802537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876800"/>
          </a:xfrm>
        </p:spPr>
        <p:txBody>
          <a:bodyPr>
            <a:normAutofit/>
          </a:bodyPr>
          <a:lstStyle/>
          <a:p>
            <a:pPr marL="0" indent="0">
              <a:spcBef>
                <a:spcPts val="1200"/>
              </a:spcBef>
              <a:buNone/>
            </a:pPr>
            <a:r>
              <a:rPr lang="en-US" dirty="0"/>
              <a:t>E</a:t>
            </a:r>
            <a:r>
              <a:rPr lang="en-US" b="1" dirty="0" smtClean="0"/>
              <a:t>ach </a:t>
            </a:r>
            <a:r>
              <a:rPr lang="en-US" b="1" dirty="0"/>
              <a:t>additional 30 minutes in a calendar month of behavioral health care manager activities listed above</a:t>
            </a:r>
            <a:r>
              <a:rPr lang="en-US" dirty="0"/>
              <a:t>. </a:t>
            </a:r>
          </a:p>
          <a:p>
            <a:pPr marL="0" indent="0">
              <a:spcBef>
                <a:spcPts val="1200"/>
              </a:spcBef>
              <a:buNone/>
            </a:pPr>
            <a:endParaRPr lang="en-US" dirty="0" smtClean="0"/>
          </a:p>
          <a:p>
            <a:pPr>
              <a:spcBef>
                <a:spcPts val="1200"/>
              </a:spcBef>
            </a:pPr>
            <a:r>
              <a:rPr lang="en-US" dirty="0" smtClean="0"/>
              <a:t>Listed </a:t>
            </a:r>
            <a:r>
              <a:rPr lang="en-US" dirty="0"/>
              <a:t>separately and used in conjunction with </a:t>
            </a:r>
            <a:r>
              <a:rPr lang="en-US" dirty="0" smtClean="0"/>
              <a:t>99492 </a:t>
            </a:r>
            <a:r>
              <a:rPr lang="en-US" dirty="0"/>
              <a:t>and </a:t>
            </a:r>
            <a:r>
              <a:rPr lang="en-US" dirty="0" smtClean="0"/>
              <a:t>99493</a:t>
            </a:r>
            <a:endParaRPr lang="en-US" dirty="0"/>
          </a:p>
        </p:txBody>
      </p:sp>
      <p:sp>
        <p:nvSpPr>
          <p:cNvPr id="5" name="Title 1"/>
          <p:cNvSpPr>
            <a:spLocks noGrp="1"/>
          </p:cNvSpPr>
          <p:nvPr>
            <p:ph type="title"/>
          </p:nvPr>
        </p:nvSpPr>
        <p:spPr>
          <a:xfrm>
            <a:off x="457200" y="533400"/>
            <a:ext cx="8686800" cy="990600"/>
          </a:xfrm>
        </p:spPr>
        <p:txBody>
          <a:bodyPr>
            <a:normAutofit fontScale="90000"/>
          </a:bodyPr>
          <a:lstStyle/>
          <a:p>
            <a:r>
              <a:rPr lang="en-US" b="1" dirty="0" smtClean="0"/>
              <a:t>99494 </a:t>
            </a:r>
            <a:r>
              <a:rPr lang="en-US" dirty="0" smtClean="0"/>
              <a:t>(originally G0504)</a:t>
            </a:r>
            <a:br>
              <a:rPr lang="en-US" dirty="0" smtClean="0"/>
            </a:br>
            <a:r>
              <a:rPr lang="en-US" sz="3100" dirty="0" smtClean="0"/>
              <a:t>Additional psychiatric collaborative care management</a:t>
            </a:r>
            <a:endParaRPr lang="en-US" sz="3100" dirty="0"/>
          </a:p>
        </p:txBody>
      </p:sp>
    </p:spTree>
    <p:extLst>
      <p:ext uri="{BB962C8B-B14F-4D97-AF65-F5344CB8AC3E}">
        <p14:creationId xmlns:p14="http://schemas.microsoft.com/office/powerpoint/2010/main" val="16671435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Blue Cross Blue Shield of Rhode Island policy for “Behavioral Health Integration Services” 2/20/18</a:t>
            </a:r>
            <a:endParaRPr lang="en-US" sz="2800" dirty="0"/>
          </a:p>
        </p:txBody>
      </p:sp>
      <p:sp>
        <p:nvSpPr>
          <p:cNvPr id="4" name="Content Placeholder 3"/>
          <p:cNvSpPr>
            <a:spLocks noGrp="1"/>
          </p:cNvSpPr>
          <p:nvPr>
            <p:ph idx="1"/>
          </p:nvPr>
        </p:nvSpPr>
        <p:spPr>
          <a:xfrm>
            <a:off x="230819" y="1295400"/>
            <a:ext cx="8673483" cy="4754563"/>
          </a:xfrm>
        </p:spPr>
        <p:txBody>
          <a:bodyPr/>
          <a:lstStyle/>
          <a:p>
            <a:pPr marL="0" indent="0">
              <a:buNone/>
            </a:pPr>
            <a:r>
              <a:rPr lang="en-US" sz="1400" dirty="0">
                <a:hlinkClick r:id="rId2"/>
              </a:rPr>
              <a:t>https://</a:t>
            </a:r>
            <a:r>
              <a:rPr lang="en-US" sz="1400" dirty="0" smtClean="0">
                <a:hlinkClick r:id="rId2"/>
              </a:rPr>
              <a:t>www.bcbsri.com/sites/default/files/polices/2018%20Behavioral%20Health%20Integration%20Services.pdf</a:t>
            </a:r>
            <a:endParaRPr lang="en-US" sz="1400" dirty="0" smtClean="0"/>
          </a:p>
          <a:p>
            <a:r>
              <a:rPr lang="en-US" sz="1600" dirty="0" smtClean="0"/>
              <a:t>Job </a:t>
            </a:r>
            <a:r>
              <a:rPr lang="en-US" sz="1600" dirty="0"/>
              <a:t>description for the </a:t>
            </a:r>
            <a:r>
              <a:rPr lang="en-US" sz="1600" dirty="0" smtClean="0"/>
              <a:t>behavioral </a:t>
            </a:r>
            <a:r>
              <a:rPr lang="en-US" sz="1600" dirty="0"/>
              <a:t>health care manager demonstrating a collaborative integrated relationship with the </a:t>
            </a:r>
            <a:r>
              <a:rPr lang="en-US" sz="1600" dirty="0" smtClean="0"/>
              <a:t>team  - with </a:t>
            </a:r>
            <a:r>
              <a:rPr lang="en-US" sz="1600" dirty="0"/>
              <a:t>formalized training or specialized education in behavioral health </a:t>
            </a:r>
            <a:endParaRPr lang="en-US" sz="1600" dirty="0" smtClean="0"/>
          </a:p>
          <a:p>
            <a:r>
              <a:rPr lang="en-US" sz="1600" dirty="0" smtClean="0"/>
              <a:t>Plan </a:t>
            </a:r>
            <a:r>
              <a:rPr lang="en-US" sz="1600" dirty="0"/>
              <a:t>for identification, outreach and engagement of patients directed by a primary care provider </a:t>
            </a:r>
          </a:p>
          <a:p>
            <a:r>
              <a:rPr lang="en-US" sz="1600" dirty="0" smtClean="0"/>
              <a:t>Initial </a:t>
            </a:r>
            <a:r>
              <a:rPr lang="en-US" sz="1600" dirty="0"/>
              <a:t>assessment, including administration of validated scales and resulting in a treatment plan </a:t>
            </a:r>
          </a:p>
          <a:p>
            <a:r>
              <a:rPr lang="en-US" sz="1600" dirty="0" smtClean="0"/>
              <a:t>Evidence </a:t>
            </a:r>
            <a:r>
              <a:rPr lang="en-US" sz="1600" dirty="0"/>
              <a:t>of a compact/contract with a psychiatric consultant </a:t>
            </a:r>
          </a:p>
          <a:p>
            <a:r>
              <a:rPr lang="en-US" sz="1600" dirty="0" smtClean="0"/>
              <a:t>Written </a:t>
            </a:r>
            <a:r>
              <a:rPr lang="en-US" sz="1600" dirty="0"/>
              <a:t>workflows documenting: </a:t>
            </a:r>
          </a:p>
          <a:p>
            <a:r>
              <a:rPr lang="en-US" sz="1600" dirty="0" smtClean="0"/>
              <a:t>Psychiatric </a:t>
            </a:r>
            <a:r>
              <a:rPr lang="en-US" sz="1600" dirty="0"/>
              <a:t>consultation/referral process </a:t>
            </a:r>
          </a:p>
          <a:p>
            <a:r>
              <a:rPr lang="en-US" sz="1600" dirty="0" smtClean="0"/>
              <a:t>Evidence </a:t>
            </a:r>
            <a:r>
              <a:rPr lang="en-US" sz="1600" dirty="0"/>
              <a:t>based treatment interventions to be </a:t>
            </a:r>
            <a:r>
              <a:rPr lang="en-US" sz="1600" dirty="0" smtClean="0"/>
              <a:t>used</a:t>
            </a:r>
            <a:endParaRPr lang="en-US" sz="1600" dirty="0"/>
          </a:p>
          <a:p>
            <a:r>
              <a:rPr lang="en-US" sz="1600" dirty="0"/>
              <a:t>P</a:t>
            </a:r>
            <a:r>
              <a:rPr lang="en-US" sz="1600" dirty="0" smtClean="0"/>
              <a:t>lans </a:t>
            </a:r>
            <a:r>
              <a:rPr lang="en-US" sz="1600" dirty="0"/>
              <a:t>for ongoing collaboration and coordination with PCP and any other treating providers; </a:t>
            </a:r>
          </a:p>
          <a:p>
            <a:r>
              <a:rPr lang="en-US" sz="1600" dirty="0" smtClean="0"/>
              <a:t>Relapse </a:t>
            </a:r>
            <a:r>
              <a:rPr lang="en-US" sz="1600" dirty="0"/>
              <a:t>prevention planning and preparation for discharge from active treatment. </a:t>
            </a:r>
          </a:p>
          <a:p>
            <a:r>
              <a:rPr lang="en-US" sz="1600" dirty="0" smtClean="0"/>
              <a:t>Demonstrated </a:t>
            </a:r>
            <a:r>
              <a:rPr lang="en-US" sz="1600" dirty="0"/>
              <a:t>use of a registry for tracking patient follow up and progress </a:t>
            </a:r>
          </a:p>
          <a:p>
            <a:r>
              <a:rPr lang="en-US" sz="1600" dirty="0" smtClean="0"/>
              <a:t>Evidence </a:t>
            </a:r>
            <a:r>
              <a:rPr lang="en-US" sz="1600" dirty="0"/>
              <a:t>of weekly caseload review with psychiatric consultant </a:t>
            </a:r>
          </a:p>
          <a:p>
            <a:r>
              <a:rPr lang="en-US" sz="1600" dirty="0" smtClean="0"/>
              <a:t>Evidence </a:t>
            </a:r>
            <a:r>
              <a:rPr lang="en-US" sz="1600" dirty="0"/>
              <a:t>of monitoring of patient outcomes using validated rating scales </a:t>
            </a:r>
          </a:p>
          <a:p>
            <a:endParaRPr lang="en-US" dirty="0"/>
          </a:p>
        </p:txBody>
      </p:sp>
    </p:spTree>
    <p:extLst>
      <p:ext uri="{BB962C8B-B14F-4D97-AF65-F5344CB8AC3E}">
        <p14:creationId xmlns:p14="http://schemas.microsoft.com/office/powerpoint/2010/main" val="12525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609600"/>
            <a:ext cx="8229600" cy="1066800"/>
          </a:xfrm>
        </p:spPr>
        <p:txBody>
          <a:bodyPr/>
          <a:lstStyle/>
          <a:p>
            <a:r>
              <a:rPr lang="en-US" altLang="en-US" sz="3200" dirty="0" smtClean="0">
                <a:ea typeface="Verdana" panose="020B0604030504040204" pitchFamily="34" charset="0"/>
                <a:cs typeface="Verdana" panose="020B0604030504040204" pitchFamily="34" charset="0"/>
              </a:rPr>
              <a:t>Official Disclaimer</a:t>
            </a:r>
          </a:p>
        </p:txBody>
      </p:sp>
      <p:sp>
        <p:nvSpPr>
          <p:cNvPr id="78851" name="Rectangle 3"/>
          <p:cNvSpPr>
            <a:spLocks noGrp="1" noChangeArrowheads="1"/>
          </p:cNvSpPr>
          <p:nvPr>
            <p:ph idx="1"/>
          </p:nvPr>
        </p:nvSpPr>
        <p:spPr>
          <a:xfrm>
            <a:off x="381000" y="1676400"/>
            <a:ext cx="8229600" cy="4708525"/>
          </a:xfrm>
        </p:spPr>
        <p:txBody>
          <a:bodyPr/>
          <a:lstStyle/>
          <a:p>
            <a:pPr>
              <a:lnSpc>
                <a:spcPct val="80000"/>
              </a:lnSpc>
            </a:pPr>
            <a:r>
              <a:rPr lang="en-US" altLang="en-US" sz="2000" dirty="0" smtClean="0">
                <a:ea typeface="Verdana" panose="020B0604030504040204" pitchFamily="34" charset="0"/>
                <a:cs typeface="Verdana" panose="020B0604030504040204" pitchFamily="34" charset="0"/>
              </a:rPr>
              <a:t>Consultant makes no warranty regarding the manner in which any payor, governmental or private, will accept or deny any claim for reimbursement relating to integrated mental health services. </a:t>
            </a:r>
          </a:p>
          <a:p>
            <a:pPr marL="0" indent="0">
              <a:lnSpc>
                <a:spcPct val="80000"/>
              </a:lnSpc>
              <a:buNone/>
            </a:pPr>
            <a:endParaRPr lang="en-US" altLang="en-US" sz="2000" dirty="0" smtClean="0">
              <a:ea typeface="Verdana" panose="020B0604030504040204" pitchFamily="34" charset="0"/>
              <a:cs typeface="Verdana" panose="020B0604030504040204" pitchFamily="34" charset="0"/>
            </a:endParaRPr>
          </a:p>
          <a:p>
            <a:pPr>
              <a:lnSpc>
                <a:spcPct val="80000"/>
              </a:lnSpc>
            </a:pPr>
            <a:r>
              <a:rPr lang="en-US" altLang="en-US" sz="2000" dirty="0" smtClean="0">
                <a:ea typeface="Verdana" panose="020B0604030504040204" pitchFamily="34" charset="0"/>
                <a:cs typeface="Verdana" panose="020B0604030504040204" pitchFamily="34" charset="0"/>
              </a:rPr>
              <a:t>In publishing or otherwise disseminating any Work Product this author makes no representation or warranty regarding the manner in which any payor, governmental or private, will accept or deny any claim for reimbursement relating to integrated mental health services; that the provided is not intended to replace the information contained in the ICD-9-CM and CPT-4 manuals or specific coding, reporting, or reimbursement information that may be disseminated by third-party or government payers; and that providers should seek advice for their own consultants with respect to submission of particular claims or categories of claims for reimbursement by payors. </a:t>
            </a:r>
          </a:p>
        </p:txBody>
      </p:sp>
    </p:spTree>
    <p:extLst>
      <p:ext uri="{BB962C8B-B14F-4D97-AF65-F5344CB8AC3E}">
        <p14:creationId xmlns:p14="http://schemas.microsoft.com/office/powerpoint/2010/main" val="355743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76482"/>
            <a:ext cx="8229600" cy="731838"/>
          </a:xfrm>
        </p:spPr>
        <p:txBody>
          <a:bodyPr/>
          <a:lstStyle/>
          <a:p>
            <a:r>
              <a:rPr lang="en-US" dirty="0" smtClean="0"/>
              <a:t>Would this work in your practice?</a:t>
            </a:r>
            <a:endParaRPr lang="en-US" dirty="0"/>
          </a:p>
        </p:txBody>
      </p:sp>
    </p:spTree>
    <p:extLst>
      <p:ext uri="{BB962C8B-B14F-4D97-AF65-F5344CB8AC3E}">
        <p14:creationId xmlns:p14="http://schemas.microsoft.com/office/powerpoint/2010/main" val="1967276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Patients</a:t>
            </a:r>
            <a:endParaRPr lang="en-US" dirty="0"/>
          </a:p>
        </p:txBody>
      </p:sp>
      <p:sp>
        <p:nvSpPr>
          <p:cNvPr id="3" name="Content Placeholder 2"/>
          <p:cNvSpPr>
            <a:spLocks noGrp="1"/>
          </p:cNvSpPr>
          <p:nvPr>
            <p:ph idx="1"/>
          </p:nvPr>
        </p:nvSpPr>
        <p:spPr/>
        <p:txBody>
          <a:bodyPr/>
          <a:lstStyle/>
          <a:p>
            <a:pPr>
              <a:spcBef>
                <a:spcPts val="1200"/>
              </a:spcBef>
            </a:pPr>
            <a:r>
              <a:rPr lang="en-US" dirty="0" smtClean="0"/>
              <a:t>Must be a presenting mental, psychiatric or behavioral health condition that warrants BHI services</a:t>
            </a:r>
          </a:p>
          <a:p>
            <a:pPr>
              <a:spcBef>
                <a:spcPts val="1200"/>
              </a:spcBef>
            </a:pPr>
            <a:r>
              <a:rPr lang="en-US" dirty="0" smtClean="0"/>
              <a:t>Could be either pre-existing or recent diagnosis</a:t>
            </a:r>
          </a:p>
          <a:p>
            <a:pPr>
              <a:spcBef>
                <a:spcPts val="1200"/>
              </a:spcBef>
            </a:pP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338" y="3729500"/>
            <a:ext cx="1541578" cy="102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older adults">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258"/>
          <a:stretch/>
        </p:blipFill>
        <p:spPr bwMode="auto">
          <a:xfrm>
            <a:off x="7086600" y="2895600"/>
            <a:ext cx="1373348" cy="1347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675464"/>
            <a:ext cx="1524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672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Provider</a:t>
            </a:r>
            <a:endParaRPr lang="en-US" dirty="0"/>
          </a:p>
        </p:txBody>
      </p:sp>
      <p:sp>
        <p:nvSpPr>
          <p:cNvPr id="3" name="Content Placeholder 2"/>
          <p:cNvSpPr>
            <a:spLocks noGrp="1"/>
          </p:cNvSpPr>
          <p:nvPr>
            <p:ph idx="1"/>
          </p:nvPr>
        </p:nvSpPr>
        <p:spPr>
          <a:xfrm>
            <a:off x="457200" y="1371600"/>
            <a:ext cx="8229600" cy="4876800"/>
          </a:xfrm>
        </p:spPr>
        <p:txBody>
          <a:bodyPr>
            <a:noAutofit/>
          </a:bodyPr>
          <a:lstStyle/>
          <a:p>
            <a:pPr>
              <a:spcBef>
                <a:spcPts val="1200"/>
              </a:spcBef>
            </a:pPr>
            <a:r>
              <a:rPr lang="en-US" dirty="0" smtClean="0"/>
              <a:t>Treating </a:t>
            </a:r>
            <a:r>
              <a:rPr lang="en-US" dirty="0"/>
              <a:t>medical practitioner: </a:t>
            </a:r>
            <a:endParaRPr lang="en-US" dirty="0" smtClean="0"/>
          </a:p>
          <a:p>
            <a:pPr lvl="1">
              <a:spcBef>
                <a:spcPts val="1200"/>
              </a:spcBef>
            </a:pPr>
            <a:r>
              <a:rPr lang="en-US" sz="2400" dirty="0" smtClean="0"/>
              <a:t>MD, DO, PA</a:t>
            </a:r>
            <a:r>
              <a:rPr lang="en-US" sz="2400" dirty="0"/>
              <a:t>, NP, CNS, </a:t>
            </a:r>
            <a:r>
              <a:rPr lang="en-US" sz="2400" dirty="0" smtClean="0"/>
              <a:t>CNM </a:t>
            </a:r>
          </a:p>
          <a:p>
            <a:pPr lvl="1">
              <a:spcBef>
                <a:spcPts val="1200"/>
              </a:spcBef>
            </a:pPr>
            <a:r>
              <a:rPr lang="en-US" sz="2400" dirty="0" smtClean="0"/>
              <a:t>Typically </a:t>
            </a:r>
            <a:r>
              <a:rPr lang="en-US" sz="2400" dirty="0"/>
              <a:t>primary care, but may be of another specialty (e.g</a:t>
            </a:r>
            <a:r>
              <a:rPr lang="en-US" sz="2400" dirty="0" smtClean="0"/>
              <a:t>. </a:t>
            </a:r>
            <a:r>
              <a:rPr lang="en-US" sz="2400" dirty="0"/>
              <a:t>cardiology, oncology, </a:t>
            </a:r>
            <a:r>
              <a:rPr lang="en-US" sz="2400" dirty="0" smtClean="0"/>
              <a:t>psychiatry) </a:t>
            </a:r>
          </a:p>
          <a:p>
            <a:pPr>
              <a:spcBef>
                <a:spcPts val="1200"/>
              </a:spcBef>
            </a:pPr>
            <a:r>
              <a:rPr lang="en-US" dirty="0" smtClean="0"/>
              <a:t>Directs the behavioral health care manager</a:t>
            </a:r>
          </a:p>
          <a:p>
            <a:pPr>
              <a:spcBef>
                <a:spcPts val="1200"/>
              </a:spcBef>
            </a:pPr>
            <a:r>
              <a:rPr lang="en-US" dirty="0" smtClean="0"/>
              <a:t>Oversees the patient’s care, including:</a:t>
            </a:r>
          </a:p>
          <a:p>
            <a:pPr lvl="1">
              <a:spcBef>
                <a:spcPts val="1200"/>
              </a:spcBef>
            </a:pPr>
            <a:r>
              <a:rPr lang="en-US" sz="2400" dirty="0" smtClean="0"/>
              <a:t>Prescribing meds, </a:t>
            </a:r>
          </a:p>
          <a:p>
            <a:pPr lvl="1">
              <a:spcBef>
                <a:spcPts val="1200"/>
              </a:spcBef>
            </a:pPr>
            <a:r>
              <a:rPr lang="en-US" sz="2400" dirty="0" smtClean="0"/>
              <a:t>Providing treatments for medical conditions, and</a:t>
            </a:r>
          </a:p>
          <a:p>
            <a:pPr lvl="1">
              <a:spcBef>
                <a:spcPts val="1200"/>
              </a:spcBef>
            </a:pPr>
            <a:r>
              <a:rPr lang="en-US" sz="2400" dirty="0" smtClean="0"/>
              <a:t>Making referrals to specialty care</a:t>
            </a:r>
          </a:p>
          <a:p>
            <a:pPr>
              <a:spcBef>
                <a:spcPts val="1200"/>
              </a:spcBef>
            </a:pPr>
            <a:r>
              <a:rPr lang="en-US" i="1" dirty="0" smtClean="0"/>
              <a:t>Remains involved through ongoing oversight and collaboration</a:t>
            </a:r>
          </a:p>
          <a:p>
            <a:pPr marL="0" indent="0">
              <a:spcBef>
                <a:spcPts val="1200"/>
              </a:spcBef>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762000"/>
            <a:ext cx="15716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396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Psychiatrist </a:t>
            </a:r>
            <a:endParaRPr lang="en-US" dirty="0"/>
          </a:p>
        </p:txBody>
      </p:sp>
      <p:sp>
        <p:nvSpPr>
          <p:cNvPr id="3" name="Content Placeholder 2"/>
          <p:cNvSpPr>
            <a:spLocks noGrp="1"/>
          </p:cNvSpPr>
          <p:nvPr>
            <p:ph idx="1"/>
          </p:nvPr>
        </p:nvSpPr>
        <p:spPr>
          <a:xfrm>
            <a:off x="381000" y="1447800"/>
            <a:ext cx="8229600" cy="4876800"/>
          </a:xfrm>
        </p:spPr>
        <p:txBody>
          <a:bodyPr>
            <a:noAutofit/>
          </a:bodyPr>
          <a:lstStyle/>
          <a:p>
            <a:pPr>
              <a:spcBef>
                <a:spcPts val="1200"/>
              </a:spcBef>
            </a:pPr>
            <a:r>
              <a:rPr lang="en-US" dirty="0" smtClean="0"/>
              <a:t>Employed by or contracted to the PCP</a:t>
            </a:r>
          </a:p>
          <a:p>
            <a:pPr lvl="1">
              <a:spcBef>
                <a:spcPts val="1200"/>
              </a:spcBef>
            </a:pPr>
            <a:r>
              <a:rPr lang="en-US" sz="2400" i="1" dirty="0"/>
              <a:t>Does not necessarily have to be a Medicare </a:t>
            </a:r>
            <a:r>
              <a:rPr lang="en-US" sz="2400" i="1" dirty="0" smtClean="0"/>
              <a:t>provider</a:t>
            </a:r>
            <a:endParaRPr lang="en-US" sz="2400" dirty="0" smtClean="0"/>
          </a:p>
          <a:p>
            <a:pPr>
              <a:spcBef>
                <a:spcPts val="1200"/>
              </a:spcBef>
            </a:pPr>
            <a:r>
              <a:rPr lang="en-US" dirty="0" smtClean="0"/>
              <a:t>Advises regarding:</a:t>
            </a:r>
          </a:p>
          <a:p>
            <a:pPr lvl="1">
              <a:spcBef>
                <a:spcPts val="1200"/>
              </a:spcBef>
            </a:pPr>
            <a:r>
              <a:rPr lang="en-US" sz="2400" dirty="0" smtClean="0"/>
              <a:t>Diagnosis</a:t>
            </a:r>
          </a:p>
          <a:p>
            <a:pPr lvl="1">
              <a:spcBef>
                <a:spcPts val="1200"/>
              </a:spcBef>
            </a:pPr>
            <a:r>
              <a:rPr lang="en-US" sz="2400" dirty="0" smtClean="0"/>
              <a:t>Recommendations to improve or adjust treatment</a:t>
            </a:r>
          </a:p>
          <a:p>
            <a:pPr lvl="1">
              <a:spcBef>
                <a:spcPts val="1200"/>
              </a:spcBef>
            </a:pPr>
            <a:r>
              <a:rPr lang="en-US" sz="2400" dirty="0"/>
              <a:t>I</a:t>
            </a:r>
            <a:r>
              <a:rPr lang="en-US" sz="2400" dirty="0" smtClean="0"/>
              <a:t>nteractions </a:t>
            </a:r>
            <a:r>
              <a:rPr lang="en-US" sz="2400" dirty="0"/>
              <a:t>between behavioral health care and medical </a:t>
            </a:r>
            <a:r>
              <a:rPr lang="en-US" sz="2400" dirty="0" smtClean="0"/>
              <a:t>care</a:t>
            </a:r>
          </a:p>
          <a:p>
            <a:pPr lvl="1">
              <a:spcBef>
                <a:spcPts val="1200"/>
              </a:spcBef>
            </a:pPr>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609600"/>
            <a:ext cx="1828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4058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Psychiatrist - continued </a:t>
            </a:r>
            <a:endParaRPr lang="en-US" dirty="0"/>
          </a:p>
        </p:txBody>
      </p:sp>
      <p:sp>
        <p:nvSpPr>
          <p:cNvPr id="3" name="Content Placeholder 2"/>
          <p:cNvSpPr>
            <a:spLocks noGrp="1"/>
          </p:cNvSpPr>
          <p:nvPr>
            <p:ph idx="1"/>
          </p:nvPr>
        </p:nvSpPr>
        <p:spPr>
          <a:xfrm>
            <a:off x="381000" y="1447800"/>
            <a:ext cx="8229600" cy="4876800"/>
          </a:xfrm>
        </p:spPr>
        <p:txBody>
          <a:bodyPr>
            <a:noAutofit/>
          </a:bodyPr>
          <a:lstStyle/>
          <a:p>
            <a:pPr>
              <a:spcBef>
                <a:spcPts val="1200"/>
              </a:spcBef>
            </a:pPr>
            <a:r>
              <a:rPr lang="en-US" dirty="0" smtClean="0"/>
              <a:t>Facilitate referral for direct psychiatric care when indicated</a:t>
            </a:r>
          </a:p>
          <a:p>
            <a:pPr>
              <a:spcBef>
                <a:spcPts val="1200"/>
              </a:spcBef>
            </a:pPr>
            <a:r>
              <a:rPr lang="en-US" dirty="0" smtClean="0"/>
              <a:t>Can deliver face to face service with patient </a:t>
            </a:r>
            <a:endParaRPr lang="en-US" dirty="0"/>
          </a:p>
          <a:p>
            <a:pPr>
              <a:spcBef>
                <a:spcPts val="1200"/>
              </a:spcBef>
            </a:pPr>
            <a:r>
              <a:rPr lang="en-US" dirty="0" smtClean="0"/>
              <a:t>Consultation can be delivered remotely</a:t>
            </a:r>
            <a:endParaRPr lang="en-US" sz="2400" dirty="0" smtClean="0"/>
          </a:p>
          <a:p>
            <a:pPr marL="274320" lvl="1" indent="0">
              <a:spcBef>
                <a:spcPts val="1200"/>
              </a:spcBef>
              <a:buNone/>
            </a:pPr>
            <a:endParaRPr lang="en-US"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33400"/>
            <a:ext cx="89449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697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Care Manager</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Employed by or contracted to the PCP</a:t>
            </a:r>
          </a:p>
          <a:p>
            <a:pPr>
              <a:spcBef>
                <a:spcPts val="1200"/>
              </a:spcBef>
            </a:pPr>
            <a:r>
              <a:rPr lang="en-US" dirty="0" smtClean="0"/>
              <a:t>Designated member of the care team with</a:t>
            </a:r>
          </a:p>
          <a:p>
            <a:pPr lvl="1">
              <a:spcBef>
                <a:spcPts val="1200"/>
              </a:spcBef>
            </a:pPr>
            <a:r>
              <a:rPr lang="en-US" sz="2400" dirty="0" smtClean="0"/>
              <a:t>“formal education or specialized training in behavioral health…but </a:t>
            </a:r>
            <a:r>
              <a:rPr lang="en-US" sz="2400" dirty="0"/>
              <a:t>need not be licensed to bill traditional psychotherapy </a:t>
            </a:r>
            <a:r>
              <a:rPr lang="en-US" sz="2400" dirty="0" smtClean="0"/>
              <a:t>codes” </a:t>
            </a:r>
          </a:p>
          <a:p>
            <a:pPr>
              <a:spcBef>
                <a:spcPts val="1200"/>
              </a:spcBef>
            </a:pPr>
            <a:r>
              <a:rPr lang="en-US" dirty="0"/>
              <a:t>If independently licensed – can bill for direct services, </a:t>
            </a:r>
          </a:p>
          <a:p>
            <a:pPr lvl="1">
              <a:spcBef>
                <a:spcPts val="1200"/>
              </a:spcBef>
            </a:pPr>
            <a:r>
              <a:rPr lang="en-US" sz="2400" dirty="0"/>
              <a:t>e.g. </a:t>
            </a:r>
            <a:r>
              <a:rPr lang="en-US" sz="2400" dirty="0" smtClean="0"/>
              <a:t>Assessment </a:t>
            </a:r>
            <a:r>
              <a:rPr lang="en-US" sz="2400" dirty="0"/>
              <a:t>and treatment</a:t>
            </a:r>
          </a:p>
          <a:p>
            <a:pPr lvl="1">
              <a:spcBef>
                <a:spcPts val="1200"/>
              </a:spcBef>
            </a:pPr>
            <a:r>
              <a:rPr lang="en-US" sz="2400" dirty="0"/>
              <a:t>Time spent on billable services can’t be counted in CoCM </a:t>
            </a:r>
            <a:r>
              <a:rPr lang="en-US" sz="2400" dirty="0" smtClean="0"/>
              <a:t>time</a:t>
            </a:r>
            <a:endParaRPr lang="en-US" sz="24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931"/>
          <a:stretch/>
        </p:blipFill>
        <p:spPr bwMode="auto">
          <a:xfrm>
            <a:off x="7620000" y="573596"/>
            <a:ext cx="1187999" cy="156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527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Care Manager</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Must:</a:t>
            </a:r>
          </a:p>
          <a:p>
            <a:pPr lvl="1">
              <a:spcBef>
                <a:spcPts val="1200"/>
              </a:spcBef>
            </a:pPr>
            <a:r>
              <a:rPr lang="en-US" sz="2400" dirty="0" smtClean="0"/>
              <a:t>Be available to provide services on a face-to-face basis</a:t>
            </a:r>
          </a:p>
          <a:p>
            <a:pPr lvl="1">
              <a:spcBef>
                <a:spcPts val="1200"/>
              </a:spcBef>
            </a:pPr>
            <a:r>
              <a:rPr lang="en-US" sz="2400" dirty="0" smtClean="0"/>
              <a:t>Have a continuous relationship with the patients</a:t>
            </a:r>
          </a:p>
          <a:p>
            <a:pPr lvl="1">
              <a:spcBef>
                <a:spcPts val="1200"/>
              </a:spcBef>
            </a:pPr>
            <a:r>
              <a:rPr lang="en-US" sz="2400" dirty="0" smtClean="0"/>
              <a:t>Have a collaborative, integrated relationship with the care team</a:t>
            </a:r>
          </a:p>
          <a:p>
            <a:pPr lvl="1">
              <a:spcBef>
                <a:spcPts val="1200"/>
              </a:spcBef>
            </a:pPr>
            <a:r>
              <a:rPr lang="en-US" sz="2400" dirty="0" smtClean="0"/>
              <a:t>Be available to engage the patient outside of regular clinic hours as needed</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295400"/>
            <a:ext cx="1566862"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147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Behavioral Health Care Manager</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Services:</a:t>
            </a:r>
          </a:p>
          <a:p>
            <a:pPr lvl="1">
              <a:spcBef>
                <a:spcPts val="1200"/>
              </a:spcBef>
            </a:pPr>
            <a:r>
              <a:rPr lang="en-US" sz="2400" dirty="0" smtClean="0"/>
              <a:t>Assesses treatment adherence and clinical response using validated rating scales</a:t>
            </a:r>
          </a:p>
          <a:p>
            <a:pPr lvl="1">
              <a:spcBef>
                <a:spcPts val="1200"/>
              </a:spcBef>
            </a:pPr>
            <a:r>
              <a:rPr lang="en-US" sz="2400" dirty="0" smtClean="0"/>
              <a:t>May provide brief evidence-based interventions</a:t>
            </a:r>
          </a:p>
          <a:p>
            <a:pPr lvl="1">
              <a:spcBef>
                <a:spcPts val="1200"/>
              </a:spcBef>
            </a:pPr>
            <a:r>
              <a:rPr lang="en-US" sz="2400" dirty="0" smtClean="0"/>
              <a:t>70 minutes of behavioral health care manager time the first month</a:t>
            </a:r>
          </a:p>
          <a:p>
            <a:pPr lvl="1">
              <a:spcBef>
                <a:spcPts val="1200"/>
              </a:spcBef>
            </a:pPr>
            <a:r>
              <a:rPr lang="en-US" sz="2400" dirty="0" smtClean="0"/>
              <a:t>60 minutes subsequent months</a:t>
            </a:r>
          </a:p>
          <a:p>
            <a:pPr lvl="1">
              <a:spcBef>
                <a:spcPts val="1200"/>
              </a:spcBef>
            </a:pPr>
            <a:r>
              <a:rPr lang="en-US" sz="2400" dirty="0" smtClean="0"/>
              <a:t>Add-on code for 30 additional minutes any month</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127423"/>
            <a:ext cx="1334696" cy="100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202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functions for Behavioral Health Care Manager</a:t>
            </a:r>
            <a:endParaRPr lang="en-US" dirty="0"/>
          </a:p>
        </p:txBody>
      </p:sp>
      <p:sp>
        <p:nvSpPr>
          <p:cNvPr id="3" name="Content Placeholder 2"/>
          <p:cNvSpPr>
            <a:spLocks noGrp="1"/>
          </p:cNvSpPr>
          <p:nvPr>
            <p:ph idx="1"/>
          </p:nvPr>
        </p:nvSpPr>
        <p:spPr>
          <a:xfrm>
            <a:off x="457200" y="1905000"/>
            <a:ext cx="8534400" cy="4876800"/>
          </a:xfrm>
        </p:spPr>
        <p:txBody>
          <a:bodyPr>
            <a:normAutofit/>
          </a:bodyPr>
          <a:lstStyle/>
          <a:p>
            <a:pPr lvl="1">
              <a:spcBef>
                <a:spcPts val="1200"/>
              </a:spcBef>
            </a:pPr>
            <a:r>
              <a:rPr lang="en-US" sz="2400" dirty="0" smtClean="0"/>
              <a:t>Coordinating </a:t>
            </a:r>
            <a:r>
              <a:rPr lang="en-US" sz="2400" dirty="0"/>
              <a:t>treatment</a:t>
            </a:r>
          </a:p>
          <a:p>
            <a:pPr lvl="1">
              <a:spcBef>
                <a:spcPts val="1200"/>
              </a:spcBef>
            </a:pPr>
            <a:r>
              <a:rPr lang="en-US" sz="2400" dirty="0"/>
              <a:t>Providing proactive follow-up of treatment response</a:t>
            </a:r>
          </a:p>
          <a:p>
            <a:pPr lvl="1">
              <a:spcBef>
                <a:spcPts val="1200"/>
              </a:spcBef>
            </a:pPr>
            <a:r>
              <a:rPr lang="en-US" sz="2400" dirty="0"/>
              <a:t>Alerting the PCP when the patient is not improving</a:t>
            </a:r>
          </a:p>
          <a:p>
            <a:pPr lvl="1">
              <a:spcBef>
                <a:spcPts val="1200"/>
              </a:spcBef>
            </a:pPr>
            <a:r>
              <a:rPr lang="en-US" sz="2400" dirty="0"/>
              <a:t>Supporting medication management</a:t>
            </a:r>
          </a:p>
          <a:p>
            <a:pPr lvl="1">
              <a:spcBef>
                <a:spcPts val="1200"/>
              </a:spcBef>
            </a:pPr>
            <a:r>
              <a:rPr lang="en-US" sz="2400" dirty="0"/>
              <a:t>Facilitating communication with the psychiatric consultant</a:t>
            </a:r>
          </a:p>
          <a:p>
            <a:pPr lvl="1">
              <a:spcBef>
                <a:spcPts val="1200"/>
              </a:spcBef>
            </a:pPr>
            <a:r>
              <a:rPr lang="en-US" sz="2400" dirty="0"/>
              <a:t>Offering brief counseling</a:t>
            </a:r>
          </a:p>
        </p:txBody>
      </p:sp>
      <p:pic>
        <p:nvPicPr>
          <p:cNvPr id="10242" name="Picture 2" descr="Image result for medical provider and social work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105" y="-1828800"/>
            <a:ext cx="264204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Image result for primary care staff">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4961"/>
          <a:stretch/>
        </p:blipFill>
        <p:spPr bwMode="auto">
          <a:xfrm>
            <a:off x="4597002" y="5105400"/>
            <a:ext cx="3670212" cy="151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57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Codes and Times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16142522"/>
              </p:ext>
            </p:extLst>
          </p:nvPr>
        </p:nvGraphicFramePr>
        <p:xfrm>
          <a:off x="304800" y="1371600"/>
          <a:ext cx="8534400" cy="5212166"/>
        </p:xfrm>
        <a:graphic>
          <a:graphicData uri="http://schemas.openxmlformats.org/drawingml/2006/table">
            <a:tbl>
              <a:tblPr/>
              <a:tblGrid>
                <a:gridCol w="1386791"/>
                <a:gridCol w="2532739"/>
                <a:gridCol w="1522752"/>
                <a:gridCol w="1558085"/>
                <a:gridCol w="1534033"/>
              </a:tblGrid>
              <a:tr h="326970">
                <a:tc gridSpan="5">
                  <a:txBody>
                    <a:bodyPr/>
                    <a:lstStyle/>
                    <a:p>
                      <a:pPr algn="ctr" fontAlgn="b"/>
                      <a:r>
                        <a:rPr lang="en-US" sz="2400" b="1" i="0" u="none" strike="noStrike" dirty="0">
                          <a:solidFill>
                            <a:srgbClr val="000000"/>
                          </a:solidFill>
                          <a:effectLst/>
                          <a:latin typeface="Calibri"/>
                        </a:rPr>
                        <a:t>Behavioral Health Integration Coding Summary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4314">
                <a:tc>
                  <a:txBody>
                    <a:bodyPr/>
                    <a:lstStyle/>
                    <a:p>
                      <a:pPr algn="l" fontAlgn="b"/>
                      <a:r>
                        <a:rPr lang="en-US" sz="1400" b="1" i="0" u="none" strike="noStrike" dirty="0">
                          <a:solidFill>
                            <a:srgbClr val="000000"/>
                          </a:solidFill>
                          <a:effectLst/>
                          <a:latin typeface="Calibri"/>
                        </a:rPr>
                        <a:t>BHI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Behavioral Health Care Manager or Clinical Staff Threshold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Assumed Billing Practitioner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Payment/Pt (Non-Fac) </a:t>
                      </a:r>
                      <a:br>
                        <a:rPr lang="en-US" sz="1400" b="1" i="0" u="none" strike="noStrike" dirty="0">
                          <a:solidFill>
                            <a:srgbClr val="000000"/>
                          </a:solidFill>
                          <a:effectLst/>
                          <a:latin typeface="Calibri"/>
                        </a:rPr>
                      </a:br>
                      <a:r>
                        <a:rPr lang="en-US" sz="1400" b="1" i="0" u="none" strike="noStrike" dirty="0">
                          <a:solidFill>
                            <a:srgbClr val="000000"/>
                          </a:solidFill>
                          <a:effectLst/>
                          <a:latin typeface="Calibri"/>
                        </a:rPr>
                        <a:t>Primary Care Settings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Payment/Pt (Fac) </a:t>
                      </a:r>
                      <a:br>
                        <a:rPr lang="en-US" sz="1400" b="1" i="0" u="none" strike="noStrike" dirty="0">
                          <a:solidFill>
                            <a:srgbClr val="000000"/>
                          </a:solidFill>
                          <a:effectLst/>
                          <a:latin typeface="Calibri"/>
                        </a:rPr>
                      </a:br>
                      <a:r>
                        <a:rPr lang="en-US" sz="1400" b="1" i="0" u="none" strike="noStrike" dirty="0">
                          <a:solidFill>
                            <a:srgbClr val="000000"/>
                          </a:solidFill>
                          <a:effectLst/>
                          <a:latin typeface="Calibri"/>
                        </a:rPr>
                        <a:t>Hospitals and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5642">
                <a:tc>
                  <a:txBody>
                    <a:bodyPr/>
                    <a:lstStyle/>
                    <a:p>
                      <a:pPr algn="l" fontAlgn="b"/>
                      <a:r>
                        <a:rPr lang="en-US" sz="1400" b="1" i="0" u="none" strike="noStrike" dirty="0">
                          <a:solidFill>
                            <a:srgbClr val="000000"/>
                          </a:solidFill>
                          <a:effectLst/>
                          <a:latin typeface="Calibri"/>
                        </a:rPr>
                        <a:t>CoCM First Month </a:t>
                      </a:r>
                      <a:r>
                        <a:rPr lang="en-US" sz="1400" b="1" i="0" u="none" strike="noStrike" dirty="0" smtClean="0">
                          <a:solidFill>
                            <a:srgbClr val="000000"/>
                          </a:solidFill>
                          <a:effectLst/>
                          <a:latin typeface="Calibri"/>
                        </a:rPr>
                        <a:t>(99492)</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70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30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$142.84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$90.08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8090">
                <a:tc>
                  <a:txBody>
                    <a:bodyPr/>
                    <a:lstStyle/>
                    <a:p>
                      <a:pPr algn="l" fontAlgn="b"/>
                      <a:r>
                        <a:rPr lang="en-US" sz="1400" b="1" i="0" u="none" strike="noStrike" dirty="0">
                          <a:solidFill>
                            <a:srgbClr val="000000"/>
                          </a:solidFill>
                          <a:effectLst/>
                          <a:latin typeface="Calibri"/>
                        </a:rPr>
                        <a:t>CoCM Subsequent Months </a:t>
                      </a:r>
                      <a:r>
                        <a:rPr lang="en-US" sz="1400" b="1" i="0" u="none" strike="noStrike" dirty="0" smtClean="0">
                          <a:solidFill>
                            <a:srgbClr val="000000"/>
                          </a:solidFill>
                          <a:effectLst/>
                          <a:latin typeface="Calibri"/>
                        </a:rPr>
                        <a:t>(99493)</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60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26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$126.33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$81.11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5642">
                <a:tc>
                  <a:txBody>
                    <a:bodyPr/>
                    <a:lstStyle/>
                    <a:p>
                      <a:pPr algn="l" fontAlgn="b"/>
                      <a:r>
                        <a:rPr lang="en-US" sz="1400" b="1" i="0" u="none" strike="noStrike" dirty="0">
                          <a:solidFill>
                            <a:srgbClr val="000000"/>
                          </a:solidFill>
                          <a:effectLst/>
                          <a:latin typeface="Calibri"/>
                        </a:rPr>
                        <a:t>Add-On CoCM (Any month) </a:t>
                      </a:r>
                      <a:r>
                        <a:rPr lang="en-US" sz="1400" b="1" i="0" u="none" strike="noStrike" dirty="0" smtClean="0">
                          <a:solidFill>
                            <a:srgbClr val="000000"/>
                          </a:solidFill>
                          <a:effectLst/>
                          <a:latin typeface="Calibri"/>
                        </a:rPr>
                        <a:t>(99494)</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Each additional 30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13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$66.04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$43.43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194">
                <a:tc>
                  <a:txBody>
                    <a:bodyPr/>
                    <a:lstStyle/>
                    <a:p>
                      <a:pPr algn="l" fontAlgn="b"/>
                      <a:r>
                        <a:rPr lang="en-US" sz="1400" b="1" i="0" u="none" strike="noStrike" dirty="0">
                          <a:solidFill>
                            <a:srgbClr val="000000"/>
                          </a:solidFill>
                          <a:effectLst/>
                          <a:latin typeface="Calibri"/>
                        </a:rPr>
                        <a:t>General BHI </a:t>
                      </a:r>
                      <a:r>
                        <a:rPr lang="en-US" sz="1400" b="1" i="0" u="none" strike="noStrike" dirty="0" smtClean="0">
                          <a:solidFill>
                            <a:srgbClr val="000000"/>
                          </a:solidFill>
                          <a:effectLst/>
                          <a:latin typeface="Calibri"/>
                        </a:rPr>
                        <a:t>(99484)</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400" b="0" i="0" u="none" strike="noStrike" dirty="0">
                          <a:solidFill>
                            <a:srgbClr val="000000"/>
                          </a:solidFill>
                          <a:effectLst/>
                          <a:latin typeface="Calibri"/>
                        </a:rPr>
                        <a:t>At least 20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400" b="0" i="0" u="none" strike="noStrike" dirty="0">
                          <a:solidFill>
                            <a:srgbClr val="000000"/>
                          </a:solidFill>
                          <a:effectLst/>
                          <a:latin typeface="Calibri"/>
                        </a:rPr>
                        <a:t>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000000"/>
                          </a:solidFill>
                          <a:effectLst/>
                          <a:latin typeface="Calibri"/>
                        </a:rPr>
                        <a:t>$47.73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$32.30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2985">
                <a:tc>
                  <a:txBody>
                    <a:bodyPr/>
                    <a:lstStyle/>
                    <a:p>
                      <a:pPr algn="l" fontAlgn="b"/>
                      <a:r>
                        <a:rPr lang="en-US" sz="1400" b="1" i="0" u="none" strike="noStrike" dirty="0">
                          <a:solidFill>
                            <a:srgbClr val="000000"/>
                          </a:solidFill>
                          <a:effectLst/>
                          <a:latin typeface="Calibri"/>
                        </a:rPr>
                        <a:t>BHI Initiating Visit (AWV, IPPE, TCM or other qualifying 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Usual work for the visit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Usual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Usual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774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Remission </a:t>
            </a:r>
            <a:r>
              <a:rPr lang="en-US" dirty="0"/>
              <a:t>of depression and enhanced </a:t>
            </a:r>
            <a:r>
              <a:rPr lang="en-US" dirty="0" smtClean="0"/>
              <a:t>psychological well-being </a:t>
            </a:r>
            <a:r>
              <a:rPr lang="en-US" dirty="0"/>
              <a:t>are the goals of treatment of </a:t>
            </a:r>
            <a:r>
              <a:rPr lang="en-US" dirty="0" smtClean="0"/>
              <a:t>Major Depressive Disorder</a:t>
            </a:r>
            <a:endParaRPr lang="en-US" dirty="0"/>
          </a:p>
          <a:p>
            <a:r>
              <a:rPr lang="en-US" dirty="0" smtClean="0"/>
              <a:t>Measuring </a:t>
            </a:r>
            <a:r>
              <a:rPr lang="en-US" dirty="0"/>
              <a:t>patients’ symptoms and wellness with </a:t>
            </a:r>
            <a:r>
              <a:rPr lang="en-US" dirty="0" smtClean="0"/>
              <a:t>rating tools</a:t>
            </a:r>
            <a:r>
              <a:rPr lang="en-US" dirty="0"/>
              <a:t> </a:t>
            </a:r>
            <a:r>
              <a:rPr lang="en-US" dirty="0" smtClean="0"/>
              <a:t>and </a:t>
            </a:r>
            <a:r>
              <a:rPr lang="en-US" dirty="0"/>
              <a:t>following evidence-based guidelines can </a:t>
            </a:r>
            <a:r>
              <a:rPr lang="en-US" dirty="0" smtClean="0"/>
              <a:t>improve outcomes</a:t>
            </a:r>
            <a:r>
              <a:rPr lang="en-US" dirty="0"/>
              <a:t>, particularly in patients with severe symptoms</a:t>
            </a:r>
          </a:p>
          <a:p>
            <a:r>
              <a:rPr lang="en-US" dirty="0" smtClean="0"/>
              <a:t>Both </a:t>
            </a:r>
            <a:r>
              <a:rPr lang="en-US" dirty="0"/>
              <a:t>pharmacologic and </a:t>
            </a:r>
            <a:r>
              <a:rPr lang="en-US" dirty="0" smtClean="0"/>
              <a:t>non-pharmacologic treatments (</a:t>
            </a:r>
            <a:r>
              <a:rPr lang="en-US" dirty="0" smtClean="0"/>
              <a:t>e.g. </a:t>
            </a:r>
            <a:r>
              <a:rPr lang="en-US" dirty="0" smtClean="0"/>
              <a:t>CBT, </a:t>
            </a:r>
            <a:r>
              <a:rPr lang="en-US" dirty="0"/>
              <a:t>exercise) can be effective</a:t>
            </a:r>
          </a:p>
          <a:p>
            <a:r>
              <a:rPr lang="en-US" dirty="0" smtClean="0"/>
              <a:t>No </a:t>
            </a:r>
            <a:r>
              <a:rPr lang="en-US" dirty="0"/>
              <a:t>one individual can provide the totality of care needs; </a:t>
            </a:r>
            <a:r>
              <a:rPr lang="en-US" dirty="0" smtClean="0"/>
              <a:t>a team approach offers </a:t>
            </a:r>
            <a:r>
              <a:rPr lang="en-US" dirty="0"/>
              <a:t>patients the best opportunity for </a:t>
            </a:r>
            <a:r>
              <a:rPr lang="en-US" dirty="0" smtClean="0"/>
              <a:t>symptom recovery </a:t>
            </a:r>
            <a:r>
              <a:rPr lang="en-US" dirty="0"/>
              <a:t>and robust </a:t>
            </a:r>
            <a:r>
              <a:rPr lang="en-US" dirty="0" smtClean="0"/>
              <a:t>wellness</a:t>
            </a:r>
          </a:p>
          <a:p>
            <a:endParaRPr lang="en-US" b="1" dirty="0"/>
          </a:p>
          <a:p>
            <a:pPr marL="0" indent="0">
              <a:buNone/>
            </a:pPr>
            <a:r>
              <a:rPr lang="en-US" b="1" dirty="0" smtClean="0"/>
              <a:t>From </a:t>
            </a:r>
            <a:r>
              <a:rPr lang="en-US" dirty="0"/>
              <a:t>PCMH Integrated Care: Meet </a:t>
            </a:r>
            <a:r>
              <a:rPr lang="en-US" dirty="0" smtClean="0"/>
              <a:t>the Behavioral </a:t>
            </a:r>
            <a:r>
              <a:rPr lang="en-US" dirty="0"/>
              <a:t>Health </a:t>
            </a:r>
            <a:r>
              <a:rPr lang="en-US" dirty="0" smtClean="0"/>
              <a:t>Team. </a:t>
            </a:r>
            <a:r>
              <a:rPr lang="en-US" b="1" dirty="0" smtClean="0"/>
              <a:t>W</a:t>
            </a:r>
            <a:r>
              <a:rPr lang="en-US" b="1" dirty="0"/>
              <a:t>. Clay Jackson, MD</a:t>
            </a:r>
            <a:r>
              <a:rPr lang="en-US" b="1" dirty="0" smtClean="0"/>
              <a:t>, </a:t>
            </a:r>
            <a:r>
              <a:rPr lang="en-US" b="1" dirty="0" smtClean="0"/>
              <a:t>DipTh</a:t>
            </a:r>
            <a:r>
              <a:rPr lang="en-US" b="1" dirty="0" smtClean="0"/>
              <a:t>. </a:t>
            </a:r>
            <a:r>
              <a:rPr lang="en-US" i="1" dirty="0" smtClean="0"/>
              <a:t>Clinical </a:t>
            </a:r>
            <a:r>
              <a:rPr lang="en-US" i="1" dirty="0"/>
              <a:t>Assistant </a:t>
            </a:r>
            <a:r>
              <a:rPr lang="en-US" i="1" dirty="0" smtClean="0"/>
              <a:t>Professor, Dept</a:t>
            </a:r>
            <a:r>
              <a:rPr lang="en-US" i="1" dirty="0"/>
              <a:t>. of Family </a:t>
            </a:r>
            <a:r>
              <a:rPr lang="en-US" i="1" dirty="0" smtClean="0"/>
              <a:t>Medicine, Dept</a:t>
            </a:r>
            <a:r>
              <a:rPr lang="en-US" i="1" dirty="0"/>
              <a:t>. of </a:t>
            </a:r>
            <a:r>
              <a:rPr lang="en-US" i="1" dirty="0" smtClean="0"/>
              <a:t>Psychiatry. University </a:t>
            </a:r>
            <a:r>
              <a:rPr lang="en-US" i="1" dirty="0"/>
              <a:t>of </a:t>
            </a:r>
            <a:r>
              <a:rPr lang="en-US" i="1" dirty="0" smtClean="0"/>
              <a:t>Tennessee College </a:t>
            </a:r>
            <a:r>
              <a:rPr lang="en-US" i="1" dirty="0"/>
              <a:t>of </a:t>
            </a:r>
            <a:r>
              <a:rPr lang="en-US" i="1" dirty="0" smtClean="0"/>
              <a:t>Medicine</a:t>
            </a:r>
            <a:endParaRPr lang="en-US" i="1" dirty="0"/>
          </a:p>
        </p:txBody>
      </p:sp>
      <p:sp>
        <p:nvSpPr>
          <p:cNvPr id="3" name="Title 2"/>
          <p:cNvSpPr>
            <a:spLocks noGrp="1"/>
          </p:cNvSpPr>
          <p:nvPr>
            <p:ph type="title"/>
          </p:nvPr>
        </p:nvSpPr>
        <p:spPr/>
        <p:txBody>
          <a:bodyPr/>
          <a:lstStyle/>
          <a:p>
            <a:r>
              <a:rPr lang="en-US" sz="3200" dirty="0" smtClean="0"/>
              <a:t>Why is </a:t>
            </a:r>
            <a:r>
              <a:rPr lang="en-US" sz="3200" dirty="0" smtClean="0"/>
              <a:t>focus on depression care so </a:t>
            </a:r>
            <a:r>
              <a:rPr lang="en-US" sz="3200" dirty="0" smtClean="0"/>
              <a:t>important?</a:t>
            </a:r>
            <a:endParaRPr lang="en-US" sz="3200" dirty="0"/>
          </a:p>
        </p:txBody>
      </p:sp>
    </p:spTree>
    <p:extLst>
      <p:ext uri="{BB962C8B-B14F-4D97-AF65-F5344CB8AC3E}">
        <p14:creationId xmlns:p14="http://schemas.microsoft.com/office/powerpoint/2010/main" val="1451178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Billing is by calendar month</a:t>
            </a:r>
          </a:p>
          <a:p>
            <a:pPr>
              <a:spcBef>
                <a:spcPts val="1200"/>
              </a:spcBef>
            </a:pPr>
            <a:r>
              <a:rPr lang="en-US" dirty="0" smtClean="0"/>
              <a:t>Billing can happen any time during month </a:t>
            </a:r>
          </a:p>
          <a:p>
            <a:pPr lvl="1">
              <a:spcBef>
                <a:spcPts val="1200"/>
              </a:spcBef>
            </a:pPr>
            <a:r>
              <a:rPr lang="en-US" sz="2400" dirty="0" smtClean="0"/>
              <a:t>Once minimum time has been spent on collaborative care</a:t>
            </a:r>
          </a:p>
          <a:p>
            <a:pPr>
              <a:spcBef>
                <a:spcPts val="1200"/>
              </a:spcBef>
            </a:pPr>
            <a:r>
              <a:rPr lang="en-US" dirty="0"/>
              <a:t>Medical provider must see patients not seen within a year of </a:t>
            </a:r>
            <a:r>
              <a:rPr lang="en-US" dirty="0" smtClean="0"/>
              <a:t>service</a:t>
            </a:r>
          </a:p>
          <a:p>
            <a:pPr lvl="1">
              <a:spcBef>
                <a:spcPts val="1200"/>
              </a:spcBef>
            </a:pPr>
            <a:r>
              <a:rPr lang="en-US" sz="2400" dirty="0"/>
              <a:t>C</a:t>
            </a:r>
            <a:r>
              <a:rPr lang="en-US" sz="2400" dirty="0" smtClean="0"/>
              <a:t>ould </a:t>
            </a:r>
            <a:r>
              <a:rPr lang="en-US" sz="2400" dirty="0"/>
              <a:t>be month preceding start of Collaborative Care</a:t>
            </a:r>
          </a:p>
          <a:p>
            <a:pPr lvl="1">
              <a:spcBef>
                <a:spcPts val="1200"/>
              </a:spcBef>
            </a:pPr>
            <a:r>
              <a:rPr lang="en-US" sz="2400" dirty="0" smtClean="0"/>
              <a:t>Do not need to see patient during ongoing months of Collaborative Care </a:t>
            </a:r>
          </a:p>
          <a:p>
            <a:pPr>
              <a:spcBef>
                <a:spcPts val="1200"/>
              </a:spcBef>
            </a:pPr>
            <a:r>
              <a:rPr lang="en-US" dirty="0" smtClean="0"/>
              <a:t>Co-pay is required, but could be covered by Medigap plan</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09600"/>
            <a:ext cx="13144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951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457200" y="1447800"/>
            <a:ext cx="8229600" cy="4876800"/>
          </a:xfrm>
        </p:spPr>
        <p:txBody>
          <a:bodyPr>
            <a:noAutofit/>
          </a:bodyPr>
          <a:lstStyle/>
          <a:p>
            <a:pPr>
              <a:spcBef>
                <a:spcPts val="1200"/>
              </a:spcBef>
            </a:pPr>
            <a:r>
              <a:rPr lang="en-US" dirty="0" smtClean="0"/>
              <a:t>Medical provider must see </a:t>
            </a:r>
            <a:r>
              <a:rPr lang="en-US" dirty="0"/>
              <a:t>patients not seen within a year of service</a:t>
            </a:r>
          </a:p>
          <a:p>
            <a:pPr lvl="1">
              <a:spcBef>
                <a:spcPts val="1200"/>
              </a:spcBef>
            </a:pPr>
            <a:r>
              <a:rPr lang="en-US" sz="2400" dirty="0" smtClean="0"/>
              <a:t>Requires a “comprehensive” E/M visit, annual wellness visit or initial preventive physical exam</a:t>
            </a:r>
          </a:p>
          <a:p>
            <a:pPr lvl="1">
              <a:spcBef>
                <a:spcPts val="1200"/>
              </a:spcBef>
            </a:pPr>
            <a:r>
              <a:rPr lang="en-US" sz="2400" dirty="0" smtClean="0"/>
              <a:t>Initial E/M visit billed separately from Collaborative Care</a:t>
            </a:r>
          </a:p>
          <a:p>
            <a:pPr lvl="1">
              <a:spcBef>
                <a:spcPts val="1200"/>
              </a:spcBef>
            </a:pPr>
            <a:r>
              <a:rPr lang="en-US" sz="2400" dirty="0" smtClean="0"/>
              <a:t>Must discuss Collaborative Care with patient at that visit</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343400"/>
            <a:ext cx="1566863"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2566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noAutofit/>
          </a:bodyPr>
          <a:lstStyle/>
          <a:p>
            <a:r>
              <a:rPr lang="en-US" dirty="0"/>
              <a:t>Patient consent is required including:</a:t>
            </a:r>
          </a:p>
          <a:p>
            <a:pPr lvl="1"/>
            <a:r>
              <a:rPr lang="en-US" sz="2400" dirty="0"/>
              <a:t>Permission to consult with relevant specialist, including psychiatrist</a:t>
            </a:r>
          </a:p>
          <a:p>
            <a:pPr lvl="1"/>
            <a:r>
              <a:rPr lang="en-US" sz="2400" dirty="0"/>
              <a:t>Cost sharing applied to both in-person and non face-to-face services</a:t>
            </a:r>
          </a:p>
          <a:p>
            <a:pPr lvl="1"/>
            <a:r>
              <a:rPr lang="en-US" sz="2400" dirty="0"/>
              <a:t>Consent can be verbal but must be documented in record</a:t>
            </a:r>
          </a:p>
          <a:p>
            <a:pPr lvl="1"/>
            <a:r>
              <a:rPr lang="en-US" sz="2400" dirty="0"/>
              <a:t>New consent needed only if there is a change in medical providers</a:t>
            </a:r>
          </a:p>
        </p:txBody>
      </p:sp>
    </p:spTree>
    <p:extLst>
      <p:ext uri="{BB962C8B-B14F-4D97-AF65-F5344CB8AC3E}">
        <p14:creationId xmlns:p14="http://schemas.microsoft.com/office/powerpoint/2010/main" val="1093383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Visit</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a:t>CMS expects an Initiating Visit prior to billing for the </a:t>
            </a:r>
            <a:r>
              <a:rPr lang="en-US" dirty="0" smtClean="0"/>
              <a:t>99492-99494 and 99484 codes</a:t>
            </a:r>
          </a:p>
          <a:p>
            <a:pPr>
              <a:spcBef>
                <a:spcPts val="1200"/>
              </a:spcBef>
            </a:pPr>
            <a:r>
              <a:rPr lang="en-US" dirty="0"/>
              <a:t>R</a:t>
            </a:r>
            <a:r>
              <a:rPr lang="en-US" dirty="0" smtClean="0"/>
              <a:t>equired </a:t>
            </a:r>
            <a:r>
              <a:rPr lang="en-US" dirty="0"/>
              <a:t>for new patients and for those who have not been seen within a year of commencement of </a:t>
            </a:r>
            <a:r>
              <a:rPr lang="en-US" dirty="0" smtClean="0"/>
              <a:t>CoCM or BHI services</a:t>
            </a:r>
            <a:endParaRPr lang="en-US" dirty="0"/>
          </a:p>
          <a:p>
            <a:pPr>
              <a:spcBef>
                <a:spcPts val="1200"/>
              </a:spcBef>
            </a:pPr>
            <a:r>
              <a:rPr lang="en-US" dirty="0" smtClean="0"/>
              <a:t>Visit includes:</a:t>
            </a:r>
          </a:p>
          <a:p>
            <a:pPr lvl="1">
              <a:spcBef>
                <a:spcPts val="1200"/>
              </a:spcBef>
            </a:pPr>
            <a:r>
              <a:rPr lang="en-US" dirty="0" smtClean="0"/>
              <a:t>PCP </a:t>
            </a:r>
            <a:r>
              <a:rPr lang="en-US" dirty="0"/>
              <a:t>establishing a relationship with the </a:t>
            </a:r>
            <a:r>
              <a:rPr lang="en-US" dirty="0" smtClean="0"/>
              <a:t>patient</a:t>
            </a:r>
          </a:p>
          <a:p>
            <a:pPr lvl="1">
              <a:spcBef>
                <a:spcPts val="1200"/>
              </a:spcBef>
            </a:pPr>
            <a:r>
              <a:rPr lang="en-US" dirty="0"/>
              <a:t>A</a:t>
            </a:r>
            <a:r>
              <a:rPr lang="en-US" dirty="0" smtClean="0"/>
              <a:t>ssessing </a:t>
            </a:r>
            <a:r>
              <a:rPr lang="en-US" dirty="0"/>
              <a:t>the patient prior to </a:t>
            </a:r>
            <a:r>
              <a:rPr lang="en-US" dirty="0" smtClean="0"/>
              <a:t>referral</a:t>
            </a:r>
          </a:p>
          <a:p>
            <a:pPr lvl="1">
              <a:spcBef>
                <a:spcPts val="1200"/>
              </a:spcBef>
            </a:pPr>
            <a:r>
              <a:rPr lang="en-US" dirty="0"/>
              <a:t>O</a:t>
            </a:r>
            <a:r>
              <a:rPr lang="en-US" dirty="0" smtClean="0"/>
              <a:t>btaining beneficiary </a:t>
            </a:r>
            <a:r>
              <a:rPr lang="en-US" dirty="0"/>
              <a:t>consent to consult with </a:t>
            </a:r>
            <a:r>
              <a:rPr lang="en-US" dirty="0" smtClean="0"/>
              <a:t>specialists</a:t>
            </a:r>
            <a:endParaRPr lang="en-US" dirty="0"/>
          </a:p>
        </p:txBody>
      </p:sp>
    </p:spTree>
    <p:extLst>
      <p:ext uri="{BB962C8B-B14F-4D97-AF65-F5344CB8AC3E}">
        <p14:creationId xmlns:p14="http://schemas.microsoft.com/office/powerpoint/2010/main" val="3895035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General BHI Code 99484 (previously G0507) </a:t>
            </a:r>
            <a:endParaRPr lang="en-US" dirty="0"/>
          </a:p>
        </p:txBody>
      </p:sp>
      <p:sp>
        <p:nvSpPr>
          <p:cNvPr id="8" name="Text Placeholder 7"/>
          <p:cNvSpPr>
            <a:spLocks noGrp="1"/>
          </p:cNvSpPr>
          <p:nvPr>
            <p:ph type="body" idx="1"/>
          </p:nvPr>
        </p:nvSpPr>
        <p:spPr/>
        <p:txBody>
          <a:bodyPr>
            <a:normAutofit/>
          </a:bodyPr>
          <a:lstStyle/>
          <a:p>
            <a:r>
              <a:rPr lang="en-US" dirty="0" smtClean="0"/>
              <a:t>Collaborative Care </a:t>
            </a:r>
            <a:r>
              <a:rPr lang="en-US" dirty="0"/>
              <a:t>(CoCM) </a:t>
            </a:r>
            <a:r>
              <a:rPr lang="en-US" dirty="0" smtClean="0"/>
              <a:t>Codes 99492, 99493, 99494</a:t>
            </a:r>
            <a:endParaRPr lang="en-US" dirty="0"/>
          </a:p>
        </p:txBody>
      </p:sp>
      <p:sp>
        <p:nvSpPr>
          <p:cNvPr id="10" name="Text Placeholder 9"/>
          <p:cNvSpPr>
            <a:spLocks noGrp="1"/>
          </p:cNvSpPr>
          <p:nvPr>
            <p:ph type="body" sz="quarter" idx="3"/>
          </p:nvPr>
        </p:nvSpPr>
        <p:spPr/>
        <p:txBody>
          <a:bodyPr/>
          <a:lstStyle/>
          <a:p>
            <a:r>
              <a:rPr lang="en-US" dirty="0" smtClean="0"/>
              <a:t>General BHI Code – 99484</a:t>
            </a:r>
            <a:endParaRPr lang="en-US" dirty="0"/>
          </a:p>
        </p:txBody>
      </p:sp>
      <p:pic>
        <p:nvPicPr>
          <p:cNvPr id="12" name="Picture 2" descr="C:\Users\morkm\AppData\Local\Microsoft\Windows\Temporary Internet Files\Content.Outlook\S2G06A9F\AIMS_Team%20Structure_Generic.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3932238" cy="3851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morkm\AppData\Local\Microsoft\Windows\Temporary Internet Files\Content.Outlook\S2G06A9F\AIMS_Team%20Structure_Generic.jpg"/>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35818" r="37882" b="38955"/>
          <a:stretch/>
        </p:blipFill>
        <p:spPr bwMode="auto">
          <a:xfrm>
            <a:off x="6324600" y="2819400"/>
            <a:ext cx="120647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019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CoCM vs. General BHI code</a:t>
            </a:r>
            <a:endParaRPr lang="en-US" dirty="0"/>
          </a:p>
        </p:txBody>
      </p:sp>
      <p:sp>
        <p:nvSpPr>
          <p:cNvPr id="3" name="Content Placeholder 2"/>
          <p:cNvSpPr>
            <a:spLocks noGrp="1"/>
          </p:cNvSpPr>
          <p:nvPr>
            <p:ph idx="1"/>
          </p:nvPr>
        </p:nvSpPr>
        <p:spPr/>
        <p:txBody>
          <a:bodyPr>
            <a:normAutofit/>
          </a:bodyPr>
          <a:lstStyle/>
          <a:p>
            <a:r>
              <a:rPr lang="en-US" dirty="0" smtClean="0"/>
              <a:t>Collaborative Care Management codes vs. the BHI code</a:t>
            </a:r>
          </a:p>
          <a:p>
            <a:pPr lvl="1"/>
            <a:r>
              <a:rPr lang="en-US" sz="2400" dirty="0" smtClean="0"/>
              <a:t>Can’t be billed on the same month</a:t>
            </a:r>
          </a:p>
          <a:p>
            <a:pPr lvl="1"/>
            <a:r>
              <a:rPr lang="en-US" sz="2400" dirty="0" smtClean="0"/>
              <a:t>Could go back and forth between codes</a:t>
            </a:r>
          </a:p>
          <a:p>
            <a:pPr lvl="1"/>
            <a:endParaRPr lang="en-US" sz="2400" dirty="0" smtClean="0"/>
          </a:p>
          <a:p>
            <a:endParaRPr lang="en-US" dirty="0"/>
          </a:p>
        </p:txBody>
      </p:sp>
    </p:spTree>
    <p:extLst>
      <p:ext uri="{BB962C8B-B14F-4D97-AF65-F5344CB8AC3E}">
        <p14:creationId xmlns:p14="http://schemas.microsoft.com/office/powerpoint/2010/main" val="5023083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the Integrated Care Model - </a:t>
            </a:r>
            <a:br>
              <a:rPr lang="en-US" dirty="0" smtClean="0"/>
            </a:br>
            <a:r>
              <a:rPr lang="en-US" dirty="0" smtClean="0"/>
              <a:t>AIMS Center</a:t>
            </a:r>
            <a:endParaRPr lang="en-US" dirty="0"/>
          </a:p>
        </p:txBody>
      </p:sp>
      <p:sp>
        <p:nvSpPr>
          <p:cNvPr id="3" name="Content Placeholder 2"/>
          <p:cNvSpPr>
            <a:spLocks noGrp="1"/>
          </p:cNvSpPr>
          <p:nvPr>
            <p:ph idx="1"/>
          </p:nvPr>
        </p:nvSpPr>
        <p:spPr>
          <a:xfrm>
            <a:off x="457200" y="1828800"/>
            <a:ext cx="8229600" cy="3124200"/>
          </a:xfrm>
        </p:spPr>
        <p:txBody>
          <a:bodyPr>
            <a:normAutofit lnSpcReduction="10000"/>
          </a:bodyPr>
          <a:lstStyle/>
          <a:p>
            <a:r>
              <a:rPr lang="en-US" sz="3200" dirty="0" smtClean="0"/>
              <a:t>Lay the foundation</a:t>
            </a:r>
          </a:p>
          <a:p>
            <a:r>
              <a:rPr lang="en-US" sz="3200" dirty="0" smtClean="0"/>
              <a:t>Plan for the Clinical Practice Change</a:t>
            </a:r>
          </a:p>
          <a:p>
            <a:r>
              <a:rPr lang="en-US" sz="3200" dirty="0" smtClean="0"/>
              <a:t>Build your Clinical Skills</a:t>
            </a:r>
          </a:p>
          <a:p>
            <a:r>
              <a:rPr lang="en-US" sz="3200" dirty="0" smtClean="0"/>
              <a:t>Launch your care</a:t>
            </a:r>
          </a:p>
          <a:p>
            <a:r>
              <a:rPr lang="en-US" sz="3200" dirty="0" smtClean="0"/>
              <a:t>Nurture your Care</a:t>
            </a:r>
            <a:endParaRPr lang="en-US" sz="3200" dirty="0"/>
          </a:p>
        </p:txBody>
      </p:sp>
      <p:pic>
        <p:nvPicPr>
          <p:cNvPr id="4" name="Picture 8" descr="Image result for behavioral heal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67200"/>
            <a:ext cx="1757362" cy="175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3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529" y="1769859"/>
            <a:ext cx="8347296" cy="4632037"/>
          </a:xfrm>
          <a:prstGeom prst="rect">
            <a:avLst/>
          </a:prstGeom>
          <a:noFill/>
        </p:spPr>
        <p:txBody>
          <a:bodyPr wrap="square">
            <a:spAutoFit/>
          </a:bodyPr>
          <a:lstStyle/>
          <a:p>
            <a:pPr marL="342900" indent="-342900">
              <a:spcAft>
                <a:spcPts val="600"/>
              </a:spcAft>
              <a:buFont typeface="+mj-lt"/>
              <a:buAutoNum type="arabicPeriod"/>
              <a:defRPr/>
            </a:pPr>
            <a:r>
              <a:rPr lang="en-US" dirty="0" smtClean="0">
                <a:latin typeface="Open Sans" panose="020B0606030504020204" pitchFamily="34" charset="0"/>
                <a:ea typeface="Open Sans" panose="020B0606030504020204" pitchFamily="34" charset="0"/>
                <a:cs typeface="Open Sans" panose="020B0606030504020204" pitchFamily="34" charset="0"/>
              </a:rPr>
              <a:t>Raney, Lori E. Integrated Care: Working at the Interface of Primary Care and Behavioral Health. American Psychiatric Publishing. 2015</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mj-lt"/>
              <a:buAutoNum type="arabicPeriod"/>
              <a:defRPr/>
            </a:pPr>
            <a:r>
              <a:rPr lang="en-US" dirty="0" smtClean="0">
                <a:latin typeface="Open Sans" panose="020B0606030504020204" pitchFamily="34" charset="0"/>
                <a:ea typeface="Open Sans" panose="020B0606030504020204" pitchFamily="34" charset="0"/>
                <a:cs typeface="Open Sans" panose="020B0606030504020204" pitchFamily="34" charset="0"/>
              </a:rPr>
              <a:t>Robinson, Patricia J., Reiter, Jeffrey T. Behavioral Consultation and Primary Care: A Guide to Integrating Services. Second Edition. Springer International Publishing. 2016</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mj-lt"/>
              <a:buAutoNum type="arabicPeriod"/>
              <a:defRPr/>
            </a:pPr>
            <a:r>
              <a:rPr lang="en-US" dirty="0" smtClean="0">
                <a:latin typeface="Open Sans" panose="020B0606030504020204" pitchFamily="34" charset="0"/>
                <a:ea typeface="Open Sans" panose="020B0606030504020204" pitchFamily="34" charset="0"/>
                <a:cs typeface="Open Sans" panose="020B0606030504020204" pitchFamily="34" charset="0"/>
              </a:rPr>
              <a:t>Martini, Richard, et al. Best Principles of Integration of Child Psychiatry into the Pediatric Health Homes. American Academy of Child and Adolescent Psychiatry. Approved by AACAP Council June 2012. www.aacap.org</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mj-lt"/>
              <a:buAutoNum type="arabicPeriod"/>
              <a:defRPr/>
            </a:pPr>
            <a:r>
              <a:rPr lang="en-US" dirty="0" smtClean="0">
                <a:latin typeface="Open Sans" panose="020B0606030504020204" pitchFamily="34" charset="0"/>
                <a:ea typeface="Open Sans" panose="020B0606030504020204" pitchFamily="34" charset="0"/>
                <a:cs typeface="Open Sans" panose="020B0606030504020204" pitchFamily="34" charset="0"/>
              </a:rPr>
              <a:t>Goodrich, David E. et al. Mental Health Collaborative Care and Its Role in Primary Care Settings. US National Library of Medicine. NIH. Curr Psychiatry Rep 2013 Aug 15 (8):383</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mj-lt"/>
              <a:buAutoNum type="arabicPeriod"/>
              <a:defRPr/>
            </a:pPr>
            <a:r>
              <a:rPr lang="en-US" dirty="0" smtClean="0">
                <a:latin typeface="Open Sans" panose="020B0606030504020204" pitchFamily="34" charset="0"/>
                <a:ea typeface="Open Sans" panose="020B0606030504020204" pitchFamily="34" charset="0"/>
                <a:cs typeface="Open Sans" panose="020B0606030504020204" pitchFamily="34" charset="0"/>
              </a:rPr>
              <a:t>Raney, Lori E. Integrating Primary Care and Behavioral Health: The Role of the Psychiatrist in the Collaborative Care Model. American Journal of Psychiatry. Vol 172, Issue 8, August 2015</a:t>
            </a:r>
            <a:endParaRPr lang="en-US"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defRPr/>
            </a:pPr>
            <a:endParaRPr lang="en-US" dirty="0">
              <a:latin typeface="Arial" charset="0"/>
              <a:cs typeface="Arial" charset="0"/>
            </a:endParaRPr>
          </a:p>
        </p:txBody>
      </p:sp>
      <p:sp>
        <p:nvSpPr>
          <p:cNvPr id="2" name="Title 1"/>
          <p:cNvSpPr>
            <a:spLocks noGrp="1"/>
          </p:cNvSpPr>
          <p:nvPr>
            <p:ph type="title"/>
          </p:nvPr>
        </p:nvSpPr>
        <p:spPr>
          <a:xfrm>
            <a:off x="674703" y="304802"/>
            <a:ext cx="7776839" cy="1450757"/>
          </a:xfrm>
        </p:spPr>
        <p:txBody>
          <a:bodyPr>
            <a:normAutofit/>
          </a:bodyPr>
          <a:lstStyle/>
          <a:p>
            <a:r>
              <a:rPr lang="en-US" altLang="en-US" sz="4000" dirty="0">
                <a:latin typeface="Open Sans Light" panose="020B0306030504020204" pitchFamily="34" charset="0"/>
                <a:ea typeface="Open Sans Light" panose="020B0306030504020204" pitchFamily="34" charset="0"/>
                <a:cs typeface="Open Sans Light" panose="020B0306030504020204" pitchFamily="34" charset="0"/>
              </a:rPr>
              <a:t>Bibliography / </a:t>
            </a:r>
            <a:r>
              <a:rPr lang="en-US" altLang="en-US" sz="4000" dirty="0" smtClean="0">
                <a:latin typeface="Open Sans Light" panose="020B0306030504020204" pitchFamily="34" charset="0"/>
                <a:ea typeface="Open Sans Light" panose="020B0306030504020204" pitchFamily="34" charset="0"/>
                <a:cs typeface="Open Sans Light" panose="020B0306030504020204" pitchFamily="34" charset="0"/>
              </a:rPr>
              <a:t>Reference – Psychiatry Consultation</a:t>
            </a:r>
            <a:endParaRPr lang="en-US" sz="4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570158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for Collaborative Care</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hlinkClick r:id="rId2"/>
              </a:rPr>
              <a:t>https://</a:t>
            </a:r>
            <a:r>
              <a:rPr lang="en-US" dirty="0" smtClean="0">
                <a:hlinkClick r:id="rId2"/>
              </a:rPr>
              <a:t>aims.uw.edu/collaborative-care/implementation-guide</a:t>
            </a:r>
            <a:r>
              <a:rPr lang="en-US" dirty="0" smtClean="0"/>
              <a:t> The AIMS Center. University of Washington Psychiatry and Behavioral Sciences</a:t>
            </a:r>
            <a:r>
              <a:rPr lang="en-US" dirty="0"/>
              <a:t> </a:t>
            </a:r>
            <a:endParaRPr lang="en-US" dirty="0" smtClean="0"/>
          </a:p>
          <a:p>
            <a:pPr marL="457200" indent="-457200">
              <a:buFont typeface="+mj-lt"/>
              <a:buAutoNum type="arabicPeriod"/>
            </a:pPr>
            <a:r>
              <a:rPr lang="en-US" dirty="0" smtClean="0"/>
              <a:t>Frequently Asked Questions about Billing Medicare for Behavioral Health Integration (BHI) Services. March 9, 2017</a:t>
            </a:r>
          </a:p>
          <a:p>
            <a:pPr marL="457200" indent="-457200">
              <a:buFont typeface="+mj-lt"/>
              <a:buAutoNum type="arabicPeriod"/>
            </a:pPr>
            <a:r>
              <a:rPr lang="en-US" dirty="0" smtClean="0"/>
              <a:t>CMS CoCM</a:t>
            </a:r>
            <a:r>
              <a:rPr lang="en-US" dirty="0"/>
              <a:t> Fact Sheet: </a:t>
            </a:r>
            <a:r>
              <a:rPr lang="en-US" dirty="0">
                <a:hlinkClick r:id="rId3"/>
              </a:rPr>
              <a:t>https://</a:t>
            </a:r>
            <a:r>
              <a:rPr lang="en-US" dirty="0" smtClean="0">
                <a:hlinkClick r:id="rId3"/>
              </a:rPr>
              <a:t>www.cms.gov/Medicare/Medicare-Fee-for-Service-Payment/PhysicianFeeSched/Downloads/Behavioral-Health-Integration-Fact-Sheet.pdf</a:t>
            </a:r>
            <a:r>
              <a:rPr lang="en-US" dirty="0" smtClean="0"/>
              <a:t> </a:t>
            </a:r>
          </a:p>
          <a:p>
            <a:pPr marL="457200" indent="-457200">
              <a:buFont typeface="+mj-lt"/>
              <a:buAutoNum type="arabicPeriod"/>
            </a:pPr>
            <a:r>
              <a:rPr lang="en-US" dirty="0" smtClean="0">
                <a:hlinkClick r:id="rId4"/>
              </a:rPr>
              <a:t>https://www.cms.gov/Medicare/Medicare-Fee-for-Service-Payment/PhysicianFeeSched/</a:t>
            </a:r>
            <a:endParaRPr lang="en-US" dirty="0" smtClean="0"/>
          </a:p>
          <a:p>
            <a:pPr marL="457200" indent="-457200">
              <a:buFont typeface="+mj-lt"/>
              <a:buAutoNum type="arabicPeriod"/>
            </a:pPr>
            <a:r>
              <a:rPr lang="en-US" dirty="0" smtClean="0"/>
              <a:t>Behavioral Health Integration Services. CMS. Medicare Learning Network. ICN 909432 May 2017.</a:t>
            </a:r>
            <a:endParaRPr lang="en-US" dirty="0"/>
          </a:p>
        </p:txBody>
      </p:sp>
    </p:spTree>
    <p:extLst>
      <p:ext uri="{BB962C8B-B14F-4D97-AF65-F5344CB8AC3E}">
        <p14:creationId xmlns:p14="http://schemas.microsoft.com/office/powerpoint/2010/main" val="1333232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761" y="2310983"/>
            <a:ext cx="8229600" cy="731838"/>
          </a:xfrm>
        </p:spPr>
        <p:txBody>
          <a:bodyPr/>
          <a:lstStyle/>
          <a:p>
            <a:pPr algn="ctr"/>
            <a:r>
              <a:rPr lang="en-US" dirty="0" smtClean="0"/>
              <a:t>Next Steps for your Practice</a:t>
            </a:r>
            <a:endParaRPr lang="en-US" dirty="0"/>
          </a:p>
        </p:txBody>
      </p:sp>
      <p:pic>
        <p:nvPicPr>
          <p:cNvPr id="1026" name="Picture 2" descr="Image result for step into spr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044" y="3477225"/>
            <a:ext cx="5743575"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9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Why is depression important?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pPr marL="514350" indent="-514350">
              <a:buAutoNum type="arabicPeriod"/>
            </a:pPr>
            <a:r>
              <a:rPr lang="en-US" sz="2800" dirty="0" smtClean="0"/>
              <a:t>Measuring depression outcomes expected:</a:t>
            </a:r>
          </a:p>
          <a:p>
            <a:pPr lvl="1">
              <a:buFont typeface="Wingdings" panose="05000000000000000000" pitchFamily="2" charset="2"/>
              <a:buChar char="§"/>
            </a:pPr>
            <a:r>
              <a:rPr lang="en-US" sz="2400" dirty="0" smtClean="0"/>
              <a:t>Medicare Shared Savings Program</a:t>
            </a:r>
          </a:p>
          <a:p>
            <a:pPr lvl="1">
              <a:spcAft>
                <a:spcPts val="1200"/>
              </a:spcAft>
              <a:buFont typeface="Wingdings" panose="05000000000000000000" pitchFamily="2" charset="2"/>
              <a:buChar char="§"/>
            </a:pPr>
            <a:r>
              <a:rPr lang="en-US" sz="2400" dirty="0" smtClean="0"/>
              <a:t>Several other quality measurement programs</a:t>
            </a:r>
          </a:p>
          <a:p>
            <a:pPr lvl="1">
              <a:spcAft>
                <a:spcPts val="1200"/>
              </a:spcAft>
              <a:buFont typeface="Wingdings" panose="05000000000000000000" pitchFamily="2" charset="2"/>
              <a:buChar char="§"/>
            </a:pPr>
            <a:r>
              <a:rPr lang="en-US" sz="2400" dirty="0" smtClean="0"/>
              <a:t>CMS measures </a:t>
            </a:r>
          </a:p>
          <a:p>
            <a:pPr marL="514350" indent="-514350">
              <a:buAutoNum type="arabicPeriod"/>
            </a:pPr>
            <a:r>
              <a:rPr lang="en-US" sz="2800" dirty="0"/>
              <a:t> </a:t>
            </a:r>
            <a:endParaRPr lang="en-US" sz="2800" dirty="0" smtClean="0"/>
          </a:p>
          <a:p>
            <a:pPr marL="514350" indent="-514350">
              <a:buAutoNum type="arabicPeriod"/>
            </a:pPr>
            <a:endParaRPr lang="en-US" dirty="0" smtClean="0"/>
          </a:p>
        </p:txBody>
      </p:sp>
      <p:graphicFrame>
        <p:nvGraphicFramePr>
          <p:cNvPr id="4" name="Diagram 3"/>
          <p:cNvGraphicFramePr/>
          <p:nvPr>
            <p:extLst>
              <p:ext uri="{D42A27DB-BD31-4B8C-83A1-F6EECF244321}">
                <p14:modId xmlns:p14="http://schemas.microsoft.com/office/powerpoint/2010/main" val="1307082957"/>
              </p:ext>
            </p:extLst>
          </p:nvPr>
        </p:nvGraphicFramePr>
        <p:xfrm>
          <a:off x="1066800" y="2743200"/>
          <a:ext cx="64770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218915" y="5334000"/>
            <a:ext cx="4696485" cy="738664"/>
          </a:xfrm>
          <a:prstGeom prst="rect">
            <a:avLst/>
          </a:prstGeom>
        </p:spPr>
        <p:txBody>
          <a:bodyPr wrap="square">
            <a:spAutoFit/>
          </a:bodyPr>
          <a:lstStyle/>
          <a:p>
            <a:pPr lvl="3"/>
            <a:r>
              <a:rPr lang="en-US" sz="1400" u="sng" dirty="0"/>
              <a:t>Economic Impact of Integrated Medical-Behavioral Healthcare</a:t>
            </a:r>
            <a:r>
              <a:rPr lang="en-US" sz="1400" dirty="0"/>
              <a:t>, report for American </a:t>
            </a:r>
            <a:r>
              <a:rPr lang="en-US" sz="1400" dirty="0" smtClean="0"/>
              <a:t>Psychiatric Association</a:t>
            </a:r>
            <a:r>
              <a:rPr lang="en-US" sz="1400" dirty="0"/>
              <a:t>, 2014</a:t>
            </a:r>
          </a:p>
        </p:txBody>
      </p:sp>
    </p:spTree>
    <p:extLst>
      <p:ext uri="{BB962C8B-B14F-4D97-AF65-F5344CB8AC3E}">
        <p14:creationId xmlns:p14="http://schemas.microsoft.com/office/powerpoint/2010/main" val="2087830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a:t>
            </a:r>
            <a:endParaRPr lang="en-US" dirty="0"/>
          </a:p>
        </p:txBody>
      </p:sp>
      <p:sp>
        <p:nvSpPr>
          <p:cNvPr id="6" name="Content Placeholder 5"/>
          <p:cNvSpPr>
            <a:spLocks noGrp="1"/>
          </p:cNvSpPr>
          <p:nvPr>
            <p:ph idx="1"/>
          </p:nvPr>
        </p:nvSpPr>
        <p:spPr/>
        <p:txBody>
          <a:bodyPr/>
          <a:lstStyle/>
          <a:p>
            <a:pPr marL="0" indent="0">
              <a:buNone/>
            </a:pPr>
            <a:r>
              <a:rPr lang="en-US" dirty="0" smtClean="0"/>
              <a:t>Mary Jean Mork, LCSW</a:t>
            </a:r>
          </a:p>
          <a:p>
            <a:pPr marL="0" indent="0">
              <a:buNone/>
            </a:pPr>
            <a:r>
              <a:rPr lang="en-US" dirty="0" smtClean="0"/>
              <a:t>VP for Integrated Programming</a:t>
            </a:r>
          </a:p>
          <a:p>
            <a:pPr marL="0" indent="0">
              <a:buNone/>
            </a:pPr>
            <a:r>
              <a:rPr lang="en-US" dirty="0" smtClean="0"/>
              <a:t>Maine Behavioral Healthcare  - a member of MaineHealth</a:t>
            </a:r>
          </a:p>
          <a:p>
            <a:pPr marL="0" indent="0">
              <a:buNone/>
            </a:pPr>
            <a:r>
              <a:rPr lang="en-US" dirty="0" smtClean="0">
                <a:hlinkClick r:id="rId2"/>
              </a:rPr>
              <a:t>morkm@mmc.org</a:t>
            </a:r>
            <a:r>
              <a:rPr lang="en-US" dirty="0" smtClean="0"/>
              <a:t> </a:t>
            </a:r>
          </a:p>
          <a:p>
            <a:pPr marL="0" indent="0">
              <a:buNone/>
            </a:pPr>
            <a:r>
              <a:rPr lang="en-US" dirty="0"/>
              <a:t> </a:t>
            </a:r>
            <a:r>
              <a:rPr lang="en-US" dirty="0" smtClean="0"/>
              <a:t>207-662-2490</a:t>
            </a:r>
          </a:p>
          <a:p>
            <a:pPr marL="0" indent="0">
              <a:buNone/>
            </a:pPr>
            <a:endParaRPr lang="en-US" dirty="0"/>
          </a:p>
          <a:p>
            <a:pPr marL="0" indent="0">
              <a:buNone/>
            </a:pPr>
            <a:r>
              <a:rPr lang="en-US" dirty="0" smtClean="0"/>
              <a:t>Presentation offered through the Collaborative Family Healthcare Association </a:t>
            </a:r>
          </a:p>
          <a:p>
            <a:pPr marL="0" indent="0">
              <a:buNone/>
            </a:pPr>
            <a:r>
              <a:rPr lang="en-US" dirty="0" smtClean="0"/>
              <a:t>www.cfha.net   </a:t>
            </a:r>
          </a:p>
          <a:p>
            <a:pPr marL="0" indent="0">
              <a:buNone/>
            </a:pPr>
            <a:endParaRPr lang="en-US" dirty="0"/>
          </a:p>
        </p:txBody>
      </p:sp>
    </p:spTree>
    <p:extLst>
      <p:ext uri="{BB962C8B-B14F-4D97-AF65-F5344CB8AC3E}">
        <p14:creationId xmlns:p14="http://schemas.microsoft.com/office/powerpoint/2010/main" val="282004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Patients age 18 and older </a:t>
            </a:r>
            <a:endParaRPr lang="en-US" sz="2400" dirty="0" smtClean="0"/>
          </a:p>
          <a:p>
            <a:r>
              <a:rPr lang="en-US" sz="2400" dirty="0"/>
              <a:t>W</a:t>
            </a:r>
            <a:r>
              <a:rPr lang="en-US" sz="2400" dirty="0" smtClean="0"/>
              <a:t>ith </a:t>
            </a:r>
            <a:r>
              <a:rPr lang="en-US" sz="2400" dirty="0"/>
              <a:t>major depression or dysthymia and </a:t>
            </a:r>
            <a:endParaRPr lang="en-US" sz="2400" dirty="0" smtClean="0"/>
          </a:p>
          <a:p>
            <a:r>
              <a:rPr lang="en-US" sz="2400" dirty="0" smtClean="0"/>
              <a:t>Have an initial </a:t>
            </a:r>
            <a:r>
              <a:rPr lang="en-US" sz="2400" dirty="0"/>
              <a:t>Patient Health Questionnaire (PHQ-9) score greater than nine </a:t>
            </a:r>
            <a:r>
              <a:rPr lang="en-US" sz="2400" dirty="0" smtClean="0"/>
              <a:t> </a:t>
            </a:r>
            <a:r>
              <a:rPr lang="en-US" sz="2400" b="1" dirty="0" smtClean="0">
                <a:solidFill>
                  <a:srgbClr val="C00000"/>
                </a:solidFill>
              </a:rPr>
              <a:t>(PHQ 9 &gt; 9)</a:t>
            </a:r>
          </a:p>
          <a:p>
            <a:r>
              <a:rPr lang="en-US" sz="2400" dirty="0"/>
              <a:t>D</a:t>
            </a:r>
            <a:r>
              <a:rPr lang="en-US" sz="2400" dirty="0" smtClean="0"/>
              <a:t>emonstrate </a:t>
            </a:r>
            <a:r>
              <a:rPr lang="en-US" sz="2400" dirty="0"/>
              <a:t>remission at twelve months (+/- 30 days after an index visit) defined as a PHQ-9 score less than </a:t>
            </a:r>
            <a:r>
              <a:rPr lang="en-US" sz="2400" dirty="0" smtClean="0"/>
              <a:t>five </a:t>
            </a:r>
            <a:r>
              <a:rPr lang="en-US" sz="2400" b="1" dirty="0" smtClean="0">
                <a:solidFill>
                  <a:srgbClr val="C00000"/>
                </a:solidFill>
              </a:rPr>
              <a:t>(PHQ 9 &lt; 5) </a:t>
            </a:r>
          </a:p>
          <a:p>
            <a:r>
              <a:rPr lang="en-US" sz="2400" dirty="0"/>
              <a:t>A</a:t>
            </a:r>
            <a:r>
              <a:rPr lang="en-US" sz="2400" dirty="0" smtClean="0"/>
              <a:t>pplies </a:t>
            </a:r>
            <a:r>
              <a:rPr lang="en-US" sz="2400" dirty="0"/>
              <a:t>to both patients with newly diagnosed and existing depression whose current PHQ-9 score indicates a need for treatment </a:t>
            </a:r>
          </a:p>
          <a:p>
            <a:endParaRPr lang="en-US" sz="2400" dirty="0"/>
          </a:p>
        </p:txBody>
      </p:sp>
      <p:sp>
        <p:nvSpPr>
          <p:cNvPr id="3" name="Title 2"/>
          <p:cNvSpPr>
            <a:spLocks noGrp="1"/>
          </p:cNvSpPr>
          <p:nvPr>
            <p:ph type="title"/>
          </p:nvPr>
        </p:nvSpPr>
        <p:spPr/>
        <p:txBody>
          <a:bodyPr/>
          <a:lstStyle/>
          <a:p>
            <a:r>
              <a:rPr lang="en-US" sz="3200" b="1" dirty="0" smtClean="0"/>
              <a:t>CMS Measure: MH-1</a:t>
            </a:r>
            <a:r>
              <a:rPr lang="en-US" sz="3200" b="1" dirty="0"/>
              <a:t>: Depression Remission at Twelve Months </a:t>
            </a:r>
            <a:endParaRPr lang="en-US" sz="3200" dirty="0"/>
          </a:p>
        </p:txBody>
      </p:sp>
    </p:spTree>
    <p:extLst>
      <p:ext uri="{BB962C8B-B14F-4D97-AF65-F5344CB8AC3E}">
        <p14:creationId xmlns:p14="http://schemas.microsoft.com/office/powerpoint/2010/main" val="1831146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sz="2400" dirty="0"/>
              <a:t>Percentage of patients aged 12 years and older </a:t>
            </a:r>
            <a:endParaRPr lang="en-US" sz="2400" dirty="0" smtClean="0"/>
          </a:p>
          <a:p>
            <a:r>
              <a:rPr lang="en-US" sz="2400" dirty="0"/>
              <a:t>S</a:t>
            </a:r>
            <a:r>
              <a:rPr lang="en-US" sz="2400" dirty="0" smtClean="0"/>
              <a:t>creened </a:t>
            </a:r>
            <a:r>
              <a:rPr lang="en-US" sz="2400" dirty="0"/>
              <a:t>for depression on the date of the encounter using an age appropriate standardized depression screening tool </a:t>
            </a:r>
            <a:endParaRPr lang="en-US" sz="2400" dirty="0" smtClean="0"/>
          </a:p>
          <a:p>
            <a:r>
              <a:rPr lang="en-US" sz="2400" dirty="0" smtClean="0"/>
              <a:t>AND </a:t>
            </a:r>
            <a:r>
              <a:rPr lang="en-US" sz="2400" dirty="0"/>
              <a:t>if positive, a follow-up plan is documented on the date of the positive screen </a:t>
            </a:r>
          </a:p>
          <a:p>
            <a:endParaRPr lang="en-US" sz="2400" dirty="0"/>
          </a:p>
        </p:txBody>
      </p:sp>
      <p:sp>
        <p:nvSpPr>
          <p:cNvPr id="3" name="Title 2"/>
          <p:cNvSpPr>
            <a:spLocks noGrp="1"/>
          </p:cNvSpPr>
          <p:nvPr>
            <p:ph type="title"/>
          </p:nvPr>
        </p:nvSpPr>
        <p:spPr>
          <a:xfrm>
            <a:off x="457200" y="777081"/>
            <a:ext cx="8229600" cy="731838"/>
          </a:xfrm>
        </p:spPr>
        <p:txBody>
          <a:bodyPr/>
          <a:lstStyle/>
          <a:p>
            <a:r>
              <a:rPr lang="en-US" sz="2800" b="1" dirty="0" smtClean="0"/>
              <a:t>CMS Measure: PREV-12</a:t>
            </a:r>
            <a:r>
              <a:rPr lang="en-US" sz="2800" b="1" dirty="0"/>
              <a:t>: Preventive Care and Screening: Screening for Depression and Follow-Up Plan 2017 </a:t>
            </a:r>
            <a:endParaRPr lang="en-US" sz="2800" dirty="0"/>
          </a:p>
        </p:txBody>
      </p:sp>
    </p:spTree>
    <p:extLst>
      <p:ext uri="{BB962C8B-B14F-4D97-AF65-F5344CB8AC3E}">
        <p14:creationId xmlns:p14="http://schemas.microsoft.com/office/powerpoint/2010/main" val="296787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Screening</a:t>
            </a:r>
            <a:r>
              <a:rPr lang="en-US" b="1" dirty="0"/>
              <a:t>: </a:t>
            </a:r>
            <a:r>
              <a:rPr lang="en-US" dirty="0"/>
              <a:t>Completion of a clinical or diagnostic tool used to identify people at risk of developing or having a certain disease or condition, even in the absence of symptoms. </a:t>
            </a:r>
          </a:p>
          <a:p>
            <a:pPr marL="0" indent="0">
              <a:buNone/>
            </a:pPr>
            <a:r>
              <a:rPr lang="en-US" b="1" dirty="0"/>
              <a:t>Standardized Depression Screening Tool </a:t>
            </a:r>
            <a:r>
              <a:rPr lang="en-US" dirty="0"/>
              <a:t>– A normalized and validated depression screening tool developed for the patient population in which it is being utilized. </a:t>
            </a:r>
          </a:p>
          <a:p>
            <a:pPr marL="0" indent="0">
              <a:buNone/>
            </a:pPr>
            <a:r>
              <a:rPr lang="en-US" b="1" dirty="0"/>
              <a:t>Examples of </a:t>
            </a:r>
            <a:r>
              <a:rPr lang="en-US" b="1" dirty="0" smtClean="0"/>
              <a:t>Adolescent </a:t>
            </a:r>
            <a:r>
              <a:rPr lang="en-US" b="1" dirty="0"/>
              <a:t>Screening Tools (12-17 years) </a:t>
            </a:r>
          </a:p>
          <a:p>
            <a:pPr marL="0" indent="0">
              <a:buNone/>
            </a:pPr>
            <a:r>
              <a:rPr lang="fr-FR" dirty="0"/>
              <a:t>• Patient </a:t>
            </a:r>
            <a:r>
              <a:rPr lang="fr-FR" dirty="0"/>
              <a:t>Health</a:t>
            </a:r>
            <a:r>
              <a:rPr lang="fr-FR" dirty="0"/>
              <a:t> Questionnaire for Adolescents (PHQ-A) </a:t>
            </a:r>
          </a:p>
          <a:p>
            <a:pPr marL="0" indent="0">
              <a:buNone/>
            </a:pPr>
            <a:r>
              <a:rPr lang="en-US" dirty="0"/>
              <a:t>• Beck Depression Inventory-Primary Care Version (BDI-PC) </a:t>
            </a:r>
          </a:p>
          <a:p>
            <a:pPr marL="0" indent="0">
              <a:buNone/>
            </a:pPr>
            <a:r>
              <a:rPr lang="en-US" dirty="0"/>
              <a:t>• Mood Feeling Questionnaire (MFQ) </a:t>
            </a:r>
          </a:p>
          <a:p>
            <a:pPr marL="0" indent="0">
              <a:buNone/>
            </a:pPr>
            <a:r>
              <a:rPr lang="fr-FR" dirty="0"/>
              <a:t>• Center for </a:t>
            </a:r>
            <a:r>
              <a:rPr lang="fr-FR" dirty="0"/>
              <a:t>Epidemiologic</a:t>
            </a:r>
            <a:r>
              <a:rPr lang="fr-FR" dirty="0"/>
              <a:t> </a:t>
            </a:r>
            <a:r>
              <a:rPr lang="fr-FR" dirty="0"/>
              <a:t>Studies</a:t>
            </a:r>
            <a:r>
              <a:rPr lang="fr-FR" dirty="0"/>
              <a:t> </a:t>
            </a:r>
            <a:r>
              <a:rPr lang="fr-FR" dirty="0"/>
              <a:t>Depression</a:t>
            </a:r>
            <a:r>
              <a:rPr lang="fr-FR" dirty="0"/>
              <a:t> </a:t>
            </a:r>
            <a:r>
              <a:rPr lang="fr-FR" dirty="0"/>
              <a:t>Scale</a:t>
            </a:r>
            <a:r>
              <a:rPr lang="fr-FR" dirty="0"/>
              <a:t> (CES-D) </a:t>
            </a:r>
          </a:p>
          <a:p>
            <a:pPr marL="0" indent="0">
              <a:buNone/>
            </a:pPr>
            <a:r>
              <a:rPr lang="en-US" dirty="0"/>
              <a:t>• Patient Health Questionnaire (PHQ-9) </a:t>
            </a:r>
          </a:p>
          <a:p>
            <a:pPr marL="0" indent="0">
              <a:buNone/>
            </a:pPr>
            <a:r>
              <a:rPr lang="en-US" dirty="0"/>
              <a:t>• Pediatric Symptom Checklist (PSC-17) </a:t>
            </a:r>
          </a:p>
          <a:p>
            <a:pPr marL="0" indent="0">
              <a:buNone/>
            </a:pPr>
            <a:r>
              <a:rPr lang="en-US" dirty="0"/>
              <a:t>• PRIME MD-PHQ-2 </a:t>
            </a:r>
          </a:p>
          <a:p>
            <a:endParaRPr lang="en-US" dirty="0"/>
          </a:p>
        </p:txBody>
      </p:sp>
      <p:sp>
        <p:nvSpPr>
          <p:cNvPr id="3" name="Title 2"/>
          <p:cNvSpPr>
            <a:spLocks noGrp="1"/>
          </p:cNvSpPr>
          <p:nvPr>
            <p:ph type="title"/>
          </p:nvPr>
        </p:nvSpPr>
        <p:spPr/>
        <p:txBody>
          <a:bodyPr/>
          <a:lstStyle/>
          <a:p>
            <a:r>
              <a:rPr lang="en-US" dirty="0" smtClean="0"/>
              <a:t>Screening tools</a:t>
            </a:r>
            <a:endParaRPr lang="en-US" dirty="0"/>
          </a:p>
        </p:txBody>
      </p:sp>
    </p:spTree>
    <p:extLst>
      <p:ext uri="{BB962C8B-B14F-4D97-AF65-F5344CB8AC3E}">
        <p14:creationId xmlns:p14="http://schemas.microsoft.com/office/powerpoint/2010/main" val="587273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QC draft 01.29.16">
  <a:themeElements>
    <a:clrScheme name="MMC Brand Colors">
      <a:dk1>
        <a:srgbClr val="000000"/>
      </a:dk1>
      <a:lt1>
        <a:srgbClr val="FFFFFF"/>
      </a:lt1>
      <a:dk2>
        <a:srgbClr val="695D54"/>
      </a:dk2>
      <a:lt2>
        <a:srgbClr val="FFFFFF"/>
      </a:lt2>
      <a:accent1>
        <a:srgbClr val="9E1B34"/>
      </a:accent1>
      <a:accent2>
        <a:srgbClr val="5B97B1"/>
      </a:accent2>
      <a:accent3>
        <a:srgbClr val="E5DB96"/>
      </a:accent3>
      <a:accent4>
        <a:srgbClr val="9CC5C9"/>
      </a:accent4>
      <a:accent5>
        <a:srgbClr val="BDB6B0"/>
      </a:accent5>
      <a:accent6>
        <a:srgbClr val="E7E2B7"/>
      </a:accent6>
      <a:hlink>
        <a:srgbClr val="004151"/>
      </a:hlink>
      <a:folHlink>
        <a:srgbClr val="9E1B34"/>
      </a:folHlink>
    </a:clrScheme>
    <a:fontScheme name="MMC Brand Font">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cap="all" baseline="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14683</TotalTime>
  <Words>3801</Words>
  <Application>Microsoft Office PowerPoint</Application>
  <PresentationFormat>On-screen Show (4:3)</PresentationFormat>
  <Paragraphs>783</Paragraphs>
  <Slides>60</Slides>
  <Notes>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QC draft 01.29.16</vt:lpstr>
      <vt:lpstr>PowerPoint Presentation</vt:lpstr>
      <vt:lpstr>Objectives</vt:lpstr>
      <vt:lpstr>Maine – where I’m coming from..</vt:lpstr>
      <vt:lpstr>Official Disclaimer</vt:lpstr>
      <vt:lpstr>Why is focus on depression care so important?</vt:lpstr>
      <vt:lpstr>Why is depression important?</vt:lpstr>
      <vt:lpstr>CMS Measure: MH-1: Depression Remission at Twelve Months </vt:lpstr>
      <vt:lpstr>CMS Measure: PREV-12: Preventive Care and Screening: Screening for Depression and Follow-Up Plan 2017 </vt:lpstr>
      <vt:lpstr>Screening tools</vt:lpstr>
      <vt:lpstr>Screening tools - continued</vt:lpstr>
      <vt:lpstr>Follow-up Plan</vt:lpstr>
      <vt:lpstr>CMS guidance for PREV-12: Preventive Care and Screening: Screening for Depression and Follow-Up Plan 2017 </vt:lpstr>
      <vt:lpstr>PowerPoint Presentation</vt:lpstr>
      <vt:lpstr>Suicide Risk Assessment – the Columbia Suicide Severity Rating Scale (C-SSRS)</vt:lpstr>
      <vt:lpstr>C-SSRS - continued</vt:lpstr>
      <vt:lpstr>C-SSRS for Primary Care</vt:lpstr>
      <vt:lpstr>PowerPoint Presentation</vt:lpstr>
      <vt:lpstr>Creating Psychiatry and Primary Care Partnerships at Any Level</vt:lpstr>
      <vt:lpstr>PowerPoint Presentation</vt:lpstr>
      <vt:lpstr>PowerPoint Presentation</vt:lpstr>
      <vt:lpstr>PowerPoint Presentation</vt:lpstr>
      <vt:lpstr>Psychiatry and Primary Care Coordinated care</vt:lpstr>
      <vt:lpstr>Expected outcomes of better coordination</vt:lpstr>
      <vt:lpstr>Shared patient returning to primary care</vt:lpstr>
      <vt:lpstr>Characteristics of a consultation psychiatrist</vt:lpstr>
      <vt:lpstr>At any level – aim for: </vt:lpstr>
      <vt:lpstr>Questions and comments – what might work for you?</vt:lpstr>
      <vt:lpstr>Or you could use….Collaborative Care Codes</vt:lpstr>
      <vt:lpstr>Core Principles</vt:lpstr>
      <vt:lpstr>Background </vt:lpstr>
      <vt:lpstr>The Collaborative Care Model (CoCM)</vt:lpstr>
      <vt:lpstr>The Basics</vt:lpstr>
      <vt:lpstr>The Basics</vt:lpstr>
      <vt:lpstr>PowerPoint Presentation</vt:lpstr>
      <vt:lpstr>PowerPoint Presentation</vt:lpstr>
      <vt:lpstr>99493 (originally G0503)  Subsequent psychiatric collaborative care management</vt:lpstr>
      <vt:lpstr>99493  Subsequent psychiatric collaborative care management</vt:lpstr>
      <vt:lpstr>99494 (originally G0504) Additional psychiatric collaborative care management</vt:lpstr>
      <vt:lpstr>Blue Cross Blue Shield of Rhode Island policy for “Behavioral Health Integration Services” 2/20/18</vt:lpstr>
      <vt:lpstr>Would this work in your practice?</vt:lpstr>
      <vt:lpstr>The Patients</vt:lpstr>
      <vt:lpstr>Medical Provider</vt:lpstr>
      <vt:lpstr>Psychiatrist </vt:lpstr>
      <vt:lpstr>Psychiatrist - continued </vt:lpstr>
      <vt:lpstr>Behavioral Health Care Manager</vt:lpstr>
      <vt:lpstr>Behavioral Health Care Manager</vt:lpstr>
      <vt:lpstr>Behavioral Health Care Manager</vt:lpstr>
      <vt:lpstr>Effective functions for Behavioral Health Care Manager</vt:lpstr>
      <vt:lpstr>Codes and Times</vt:lpstr>
      <vt:lpstr>Billing</vt:lpstr>
      <vt:lpstr>Getting Started</vt:lpstr>
      <vt:lpstr>Getting Started</vt:lpstr>
      <vt:lpstr>Initiating Visit</vt:lpstr>
      <vt:lpstr>General BHI Code 99484 (previously G0507) </vt:lpstr>
      <vt:lpstr>CoCM vs. General BHI code</vt:lpstr>
      <vt:lpstr>Implementing the Integrated Care Model -  AIMS Center</vt:lpstr>
      <vt:lpstr>Bibliography / Reference – Psychiatry Consultation</vt:lpstr>
      <vt:lpstr>References for Collaborative Care</vt:lpstr>
      <vt:lpstr>Next Steps for your Practice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Korsen</dc:creator>
  <cp:lastModifiedBy>Mary Jean Mork</cp:lastModifiedBy>
  <cp:revision>77</cp:revision>
  <cp:lastPrinted>2017-08-21T21:27:45Z</cp:lastPrinted>
  <dcterms:created xsi:type="dcterms:W3CDTF">2015-09-04T00:52:48Z</dcterms:created>
  <dcterms:modified xsi:type="dcterms:W3CDTF">2018-04-10T22:05:57Z</dcterms:modified>
</cp:coreProperties>
</file>