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86" r:id="rId3"/>
    <p:sldId id="285" r:id="rId4"/>
    <p:sldId id="287" r:id="rId5"/>
    <p:sldId id="289" r:id="rId6"/>
    <p:sldId id="288" r:id="rId7"/>
    <p:sldId id="290" r:id="rId8"/>
    <p:sldId id="291" r:id="rId9"/>
    <p:sldId id="284" r:id="rId10"/>
    <p:sldId id="283" r:id="rId11"/>
    <p:sldId id="257" r:id="rId12"/>
    <p:sldId id="262" r:id="rId13"/>
    <p:sldId id="263" r:id="rId14"/>
    <p:sldId id="264" r:id="rId15"/>
    <p:sldId id="265" r:id="rId16"/>
    <p:sldId id="266" r:id="rId17"/>
    <p:sldId id="267" r:id="rId18"/>
    <p:sldId id="270" r:id="rId19"/>
    <p:sldId id="271" r:id="rId20"/>
    <p:sldId id="272" r:id="rId21"/>
    <p:sldId id="274" r:id="rId22"/>
    <p:sldId id="275" r:id="rId23"/>
    <p:sldId id="276" r:id="rId24"/>
    <p:sldId id="277" r:id="rId25"/>
    <p:sldId id="278" r:id="rId26"/>
    <p:sldId id="279" r:id="rId27"/>
    <p:sldId id="280"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1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B1BD0-DC2F-46EC-B1D3-6D94B419BC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329AEDD-AE9F-46D4-8DB2-CB6AD9FFC8FC}">
      <dgm:prSet phldrT="[Text]"/>
      <dgm:spPr>
        <a:solidFill>
          <a:srgbClr val="A50021"/>
        </a:solidFill>
      </dgm:spPr>
      <dgm:t>
        <a:bodyPr/>
        <a:lstStyle/>
        <a:p>
          <a:r>
            <a:rPr lang="en-US" dirty="0" smtClean="0"/>
            <a:t>Patient</a:t>
          </a:r>
          <a:endParaRPr lang="en-US" dirty="0"/>
        </a:p>
      </dgm:t>
    </dgm:pt>
    <dgm:pt modelId="{440E95C0-F82F-4440-A526-7110DD800D51}" type="parTrans" cxnId="{7E89FF49-CEB4-41BA-8B3A-AC4EA0A0005E}">
      <dgm:prSet/>
      <dgm:spPr/>
      <dgm:t>
        <a:bodyPr/>
        <a:lstStyle/>
        <a:p>
          <a:endParaRPr lang="en-US"/>
        </a:p>
      </dgm:t>
    </dgm:pt>
    <dgm:pt modelId="{B9A9FF67-DB98-4A3D-AA26-B0283FC61175}" type="sibTrans" cxnId="{7E89FF49-CEB4-41BA-8B3A-AC4EA0A0005E}">
      <dgm:prSet/>
      <dgm:spPr/>
      <dgm:t>
        <a:bodyPr/>
        <a:lstStyle/>
        <a:p>
          <a:endParaRPr lang="en-US"/>
        </a:p>
      </dgm:t>
    </dgm:pt>
    <dgm:pt modelId="{98A72F90-C7B0-4A0A-BB27-2DEFFA24ECAB}">
      <dgm:prSet phldrT="[Text]" custT="1"/>
      <dgm:spPr>
        <a:solidFill>
          <a:srgbClr val="C00000">
            <a:alpha val="25000"/>
          </a:srgbClr>
        </a:solidFill>
      </dgm:spPr>
      <dgm:t>
        <a:bodyPr/>
        <a:lstStyle/>
        <a:p>
          <a:r>
            <a:rPr lang="en-US" sz="1600" dirty="0" smtClean="0"/>
            <a:t>Underlying physical illness or injury</a:t>
          </a:r>
          <a:endParaRPr lang="en-US" sz="1600" dirty="0"/>
        </a:p>
      </dgm:t>
    </dgm:pt>
    <dgm:pt modelId="{6712314C-F4F1-458D-A21F-2DCED6D74569}" type="parTrans" cxnId="{F85F3E60-F96F-48DB-83B4-0392C01F71F8}">
      <dgm:prSet/>
      <dgm:spPr/>
      <dgm:t>
        <a:bodyPr/>
        <a:lstStyle/>
        <a:p>
          <a:endParaRPr lang="en-US"/>
        </a:p>
      </dgm:t>
    </dgm:pt>
    <dgm:pt modelId="{784BD19B-3693-4BB5-A745-05F77FFAEDB1}" type="sibTrans" cxnId="{F85F3E60-F96F-48DB-83B4-0392C01F71F8}">
      <dgm:prSet/>
      <dgm:spPr/>
      <dgm:t>
        <a:bodyPr/>
        <a:lstStyle/>
        <a:p>
          <a:endParaRPr lang="en-US"/>
        </a:p>
      </dgm:t>
    </dgm:pt>
    <dgm:pt modelId="{5EB03038-52F6-4AE5-A120-E6707D899143}">
      <dgm:prSet phldrT="[Text]" custT="1"/>
      <dgm:spPr>
        <a:solidFill>
          <a:srgbClr val="C00000">
            <a:alpha val="25000"/>
          </a:srgbClr>
        </a:solidFill>
      </dgm:spPr>
      <dgm:t>
        <a:bodyPr/>
        <a:lstStyle/>
        <a:p>
          <a:r>
            <a:rPr lang="en-US" sz="1600" dirty="0" smtClean="0"/>
            <a:t>Biopsychosocial factor may be affecting medical treatment</a:t>
          </a:r>
          <a:endParaRPr lang="en-US" sz="1600" dirty="0"/>
        </a:p>
      </dgm:t>
    </dgm:pt>
    <dgm:pt modelId="{C5B08096-CC36-4464-9568-545157710B55}" type="parTrans" cxnId="{92A3DEF9-1D56-4E6C-B79C-7B3D35B5F327}">
      <dgm:prSet/>
      <dgm:spPr/>
      <dgm:t>
        <a:bodyPr/>
        <a:lstStyle/>
        <a:p>
          <a:endParaRPr lang="en-US"/>
        </a:p>
      </dgm:t>
    </dgm:pt>
    <dgm:pt modelId="{349006BE-426D-444D-8525-2CCBE0931A0F}" type="sibTrans" cxnId="{92A3DEF9-1D56-4E6C-B79C-7B3D35B5F327}">
      <dgm:prSet/>
      <dgm:spPr/>
      <dgm:t>
        <a:bodyPr/>
        <a:lstStyle/>
        <a:p>
          <a:endParaRPr lang="en-US"/>
        </a:p>
      </dgm:t>
    </dgm:pt>
    <dgm:pt modelId="{A0085E64-3A18-4A03-9AE3-2E40D4E19017}">
      <dgm:prSet phldrT="[Text]"/>
      <dgm:spPr>
        <a:solidFill>
          <a:srgbClr val="004250"/>
        </a:solidFill>
      </dgm:spPr>
      <dgm:t>
        <a:bodyPr/>
        <a:lstStyle/>
        <a:p>
          <a:r>
            <a:rPr lang="en-US" dirty="0" smtClean="0"/>
            <a:t>Physician</a:t>
          </a:r>
          <a:endParaRPr lang="en-US" dirty="0"/>
        </a:p>
      </dgm:t>
    </dgm:pt>
    <dgm:pt modelId="{DC0B166B-A7BD-4187-928B-57A493090343}" type="parTrans" cxnId="{2E2FA13F-A077-4240-BD87-53E1706BADE4}">
      <dgm:prSet/>
      <dgm:spPr/>
      <dgm:t>
        <a:bodyPr/>
        <a:lstStyle/>
        <a:p>
          <a:endParaRPr lang="en-US"/>
        </a:p>
      </dgm:t>
    </dgm:pt>
    <dgm:pt modelId="{28BDF004-0B6D-4023-9625-FA36DBEE4780}" type="sibTrans" cxnId="{2E2FA13F-A077-4240-BD87-53E1706BADE4}">
      <dgm:prSet/>
      <dgm:spPr/>
      <dgm:t>
        <a:bodyPr/>
        <a:lstStyle/>
        <a:p>
          <a:endParaRPr lang="en-US"/>
        </a:p>
      </dgm:t>
    </dgm:pt>
    <dgm:pt modelId="{7772B4C1-F91A-4A28-B546-1F0BAD64917C}">
      <dgm:prSet phldrT="[Text]" custT="1"/>
      <dgm:spPr>
        <a:solidFill>
          <a:srgbClr val="004250">
            <a:alpha val="25000"/>
          </a:srgbClr>
        </a:solidFill>
      </dgm:spPr>
      <dgm:t>
        <a:bodyPr/>
        <a:lstStyle/>
        <a:p>
          <a:r>
            <a:rPr lang="en-US" sz="2400" dirty="0" smtClean="0"/>
            <a:t>Documents need</a:t>
          </a:r>
          <a:endParaRPr lang="en-US" sz="2400" dirty="0"/>
        </a:p>
      </dgm:t>
    </dgm:pt>
    <dgm:pt modelId="{A2CB3458-3577-4923-9F52-878D2F45ABE6}" type="parTrans" cxnId="{B5B374C0-EEBB-422D-850A-B7C226273101}">
      <dgm:prSet/>
      <dgm:spPr/>
      <dgm:t>
        <a:bodyPr/>
        <a:lstStyle/>
        <a:p>
          <a:endParaRPr lang="en-US"/>
        </a:p>
      </dgm:t>
    </dgm:pt>
    <dgm:pt modelId="{848226B7-D144-4F80-83E7-1917BAD71159}" type="sibTrans" cxnId="{B5B374C0-EEBB-422D-850A-B7C226273101}">
      <dgm:prSet/>
      <dgm:spPr/>
      <dgm:t>
        <a:bodyPr/>
        <a:lstStyle/>
        <a:p>
          <a:endParaRPr lang="en-US"/>
        </a:p>
      </dgm:t>
    </dgm:pt>
    <dgm:pt modelId="{CA3C9506-3FE4-47CF-A61C-DD2A586E3EA7}">
      <dgm:prSet phldrT="[Text]"/>
      <dgm:spPr>
        <a:solidFill>
          <a:srgbClr val="675C53"/>
        </a:solidFill>
      </dgm:spPr>
      <dgm:t>
        <a:bodyPr/>
        <a:lstStyle/>
        <a:p>
          <a:r>
            <a:rPr lang="en-US" dirty="0" smtClean="0"/>
            <a:t>Assessment</a:t>
          </a:r>
          <a:endParaRPr lang="en-US" dirty="0"/>
        </a:p>
      </dgm:t>
    </dgm:pt>
    <dgm:pt modelId="{2C78B70F-9016-4ED8-BE70-C60EB9F249D7}" type="parTrans" cxnId="{454B8DBC-3285-4F61-8A81-625840F27E19}">
      <dgm:prSet/>
      <dgm:spPr/>
      <dgm:t>
        <a:bodyPr/>
        <a:lstStyle/>
        <a:p>
          <a:endParaRPr lang="en-US"/>
        </a:p>
      </dgm:t>
    </dgm:pt>
    <dgm:pt modelId="{879D147F-3B25-4EEB-B1F7-16992FEF6532}" type="sibTrans" cxnId="{454B8DBC-3285-4F61-8A81-625840F27E19}">
      <dgm:prSet/>
      <dgm:spPr/>
      <dgm:t>
        <a:bodyPr/>
        <a:lstStyle/>
        <a:p>
          <a:endParaRPr lang="en-US"/>
        </a:p>
      </dgm:t>
    </dgm:pt>
    <dgm:pt modelId="{705DD77B-AAC0-4A9E-9B15-B190778377BB}">
      <dgm:prSet phldrT="[Text]" custT="1"/>
      <dgm:spPr>
        <a:solidFill>
          <a:srgbClr val="675C53">
            <a:alpha val="25000"/>
          </a:srgbClr>
        </a:solidFill>
      </dgm:spPr>
      <dgm:t>
        <a:bodyPr/>
        <a:lstStyle/>
        <a:p>
          <a:r>
            <a:rPr lang="en-US" sz="2400" dirty="0" smtClean="0"/>
            <a:t>Does not duplicate other assessment</a:t>
          </a:r>
          <a:endParaRPr lang="en-US" sz="2400" dirty="0"/>
        </a:p>
      </dgm:t>
    </dgm:pt>
    <dgm:pt modelId="{F2D79BA3-8B6A-413B-87AA-2D3E4C630140}" type="parTrans" cxnId="{208AC353-5BDD-4937-8FB6-9C9140473ABC}">
      <dgm:prSet/>
      <dgm:spPr/>
      <dgm:t>
        <a:bodyPr/>
        <a:lstStyle/>
        <a:p>
          <a:endParaRPr lang="en-US"/>
        </a:p>
      </dgm:t>
    </dgm:pt>
    <dgm:pt modelId="{3519DFDD-541F-4FD7-A216-5A62DC590A91}" type="sibTrans" cxnId="{208AC353-5BDD-4937-8FB6-9C9140473ABC}">
      <dgm:prSet/>
      <dgm:spPr/>
      <dgm:t>
        <a:bodyPr/>
        <a:lstStyle/>
        <a:p>
          <a:endParaRPr lang="en-US"/>
        </a:p>
      </dgm:t>
    </dgm:pt>
    <dgm:pt modelId="{FBDCA3BE-19A5-4D2C-9EBC-AEE81ACD62B1}">
      <dgm:prSet phldrT="[Text]" custT="1"/>
      <dgm:spPr>
        <a:solidFill>
          <a:srgbClr val="C00000">
            <a:alpha val="25000"/>
          </a:srgbClr>
        </a:solidFill>
      </dgm:spPr>
      <dgm:t>
        <a:bodyPr/>
        <a:lstStyle/>
        <a:p>
          <a:r>
            <a:rPr lang="en-US" sz="1600" dirty="0" smtClean="0"/>
            <a:t>Cognitive capacity for the approach</a:t>
          </a:r>
          <a:endParaRPr lang="en-US" sz="1600" dirty="0"/>
        </a:p>
      </dgm:t>
    </dgm:pt>
    <dgm:pt modelId="{93819CE9-EAFB-4A67-9B02-142B567B3965}" type="parTrans" cxnId="{697E0317-2C8A-4BDE-AEB6-410B4C86EDDD}">
      <dgm:prSet/>
      <dgm:spPr/>
      <dgm:t>
        <a:bodyPr/>
        <a:lstStyle/>
        <a:p>
          <a:endParaRPr lang="en-US"/>
        </a:p>
      </dgm:t>
    </dgm:pt>
    <dgm:pt modelId="{1D1ADA4A-61E8-4064-A74F-C61B7FDBA4BA}" type="sibTrans" cxnId="{697E0317-2C8A-4BDE-AEB6-410B4C86EDDD}">
      <dgm:prSet/>
      <dgm:spPr/>
      <dgm:t>
        <a:bodyPr/>
        <a:lstStyle/>
        <a:p>
          <a:endParaRPr lang="en-US"/>
        </a:p>
      </dgm:t>
    </dgm:pt>
    <dgm:pt modelId="{45047091-AAE3-4CD1-A3F9-79702805C762}" type="pres">
      <dgm:prSet presAssocID="{1D6B1BD0-DC2F-46EC-B1D3-6D94B419BC40}" presName="Name0" presStyleCnt="0">
        <dgm:presLayoutVars>
          <dgm:dir/>
          <dgm:animLvl val="lvl"/>
          <dgm:resizeHandles val="exact"/>
        </dgm:presLayoutVars>
      </dgm:prSet>
      <dgm:spPr/>
      <dgm:t>
        <a:bodyPr/>
        <a:lstStyle/>
        <a:p>
          <a:endParaRPr lang="en-US"/>
        </a:p>
      </dgm:t>
    </dgm:pt>
    <dgm:pt modelId="{516C18F6-1D5D-46C0-8C47-86FA277179A5}" type="pres">
      <dgm:prSet presAssocID="{6329AEDD-AE9F-46D4-8DB2-CB6AD9FFC8FC}" presName="linNode" presStyleCnt="0"/>
      <dgm:spPr/>
    </dgm:pt>
    <dgm:pt modelId="{2A9DE3BC-17D4-4365-BCCB-3A6F670EC502}" type="pres">
      <dgm:prSet presAssocID="{6329AEDD-AE9F-46D4-8DB2-CB6AD9FFC8FC}" presName="parentText" presStyleLbl="node1" presStyleIdx="0" presStyleCnt="3" custLinFactNeighborY="-152">
        <dgm:presLayoutVars>
          <dgm:chMax val="1"/>
          <dgm:bulletEnabled val="1"/>
        </dgm:presLayoutVars>
      </dgm:prSet>
      <dgm:spPr/>
      <dgm:t>
        <a:bodyPr/>
        <a:lstStyle/>
        <a:p>
          <a:endParaRPr lang="en-US"/>
        </a:p>
      </dgm:t>
    </dgm:pt>
    <dgm:pt modelId="{86130AC2-0A2D-4DA4-ABE5-DFDB3658EE9C}" type="pres">
      <dgm:prSet presAssocID="{6329AEDD-AE9F-46D4-8DB2-CB6AD9FFC8FC}" presName="descendantText" presStyleLbl="alignAccFollowNode1" presStyleIdx="0" presStyleCnt="3">
        <dgm:presLayoutVars>
          <dgm:bulletEnabled val="1"/>
        </dgm:presLayoutVars>
      </dgm:prSet>
      <dgm:spPr/>
      <dgm:t>
        <a:bodyPr/>
        <a:lstStyle/>
        <a:p>
          <a:endParaRPr lang="en-US"/>
        </a:p>
      </dgm:t>
    </dgm:pt>
    <dgm:pt modelId="{B6B7A108-C000-45A1-8529-41138A31CF2D}" type="pres">
      <dgm:prSet presAssocID="{B9A9FF67-DB98-4A3D-AA26-B0283FC61175}" presName="sp" presStyleCnt="0"/>
      <dgm:spPr/>
    </dgm:pt>
    <dgm:pt modelId="{0C3FF934-58E4-4028-ADEE-89EDD3F1EA52}" type="pres">
      <dgm:prSet presAssocID="{A0085E64-3A18-4A03-9AE3-2E40D4E19017}" presName="linNode" presStyleCnt="0"/>
      <dgm:spPr/>
    </dgm:pt>
    <dgm:pt modelId="{4BB13E14-626E-486D-BB73-44FF0FACB80B}" type="pres">
      <dgm:prSet presAssocID="{A0085E64-3A18-4A03-9AE3-2E40D4E19017}" presName="parentText" presStyleLbl="node1" presStyleIdx="1" presStyleCnt="3">
        <dgm:presLayoutVars>
          <dgm:chMax val="1"/>
          <dgm:bulletEnabled val="1"/>
        </dgm:presLayoutVars>
      </dgm:prSet>
      <dgm:spPr/>
      <dgm:t>
        <a:bodyPr/>
        <a:lstStyle/>
        <a:p>
          <a:endParaRPr lang="en-US"/>
        </a:p>
      </dgm:t>
    </dgm:pt>
    <dgm:pt modelId="{DD59E332-B2E7-4094-93CD-902B33DF3398}" type="pres">
      <dgm:prSet presAssocID="{A0085E64-3A18-4A03-9AE3-2E40D4E19017}" presName="descendantText" presStyleLbl="alignAccFollowNode1" presStyleIdx="1" presStyleCnt="3">
        <dgm:presLayoutVars>
          <dgm:bulletEnabled val="1"/>
        </dgm:presLayoutVars>
      </dgm:prSet>
      <dgm:spPr/>
      <dgm:t>
        <a:bodyPr/>
        <a:lstStyle/>
        <a:p>
          <a:endParaRPr lang="en-US"/>
        </a:p>
      </dgm:t>
    </dgm:pt>
    <dgm:pt modelId="{996A8736-8C09-4F99-83D6-15D5DAAD213B}" type="pres">
      <dgm:prSet presAssocID="{28BDF004-0B6D-4023-9625-FA36DBEE4780}" presName="sp" presStyleCnt="0"/>
      <dgm:spPr/>
    </dgm:pt>
    <dgm:pt modelId="{9C95CD3C-4FF7-4DF3-A099-F0A48A87D7DD}" type="pres">
      <dgm:prSet presAssocID="{CA3C9506-3FE4-47CF-A61C-DD2A586E3EA7}" presName="linNode" presStyleCnt="0"/>
      <dgm:spPr/>
    </dgm:pt>
    <dgm:pt modelId="{53B5C292-667A-4A6C-A0B8-ED777962A049}" type="pres">
      <dgm:prSet presAssocID="{CA3C9506-3FE4-47CF-A61C-DD2A586E3EA7}" presName="parentText" presStyleLbl="node1" presStyleIdx="2" presStyleCnt="3">
        <dgm:presLayoutVars>
          <dgm:chMax val="1"/>
          <dgm:bulletEnabled val="1"/>
        </dgm:presLayoutVars>
      </dgm:prSet>
      <dgm:spPr/>
      <dgm:t>
        <a:bodyPr/>
        <a:lstStyle/>
        <a:p>
          <a:endParaRPr lang="en-US"/>
        </a:p>
      </dgm:t>
    </dgm:pt>
    <dgm:pt modelId="{994A1B3D-A49A-4080-B616-CF45BEE878DE}" type="pres">
      <dgm:prSet presAssocID="{CA3C9506-3FE4-47CF-A61C-DD2A586E3EA7}" presName="descendantText" presStyleLbl="alignAccFollowNode1" presStyleIdx="2" presStyleCnt="3" custLinFactNeighborX="100" custLinFactNeighborY="4945">
        <dgm:presLayoutVars>
          <dgm:bulletEnabled val="1"/>
        </dgm:presLayoutVars>
      </dgm:prSet>
      <dgm:spPr/>
      <dgm:t>
        <a:bodyPr/>
        <a:lstStyle/>
        <a:p>
          <a:endParaRPr lang="en-US"/>
        </a:p>
      </dgm:t>
    </dgm:pt>
  </dgm:ptLst>
  <dgm:cxnLst>
    <dgm:cxn modelId="{F85F3E60-F96F-48DB-83B4-0392C01F71F8}" srcId="{6329AEDD-AE9F-46D4-8DB2-CB6AD9FFC8FC}" destId="{98A72F90-C7B0-4A0A-BB27-2DEFFA24ECAB}" srcOrd="0" destOrd="0" parTransId="{6712314C-F4F1-458D-A21F-2DCED6D74569}" sibTransId="{784BD19B-3693-4BB5-A745-05F77FFAEDB1}"/>
    <dgm:cxn modelId="{B5B374C0-EEBB-422D-850A-B7C226273101}" srcId="{A0085E64-3A18-4A03-9AE3-2E40D4E19017}" destId="{7772B4C1-F91A-4A28-B546-1F0BAD64917C}" srcOrd="0" destOrd="0" parTransId="{A2CB3458-3577-4923-9F52-878D2F45ABE6}" sibTransId="{848226B7-D144-4F80-83E7-1917BAD71159}"/>
    <dgm:cxn modelId="{7E89FF49-CEB4-41BA-8B3A-AC4EA0A0005E}" srcId="{1D6B1BD0-DC2F-46EC-B1D3-6D94B419BC40}" destId="{6329AEDD-AE9F-46D4-8DB2-CB6AD9FFC8FC}" srcOrd="0" destOrd="0" parTransId="{440E95C0-F82F-4440-A526-7110DD800D51}" sibTransId="{B9A9FF67-DB98-4A3D-AA26-B0283FC61175}"/>
    <dgm:cxn modelId="{ACB62E92-3630-4390-96D5-D3ACD17207EA}" type="presOf" srcId="{A0085E64-3A18-4A03-9AE3-2E40D4E19017}" destId="{4BB13E14-626E-486D-BB73-44FF0FACB80B}" srcOrd="0" destOrd="0" presId="urn:microsoft.com/office/officeart/2005/8/layout/vList5"/>
    <dgm:cxn modelId="{730E7EB7-D869-46AE-9E2F-B73B87E4A47A}" type="presOf" srcId="{CA3C9506-3FE4-47CF-A61C-DD2A586E3EA7}" destId="{53B5C292-667A-4A6C-A0B8-ED777962A049}" srcOrd="0" destOrd="0" presId="urn:microsoft.com/office/officeart/2005/8/layout/vList5"/>
    <dgm:cxn modelId="{92A3DEF9-1D56-4E6C-B79C-7B3D35B5F327}" srcId="{6329AEDD-AE9F-46D4-8DB2-CB6AD9FFC8FC}" destId="{5EB03038-52F6-4AE5-A120-E6707D899143}" srcOrd="1" destOrd="0" parTransId="{C5B08096-CC36-4464-9568-545157710B55}" sibTransId="{349006BE-426D-444D-8525-2CCBE0931A0F}"/>
    <dgm:cxn modelId="{849A116B-C54B-43F3-B407-A5765BC3BAD3}" type="presOf" srcId="{6329AEDD-AE9F-46D4-8DB2-CB6AD9FFC8FC}" destId="{2A9DE3BC-17D4-4365-BCCB-3A6F670EC502}" srcOrd="0" destOrd="0" presId="urn:microsoft.com/office/officeart/2005/8/layout/vList5"/>
    <dgm:cxn modelId="{697E0317-2C8A-4BDE-AEB6-410B4C86EDDD}" srcId="{6329AEDD-AE9F-46D4-8DB2-CB6AD9FFC8FC}" destId="{FBDCA3BE-19A5-4D2C-9EBC-AEE81ACD62B1}" srcOrd="2" destOrd="0" parTransId="{93819CE9-EAFB-4A67-9B02-142B567B3965}" sibTransId="{1D1ADA4A-61E8-4064-A74F-C61B7FDBA4BA}"/>
    <dgm:cxn modelId="{45E2C03A-1371-4E0B-A09C-8AC4D228ABE2}" type="presOf" srcId="{FBDCA3BE-19A5-4D2C-9EBC-AEE81ACD62B1}" destId="{86130AC2-0A2D-4DA4-ABE5-DFDB3658EE9C}" srcOrd="0" destOrd="2" presId="urn:microsoft.com/office/officeart/2005/8/layout/vList5"/>
    <dgm:cxn modelId="{A74ED15D-EB70-437F-8816-B08C8ABF4B8A}" type="presOf" srcId="{5EB03038-52F6-4AE5-A120-E6707D899143}" destId="{86130AC2-0A2D-4DA4-ABE5-DFDB3658EE9C}" srcOrd="0" destOrd="1" presId="urn:microsoft.com/office/officeart/2005/8/layout/vList5"/>
    <dgm:cxn modelId="{208AC353-5BDD-4937-8FB6-9C9140473ABC}" srcId="{CA3C9506-3FE4-47CF-A61C-DD2A586E3EA7}" destId="{705DD77B-AAC0-4A9E-9B15-B190778377BB}" srcOrd="0" destOrd="0" parTransId="{F2D79BA3-8B6A-413B-87AA-2D3E4C630140}" sibTransId="{3519DFDD-541F-4FD7-A216-5A62DC590A91}"/>
    <dgm:cxn modelId="{2E2FA13F-A077-4240-BD87-53E1706BADE4}" srcId="{1D6B1BD0-DC2F-46EC-B1D3-6D94B419BC40}" destId="{A0085E64-3A18-4A03-9AE3-2E40D4E19017}" srcOrd="1" destOrd="0" parTransId="{DC0B166B-A7BD-4187-928B-57A493090343}" sibTransId="{28BDF004-0B6D-4023-9625-FA36DBEE4780}"/>
    <dgm:cxn modelId="{D6C6C0DF-7286-440C-BF7E-00691B97A7D8}" type="presOf" srcId="{1D6B1BD0-DC2F-46EC-B1D3-6D94B419BC40}" destId="{45047091-AAE3-4CD1-A3F9-79702805C762}" srcOrd="0" destOrd="0" presId="urn:microsoft.com/office/officeart/2005/8/layout/vList5"/>
    <dgm:cxn modelId="{813F3413-095F-4A9B-8061-CEFB8BF72E46}" type="presOf" srcId="{98A72F90-C7B0-4A0A-BB27-2DEFFA24ECAB}" destId="{86130AC2-0A2D-4DA4-ABE5-DFDB3658EE9C}" srcOrd="0" destOrd="0" presId="urn:microsoft.com/office/officeart/2005/8/layout/vList5"/>
    <dgm:cxn modelId="{6C504576-1A9A-4A46-86A8-37248B9DCE30}" type="presOf" srcId="{7772B4C1-F91A-4A28-B546-1F0BAD64917C}" destId="{DD59E332-B2E7-4094-93CD-902B33DF3398}" srcOrd="0" destOrd="0" presId="urn:microsoft.com/office/officeart/2005/8/layout/vList5"/>
    <dgm:cxn modelId="{454B8DBC-3285-4F61-8A81-625840F27E19}" srcId="{1D6B1BD0-DC2F-46EC-B1D3-6D94B419BC40}" destId="{CA3C9506-3FE4-47CF-A61C-DD2A586E3EA7}" srcOrd="2" destOrd="0" parTransId="{2C78B70F-9016-4ED8-BE70-C60EB9F249D7}" sibTransId="{879D147F-3B25-4EEB-B1F7-16992FEF6532}"/>
    <dgm:cxn modelId="{31852513-352D-4FD8-BDDB-59C2F692AF44}" type="presOf" srcId="{705DD77B-AAC0-4A9E-9B15-B190778377BB}" destId="{994A1B3D-A49A-4080-B616-CF45BEE878DE}" srcOrd="0" destOrd="0" presId="urn:microsoft.com/office/officeart/2005/8/layout/vList5"/>
    <dgm:cxn modelId="{9E88135B-ACAC-4022-93A8-BDEA2846DD30}" type="presParOf" srcId="{45047091-AAE3-4CD1-A3F9-79702805C762}" destId="{516C18F6-1D5D-46C0-8C47-86FA277179A5}" srcOrd="0" destOrd="0" presId="urn:microsoft.com/office/officeart/2005/8/layout/vList5"/>
    <dgm:cxn modelId="{13E8B43C-DE9D-4C26-8DEB-26CB10528280}" type="presParOf" srcId="{516C18F6-1D5D-46C0-8C47-86FA277179A5}" destId="{2A9DE3BC-17D4-4365-BCCB-3A6F670EC502}" srcOrd="0" destOrd="0" presId="urn:microsoft.com/office/officeart/2005/8/layout/vList5"/>
    <dgm:cxn modelId="{D72F2E6B-32EC-4AFF-88A8-28A9B0FC523A}" type="presParOf" srcId="{516C18F6-1D5D-46C0-8C47-86FA277179A5}" destId="{86130AC2-0A2D-4DA4-ABE5-DFDB3658EE9C}" srcOrd="1" destOrd="0" presId="urn:microsoft.com/office/officeart/2005/8/layout/vList5"/>
    <dgm:cxn modelId="{678E5046-2BEC-4A35-8AE8-73CE1D54738E}" type="presParOf" srcId="{45047091-AAE3-4CD1-A3F9-79702805C762}" destId="{B6B7A108-C000-45A1-8529-41138A31CF2D}" srcOrd="1" destOrd="0" presId="urn:microsoft.com/office/officeart/2005/8/layout/vList5"/>
    <dgm:cxn modelId="{46366693-51AA-4E7E-8A7D-645E9CBA57DE}" type="presParOf" srcId="{45047091-AAE3-4CD1-A3F9-79702805C762}" destId="{0C3FF934-58E4-4028-ADEE-89EDD3F1EA52}" srcOrd="2" destOrd="0" presId="urn:microsoft.com/office/officeart/2005/8/layout/vList5"/>
    <dgm:cxn modelId="{F2F989E2-6E99-4715-9C5C-7E04ED27A69B}" type="presParOf" srcId="{0C3FF934-58E4-4028-ADEE-89EDD3F1EA52}" destId="{4BB13E14-626E-486D-BB73-44FF0FACB80B}" srcOrd="0" destOrd="0" presId="urn:microsoft.com/office/officeart/2005/8/layout/vList5"/>
    <dgm:cxn modelId="{831F5B10-C142-4E31-896C-3AD4030B394A}" type="presParOf" srcId="{0C3FF934-58E4-4028-ADEE-89EDD3F1EA52}" destId="{DD59E332-B2E7-4094-93CD-902B33DF3398}" srcOrd="1" destOrd="0" presId="urn:microsoft.com/office/officeart/2005/8/layout/vList5"/>
    <dgm:cxn modelId="{E68EE6F4-B221-4B27-8F69-ED2947F78C1C}" type="presParOf" srcId="{45047091-AAE3-4CD1-A3F9-79702805C762}" destId="{996A8736-8C09-4F99-83D6-15D5DAAD213B}" srcOrd="3" destOrd="0" presId="urn:microsoft.com/office/officeart/2005/8/layout/vList5"/>
    <dgm:cxn modelId="{C3F5569B-93AA-46CC-AA9B-92F76E9CD6D2}" type="presParOf" srcId="{45047091-AAE3-4CD1-A3F9-79702805C762}" destId="{9C95CD3C-4FF7-4DF3-A099-F0A48A87D7DD}" srcOrd="4" destOrd="0" presId="urn:microsoft.com/office/officeart/2005/8/layout/vList5"/>
    <dgm:cxn modelId="{88787D76-F2E5-429B-A6DD-D3A75657FECC}" type="presParOf" srcId="{9C95CD3C-4FF7-4DF3-A099-F0A48A87D7DD}" destId="{53B5C292-667A-4A6C-A0B8-ED777962A049}" srcOrd="0" destOrd="0" presId="urn:microsoft.com/office/officeart/2005/8/layout/vList5"/>
    <dgm:cxn modelId="{B450ABBF-4DDE-42A9-82F1-F1D8FE210998}" type="presParOf" srcId="{9C95CD3C-4FF7-4DF3-A099-F0A48A87D7DD}" destId="{994A1B3D-A49A-4080-B616-CF45BEE878D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30AC2-0A2D-4DA4-ABE5-DFDB3658EE9C}">
      <dsp:nvSpPr>
        <dsp:cNvPr id="0" name=""/>
        <dsp:cNvSpPr/>
      </dsp:nvSpPr>
      <dsp:spPr>
        <a:xfrm rot="5400000">
          <a:off x="5221152" y="-2041585"/>
          <a:ext cx="1060846" cy="5413248"/>
        </a:xfrm>
        <a:prstGeom prst="round2SameRect">
          <a:avLst/>
        </a:prstGeom>
        <a:solidFill>
          <a:srgbClr val="C00000">
            <a:alpha val="25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Underlying physical illness or injury</a:t>
          </a:r>
          <a:endParaRPr lang="en-US" sz="1600" kern="1200" dirty="0"/>
        </a:p>
        <a:p>
          <a:pPr marL="171450" lvl="1" indent="-171450" algn="l" defTabSz="711200">
            <a:lnSpc>
              <a:spcPct val="90000"/>
            </a:lnSpc>
            <a:spcBef>
              <a:spcPct val="0"/>
            </a:spcBef>
            <a:spcAft>
              <a:spcPct val="15000"/>
            </a:spcAft>
            <a:buChar char="••"/>
          </a:pPr>
          <a:r>
            <a:rPr lang="en-US" sz="1600" kern="1200" dirty="0" smtClean="0"/>
            <a:t>Biopsychosocial factor may be affecting medical treatment</a:t>
          </a:r>
          <a:endParaRPr lang="en-US" sz="1600" kern="1200" dirty="0"/>
        </a:p>
        <a:p>
          <a:pPr marL="171450" lvl="1" indent="-171450" algn="l" defTabSz="711200">
            <a:lnSpc>
              <a:spcPct val="90000"/>
            </a:lnSpc>
            <a:spcBef>
              <a:spcPct val="0"/>
            </a:spcBef>
            <a:spcAft>
              <a:spcPct val="15000"/>
            </a:spcAft>
            <a:buChar char="••"/>
          </a:pPr>
          <a:r>
            <a:rPr lang="en-US" sz="1600" kern="1200" dirty="0" smtClean="0"/>
            <a:t>Cognitive capacity for the approach</a:t>
          </a:r>
          <a:endParaRPr lang="en-US" sz="1600" kern="1200" dirty="0"/>
        </a:p>
      </dsp:txBody>
      <dsp:txXfrm rot="-5400000">
        <a:off x="3044951" y="186402"/>
        <a:ext cx="5361462" cy="957274"/>
      </dsp:txXfrm>
    </dsp:sp>
    <dsp:sp modelId="{2A9DE3BC-17D4-4365-BCCB-3A6F670EC502}">
      <dsp:nvSpPr>
        <dsp:cNvPr id="0" name=""/>
        <dsp:cNvSpPr/>
      </dsp:nvSpPr>
      <dsp:spPr>
        <a:xfrm>
          <a:off x="0" y="0"/>
          <a:ext cx="3044952" cy="1326058"/>
        </a:xfrm>
        <a:prstGeom prst="roundRect">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Patient</a:t>
          </a:r>
          <a:endParaRPr lang="en-US" sz="4200" kern="1200" dirty="0"/>
        </a:p>
      </dsp:txBody>
      <dsp:txXfrm>
        <a:off x="64733" y="64733"/>
        <a:ext cx="2915486" cy="1196592"/>
      </dsp:txXfrm>
    </dsp:sp>
    <dsp:sp modelId="{DD59E332-B2E7-4094-93CD-902B33DF3398}">
      <dsp:nvSpPr>
        <dsp:cNvPr id="0" name=""/>
        <dsp:cNvSpPr/>
      </dsp:nvSpPr>
      <dsp:spPr>
        <a:xfrm rot="5400000">
          <a:off x="5221152" y="-649224"/>
          <a:ext cx="1060846" cy="5413248"/>
        </a:xfrm>
        <a:prstGeom prst="round2SameRect">
          <a:avLst/>
        </a:prstGeom>
        <a:solidFill>
          <a:srgbClr val="004250">
            <a:alpha val="25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Documents need</a:t>
          </a:r>
          <a:endParaRPr lang="en-US" sz="2400" kern="1200" dirty="0"/>
        </a:p>
      </dsp:txBody>
      <dsp:txXfrm rot="-5400000">
        <a:off x="3044951" y="1578763"/>
        <a:ext cx="5361462" cy="957274"/>
      </dsp:txXfrm>
    </dsp:sp>
    <dsp:sp modelId="{4BB13E14-626E-486D-BB73-44FF0FACB80B}">
      <dsp:nvSpPr>
        <dsp:cNvPr id="0" name=""/>
        <dsp:cNvSpPr/>
      </dsp:nvSpPr>
      <dsp:spPr>
        <a:xfrm>
          <a:off x="0" y="1394370"/>
          <a:ext cx="3044952" cy="1326058"/>
        </a:xfrm>
        <a:prstGeom prst="roundRect">
          <a:avLst/>
        </a:prstGeom>
        <a:solidFill>
          <a:srgbClr val="0042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Physician</a:t>
          </a:r>
          <a:endParaRPr lang="en-US" sz="4200" kern="1200" dirty="0"/>
        </a:p>
      </dsp:txBody>
      <dsp:txXfrm>
        <a:off x="64733" y="1459103"/>
        <a:ext cx="2915486" cy="1196592"/>
      </dsp:txXfrm>
    </dsp:sp>
    <dsp:sp modelId="{994A1B3D-A49A-4080-B616-CF45BEE878DE}">
      <dsp:nvSpPr>
        <dsp:cNvPr id="0" name=""/>
        <dsp:cNvSpPr/>
      </dsp:nvSpPr>
      <dsp:spPr>
        <a:xfrm rot="5400000">
          <a:off x="5221152" y="795596"/>
          <a:ext cx="1060846" cy="5413248"/>
        </a:xfrm>
        <a:prstGeom prst="round2SameRect">
          <a:avLst/>
        </a:prstGeom>
        <a:solidFill>
          <a:srgbClr val="675C53">
            <a:alpha val="25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Does not duplicate other assessment</a:t>
          </a:r>
          <a:endParaRPr lang="en-US" sz="2400" kern="1200" dirty="0"/>
        </a:p>
      </dsp:txBody>
      <dsp:txXfrm rot="-5400000">
        <a:off x="3044951" y="3023583"/>
        <a:ext cx="5361462" cy="957274"/>
      </dsp:txXfrm>
    </dsp:sp>
    <dsp:sp modelId="{53B5C292-667A-4A6C-A0B8-ED777962A049}">
      <dsp:nvSpPr>
        <dsp:cNvPr id="0" name=""/>
        <dsp:cNvSpPr/>
      </dsp:nvSpPr>
      <dsp:spPr>
        <a:xfrm>
          <a:off x="0" y="2786732"/>
          <a:ext cx="3044952" cy="1326058"/>
        </a:xfrm>
        <a:prstGeom prst="roundRect">
          <a:avLst/>
        </a:prstGeom>
        <a:solidFill>
          <a:srgbClr val="675C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Assessment</a:t>
          </a:r>
          <a:endParaRPr lang="en-US" sz="4200" kern="1200" dirty="0"/>
        </a:p>
      </dsp:txBody>
      <dsp:txXfrm>
        <a:off x="64733" y="2851465"/>
        <a:ext cx="2915486" cy="11965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7"/>
          <p:cNvSpPr>
            <a:spLocks noGrp="1"/>
          </p:cNvSpPr>
          <p:nvPr>
            <p:ph type="body" sz="quarter" idx="12" hasCustomPrompt="1"/>
          </p:nvPr>
        </p:nvSpPr>
        <p:spPr>
          <a:xfrm>
            <a:off x="3352800" y="2743200"/>
            <a:ext cx="4953000" cy="301752"/>
          </a:xfrm>
        </p:spPr>
        <p:txBody>
          <a:bodyPr lIns="0" tIns="0" rIns="0" bIns="0" anchor="ctr" anchorCtr="0">
            <a:noAutofit/>
          </a:bodyPr>
          <a:lstStyle>
            <a:lvl1pPr marL="0" indent="0" algn="l">
              <a:buNone/>
              <a:defRPr sz="2000" b="1" baseline="0">
                <a:solidFill>
                  <a:srgbClr val="000000"/>
                </a:solidFill>
                <a:latin typeface="Calibri" panose="020F0502020204030204" pitchFamily="34" charset="0"/>
              </a:defRPr>
            </a:lvl1pPr>
            <a:lvl5pPr marL="1828800" indent="0">
              <a:buNone/>
              <a:defRPr/>
            </a:lvl5pPr>
          </a:lstStyle>
          <a:p>
            <a:pPr lvl="0"/>
            <a:r>
              <a:rPr lang="en-US" dirty="0" smtClean="0"/>
              <a:t>Subtitle – Garamond – Bold – 20 </a:t>
            </a:r>
            <a:r>
              <a:rPr lang="en-US" dirty="0" err="1" smtClean="0"/>
              <a:t>pt</a:t>
            </a:r>
            <a:endParaRPr lang="en-US" dirty="0"/>
          </a:p>
        </p:txBody>
      </p:sp>
      <p:sp>
        <p:nvSpPr>
          <p:cNvPr id="12" name="Text Placeholder 9"/>
          <p:cNvSpPr>
            <a:spLocks noGrp="1"/>
          </p:cNvSpPr>
          <p:nvPr>
            <p:ph type="body" sz="quarter" idx="13" hasCustomPrompt="1"/>
          </p:nvPr>
        </p:nvSpPr>
        <p:spPr>
          <a:xfrm>
            <a:off x="3352800" y="3100001"/>
            <a:ext cx="4953000" cy="276999"/>
          </a:xfrm>
        </p:spPr>
        <p:txBody>
          <a:bodyPr lIns="0" tIns="0" rIns="0" bIns="0" anchor="ctr" anchorCtr="0">
            <a:noAutofit/>
          </a:bodyPr>
          <a:lstStyle>
            <a:lvl1pPr marL="0" indent="0" algn="l">
              <a:buNone/>
              <a:defRPr sz="1800" b="0" baseline="0">
                <a:solidFill>
                  <a:srgbClr val="000000"/>
                </a:solidFill>
                <a:latin typeface="Calibri" panose="020F0502020204030204" pitchFamily="34" charset="0"/>
              </a:defRPr>
            </a:lvl1pPr>
          </a:lstStyle>
          <a:p>
            <a:pPr lvl="0"/>
            <a:r>
              <a:rPr lang="en-US" dirty="0" smtClean="0"/>
              <a:t>Date – Garamond – 18 </a:t>
            </a:r>
            <a:r>
              <a:rPr lang="en-US" dirty="0" err="1" smtClean="0"/>
              <a:t>pt</a:t>
            </a:r>
            <a:endParaRPr lang="en-US" dirty="0"/>
          </a:p>
        </p:txBody>
      </p:sp>
      <p:sp>
        <p:nvSpPr>
          <p:cNvPr id="4" name="Text Placeholder 3"/>
          <p:cNvSpPr>
            <a:spLocks noGrp="1"/>
          </p:cNvSpPr>
          <p:nvPr>
            <p:ph type="body" sz="quarter" idx="14" hasCustomPrompt="1"/>
          </p:nvPr>
        </p:nvSpPr>
        <p:spPr>
          <a:xfrm>
            <a:off x="3352800" y="1981200"/>
            <a:ext cx="4953000" cy="682752"/>
          </a:xfrm>
        </p:spPr>
        <p:txBody>
          <a:bodyPr anchor="ctr" anchorCtr="0">
            <a:noAutofit/>
          </a:bodyPr>
          <a:lstStyle>
            <a:lvl1pPr marL="0" indent="0">
              <a:lnSpc>
                <a:spcPct val="80000"/>
              </a:lnSpc>
              <a:spcBef>
                <a:spcPts val="0"/>
              </a:spcBef>
              <a:spcAft>
                <a:spcPts val="0"/>
              </a:spcAft>
              <a:buNone/>
              <a:defRPr sz="4000" b="0" baseline="0">
                <a:solidFill>
                  <a:srgbClr val="9E1B34"/>
                </a:solidFill>
                <a:latin typeface="Calibri" panose="020F0502020204030204" pitchFamily="34" charset="0"/>
              </a:defRPr>
            </a:lvl1pPr>
          </a:lstStyle>
          <a:p>
            <a:pPr lvl="0"/>
            <a:r>
              <a:rPr lang="en-US" dirty="0" smtClean="0"/>
              <a:t>Title – Garamond – 36 </a:t>
            </a:r>
            <a:r>
              <a:rPr lang="en-US" dirty="0" err="1" smtClean="0"/>
              <a:t>pt</a:t>
            </a:r>
            <a:endParaRPr lang="en-US" dirty="0" smtClean="0"/>
          </a:p>
        </p:txBody>
      </p:sp>
    </p:spTree>
    <p:extLst>
      <p:ext uri="{BB962C8B-B14F-4D97-AF65-F5344CB8AC3E}">
        <p14:creationId xmlns:p14="http://schemas.microsoft.com/office/powerpoint/2010/main" val="2574138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p>
            <a:fld id="{5D86C17E-49E3-4A58-AB3D-5673F78B074D}" type="datetime1">
              <a:rPr lang="en-US">
                <a:solidFill>
                  <a:srgbClr val="000000"/>
                </a:solidFill>
              </a:rPr>
              <a:pPr/>
              <a:t>4/9/2018</a:t>
            </a:fld>
            <a:endParaRPr lang="en-US"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019270D-8492-4E1A-91F7-6C74A217C003}" type="slidenum">
              <a:rPr lang="en-US" smtClean="0"/>
              <a:pPr/>
              <a:t>‹#›</a:t>
            </a:fld>
            <a:endParaRPr lang="en-US" dirty="0"/>
          </a:p>
        </p:txBody>
      </p:sp>
      <p:pic>
        <p:nvPicPr>
          <p:cNvPr id="7" name="Picture 6" descr="MBH_MH_cmyk (2)"/>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5600" y="6256492"/>
            <a:ext cx="1981200" cy="457200"/>
          </a:xfrm>
          <a:prstGeom prst="rect">
            <a:avLst/>
          </a:prstGeom>
          <a:noFill/>
          <a:ln>
            <a:noFill/>
          </a:ln>
        </p:spPr>
      </p:pic>
    </p:spTree>
    <p:extLst>
      <p:ext uri="{BB962C8B-B14F-4D97-AF65-F5344CB8AC3E}">
        <p14:creationId xmlns:p14="http://schemas.microsoft.com/office/powerpoint/2010/main" val="251051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2C2FFCE4-CF35-4494-BE30-538F3388FA09}" type="datetime1">
              <a:rPr lang="en-US" smtClean="0">
                <a:solidFill>
                  <a:srgbClr val="000000"/>
                </a:solidFill>
              </a:rPr>
              <a:pPr>
                <a:defRPr/>
              </a:pPr>
              <a:t>4/9/2018</a:t>
            </a:fld>
            <a:endParaRPr lang="en-U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B3FDD2-C894-487C-B0C5-7A8C48DD36F4}" type="slidenum">
              <a:rPr lang="en-US" altLang="en-US"/>
              <a:pPr>
                <a:defRPr/>
              </a:pPr>
              <a:t>‹#›</a:t>
            </a:fld>
            <a:endParaRPr lang="en-US" altLang="en-US" dirty="0"/>
          </a:p>
        </p:txBody>
      </p:sp>
      <p:pic>
        <p:nvPicPr>
          <p:cNvPr id="6" name="Picture 5" descr="MBH_MH_cmyk (2)"/>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5600" y="6256492"/>
            <a:ext cx="1981200" cy="457200"/>
          </a:xfrm>
          <a:prstGeom prst="rect">
            <a:avLst/>
          </a:prstGeom>
          <a:noFill/>
          <a:ln>
            <a:noFill/>
          </a:ln>
        </p:spPr>
      </p:pic>
    </p:spTree>
    <p:extLst>
      <p:ext uri="{BB962C8B-B14F-4D97-AF65-F5344CB8AC3E}">
        <p14:creationId xmlns:p14="http://schemas.microsoft.com/office/powerpoint/2010/main" val="128791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645920"/>
            <a:ext cx="2438399" cy="365760"/>
          </a:xfrm>
          <a:prstGeom prst="rect">
            <a:avLst/>
          </a:prstGeom>
        </p:spPr>
        <p:txBody>
          <a:bodyPr/>
          <a:lstStyle/>
          <a:p>
            <a:pPr defTabSz="457200"/>
            <a:fld id="{8E9E6D82-3A1F-4EDD-9B6E-1F0B32B9211B}" type="datetimeFigureOut">
              <a:rPr lang="en-US">
                <a:solidFill>
                  <a:srgbClr val="000000"/>
                </a:solidFill>
              </a:rPr>
              <a:pPr defTabSz="457200"/>
              <a:t>4/9/2018</a:t>
            </a:fld>
            <a:endParaRPr lang="en-US" dirty="0">
              <a:solidFill>
                <a:srgbClr val="000000"/>
              </a:solidFill>
            </a:endParaRPr>
          </a:p>
        </p:txBody>
      </p:sp>
      <p:sp>
        <p:nvSpPr>
          <p:cNvPr id="3" name="Footer Placeholder 2"/>
          <p:cNvSpPr>
            <a:spLocks noGrp="1"/>
          </p:cNvSpPr>
          <p:nvPr>
            <p:ph type="ftr" sz="quarter" idx="11"/>
          </p:nvPr>
        </p:nvSpPr>
        <p:spPr>
          <a:xfrm rot="16200000">
            <a:off x="7586910" y="4048760"/>
            <a:ext cx="2367281" cy="365760"/>
          </a:xfrm>
          <a:prstGeom prst="rect">
            <a:avLst/>
          </a:prstGeom>
        </p:spPr>
        <p:txBody>
          <a:bodyPr/>
          <a:lstStyle/>
          <a:p>
            <a:pPr defTabSz="457200"/>
            <a:endParaRPr lang="en-US" dirty="0">
              <a:solidFill>
                <a:srgbClr val="000000"/>
              </a:solidFill>
            </a:endParaRPr>
          </a:p>
        </p:txBody>
      </p:sp>
      <p:sp>
        <p:nvSpPr>
          <p:cNvPr id="4" name="Slide Number Placeholder 3"/>
          <p:cNvSpPr>
            <a:spLocks noGrp="1"/>
          </p:cNvSpPr>
          <p:nvPr>
            <p:ph type="sldNum" sz="quarter" idx="12"/>
          </p:nvPr>
        </p:nvSpPr>
        <p:spPr/>
        <p:txBody>
          <a:bodyPr/>
          <a:lstStyle/>
          <a:p>
            <a:fld id="{213BDB2C-3804-4AF5-8F5C-5B60A46A3965}" type="slidenum">
              <a:rPr lang="en-US" smtClean="0"/>
              <a:pPr/>
              <a:t>‹#›</a:t>
            </a:fld>
            <a:endParaRPr lang="en-US" dirty="0"/>
          </a:p>
        </p:txBody>
      </p:sp>
    </p:spTree>
    <p:extLst>
      <p:ext uri="{BB962C8B-B14F-4D97-AF65-F5344CB8AC3E}">
        <p14:creationId xmlns:p14="http://schemas.microsoft.com/office/powerpoint/2010/main" val="335066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7F5CC65-5EBD-45FE-817B-BED9C4D764FF}" type="datetimeFigureOut">
              <a:rPr lang="en-US">
                <a:solidFill>
                  <a:srgbClr val="000000"/>
                </a:solidFill>
              </a:rPr>
              <a:pPr defTabSz="457200"/>
              <a:t>4/9/2018</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srgbClr val="000000"/>
              </a:solidFill>
            </a:endParaRPr>
          </a:p>
        </p:txBody>
      </p:sp>
      <p:sp>
        <p:nvSpPr>
          <p:cNvPr id="6" name="Slide Number Placeholder 5"/>
          <p:cNvSpPr>
            <a:spLocks noGrp="1"/>
          </p:cNvSpPr>
          <p:nvPr>
            <p:ph type="sldNum" sz="quarter" idx="12"/>
          </p:nvPr>
        </p:nvSpPr>
        <p:spPr/>
        <p:txBody>
          <a:bodyPr/>
          <a:lstStyle/>
          <a:p>
            <a:fld id="{C2E83B52-C72E-4DDE-9FD2-B87FC856A5F7}" type="slidenum">
              <a:rPr lang="en-US" smtClean="0"/>
              <a:pPr/>
              <a:t>‹#›</a:t>
            </a:fld>
            <a:endParaRPr lang="en-US"/>
          </a:p>
        </p:txBody>
      </p:sp>
    </p:spTree>
    <p:extLst>
      <p:ext uri="{BB962C8B-B14F-4D97-AF65-F5344CB8AC3E}">
        <p14:creationId xmlns:p14="http://schemas.microsoft.com/office/powerpoint/2010/main" val="2142851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pPr defTabSz="457200"/>
            <a:fld id="{E0EA1B63-9066-4215-9E6B-2D167A55BEEF}" type="datetimeFigureOut">
              <a:rPr lang="en-US">
                <a:solidFill>
                  <a:srgbClr val="000000"/>
                </a:solidFill>
              </a:rPr>
              <a:pPr defTabSz="457200"/>
              <a:t>4/9/2018</a:t>
            </a:fld>
            <a:endParaRPr lang="en-US" dirty="0">
              <a:solidFill>
                <a:srgbClr val="000000"/>
              </a:solidFill>
            </a:endParaRPr>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defTabSz="457200"/>
            <a:endParaRPr lang="en-US" dirty="0">
              <a:solidFill>
                <a:srgbClr val="000000"/>
              </a:solidFill>
            </a:endParaRPr>
          </a:p>
        </p:txBody>
      </p:sp>
      <p:sp>
        <p:nvSpPr>
          <p:cNvPr id="9" name="Slide Number Placeholder 8"/>
          <p:cNvSpPr>
            <a:spLocks noGrp="1"/>
          </p:cNvSpPr>
          <p:nvPr>
            <p:ph type="sldNum" sz="quarter" idx="12"/>
          </p:nvPr>
        </p:nvSpPr>
        <p:spPr/>
        <p:txBody>
          <a:bodyPr/>
          <a:lstStyle/>
          <a:p>
            <a:fld id="{44560653-7BB2-4A8E-97D5-B5EA86B727C7}"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22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Option 1 - Single Colum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295400"/>
            <a:ext cx="8229600" cy="4495800"/>
          </a:xfrm>
        </p:spPr>
        <p:txBody>
          <a:bodyPr>
            <a:noAutofit/>
          </a:bodyPr>
          <a:lstStyle>
            <a:lvl1pPr marL="285750" marR="0" indent="-28575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sz="1800" b="0">
                <a:solidFill>
                  <a:srgbClr val="000000"/>
                </a:solidFill>
                <a:latin typeface="Calibri" panose="020F0502020204030204" pitchFamily="34" charset="0"/>
              </a:defRPr>
            </a:lvl1pPr>
            <a:lvl2pPr marL="742950" marR="0" indent="-28575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sz="1800" baseline="0">
                <a:solidFill>
                  <a:srgbClr val="000000"/>
                </a:solidFill>
                <a:latin typeface="Calibri" panose="020F0502020204030204" pitchFamily="34" charset="0"/>
              </a:defRPr>
            </a:lvl2pPr>
            <a:lvl3pPr marL="1143000" marR="0" indent="-22860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sz="1800">
                <a:solidFill>
                  <a:srgbClr val="000000"/>
                </a:solidFill>
                <a:latin typeface="Calibri" panose="020F0502020204030204" pitchFamily="34" charset="0"/>
              </a:defRPr>
            </a:lvl3pPr>
            <a:lvl4pPr>
              <a:buClr>
                <a:srgbClr val="5B97B1"/>
              </a:buClr>
              <a:defRPr sz="1800">
                <a:solidFill>
                  <a:srgbClr val="695D54"/>
                </a:solidFill>
              </a:defRPr>
            </a:lvl4pPr>
            <a:lvl5pPr>
              <a:buClr>
                <a:srgbClr val="9E1B34"/>
              </a:buClr>
              <a:defRPr sz="1800">
                <a:solidFill>
                  <a:srgbClr val="695D54"/>
                </a:solidFill>
              </a:defRPr>
            </a:lvl5pPr>
          </a:lstStyle>
          <a:p>
            <a:pPr marL="285750" marR="0" lvl="0" indent="-28575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a:pPr>
            <a:r>
              <a:rPr kumimoji="0" lang="en-US" sz="1800" b="0" i="0" u="none" strike="noStrike" kern="1200" cap="none" spc="0" normalizeH="0" baseline="0" noProof="0" dirty="0" smtClean="0">
                <a:ln>
                  <a:noFill/>
                </a:ln>
                <a:solidFill>
                  <a:srgbClr val="000000"/>
                </a:solidFill>
                <a:effectLst/>
                <a:uLnTx/>
                <a:uFillTx/>
                <a:latin typeface="Garamond" pitchFamily="18" charset="0"/>
              </a:rPr>
              <a:t>Body copy – Garamond – 18 </a:t>
            </a:r>
            <a:r>
              <a:rPr kumimoji="0" lang="en-US" sz="1800" b="0" i="0" u="none" strike="noStrike" kern="1200" cap="none" spc="0" normalizeH="0" baseline="0" noProof="0" dirty="0" err="1" smtClean="0">
                <a:ln>
                  <a:noFill/>
                </a:ln>
                <a:solidFill>
                  <a:srgbClr val="000000"/>
                </a:solidFill>
                <a:effectLst/>
                <a:uLnTx/>
                <a:uFillTx/>
                <a:latin typeface="Garamond" pitchFamily="18" charset="0"/>
              </a:rPr>
              <a:t>pt</a:t>
            </a:r>
            <a:endParaRPr kumimoji="0" lang="en-US" sz="1800" b="0" i="0" u="none" strike="noStrike" kern="1200" cap="none" spc="0" normalizeH="0" baseline="0" noProof="0" dirty="0" smtClean="0">
              <a:ln>
                <a:noFill/>
              </a:ln>
              <a:solidFill>
                <a:srgbClr val="000000"/>
              </a:solidFill>
              <a:effectLst/>
              <a:uLnTx/>
              <a:uFillTx/>
              <a:latin typeface="Garamond" pitchFamily="18" charset="0"/>
            </a:endParaRPr>
          </a:p>
          <a:p>
            <a:pPr marL="742950" marR="0" lvl="1" indent="-28575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a:pPr>
            <a:r>
              <a:rPr kumimoji="0" lang="en-US" sz="1800" b="0" i="0" u="none" strike="noStrike" kern="1200" cap="none" spc="0" normalizeH="0" baseline="0" noProof="0" dirty="0" smtClean="0">
                <a:ln>
                  <a:noFill/>
                </a:ln>
                <a:solidFill>
                  <a:srgbClr val="000000"/>
                </a:solidFill>
                <a:effectLst/>
                <a:uLnTx/>
                <a:uFillTx/>
                <a:latin typeface="Garamond" pitchFamily="18" charset="0"/>
              </a:rPr>
              <a:t>Second level – Garamond – 18 </a:t>
            </a:r>
            <a:r>
              <a:rPr kumimoji="0" lang="en-US" sz="1800" b="0" i="0" u="none" strike="noStrike" kern="1200" cap="none" spc="0" normalizeH="0" baseline="0" noProof="0" dirty="0" err="1" smtClean="0">
                <a:ln>
                  <a:noFill/>
                </a:ln>
                <a:solidFill>
                  <a:srgbClr val="000000"/>
                </a:solidFill>
                <a:effectLst/>
                <a:uLnTx/>
                <a:uFillTx/>
                <a:latin typeface="Garamond" pitchFamily="18" charset="0"/>
              </a:rPr>
              <a:t>pt</a:t>
            </a:r>
            <a:endParaRPr kumimoji="0" lang="en-US" sz="1800" b="0" i="0" u="none" strike="noStrike" kern="1200" cap="none" spc="0" normalizeH="0" baseline="0" noProof="0" dirty="0" smtClean="0">
              <a:ln>
                <a:noFill/>
              </a:ln>
              <a:solidFill>
                <a:srgbClr val="000000"/>
              </a:solidFill>
              <a:effectLst/>
              <a:uLnTx/>
              <a:uFillTx/>
              <a:latin typeface="Garamond" pitchFamily="18" charset="0"/>
            </a:endParaRPr>
          </a:p>
          <a:p>
            <a:pPr marL="1143000" marR="0" lvl="2" indent="-22860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a:pPr>
            <a:r>
              <a:rPr kumimoji="0" lang="en-US" sz="1800" b="0" i="0" u="none" strike="noStrike" kern="1200" cap="none" spc="0" normalizeH="0" baseline="0" noProof="0" dirty="0" smtClean="0">
                <a:ln>
                  <a:noFill/>
                </a:ln>
                <a:solidFill>
                  <a:srgbClr val="000000"/>
                </a:solidFill>
                <a:effectLst/>
                <a:uLnTx/>
                <a:uFillTx/>
                <a:latin typeface="Garamond" pitchFamily="18" charset="0"/>
              </a:rPr>
              <a:t>Third level – Garamond – 18 </a:t>
            </a:r>
            <a:r>
              <a:rPr kumimoji="0" lang="en-US" sz="1800" b="0" i="0" u="none" strike="noStrike" kern="1200" cap="none" spc="0" normalizeH="0" baseline="0" noProof="0" dirty="0" err="1" smtClean="0">
                <a:ln>
                  <a:noFill/>
                </a:ln>
                <a:solidFill>
                  <a:srgbClr val="000000"/>
                </a:solidFill>
                <a:effectLst/>
                <a:uLnTx/>
                <a:uFillTx/>
                <a:latin typeface="Garamond" pitchFamily="18" charset="0"/>
              </a:rPr>
              <a:t>pt</a:t>
            </a:r>
            <a:endParaRPr kumimoji="0" lang="en-US" sz="1800" b="0" i="0" u="none" strike="noStrike" kern="1200" cap="none" spc="0" normalizeH="0" baseline="0" noProof="0" dirty="0" smtClean="0">
              <a:ln>
                <a:noFill/>
              </a:ln>
              <a:solidFill>
                <a:srgbClr val="000000"/>
              </a:solidFill>
              <a:effectLst/>
              <a:uLnTx/>
              <a:uFillTx/>
              <a:latin typeface="Garamond" pitchFamily="18" charset="0"/>
            </a:endParaRPr>
          </a:p>
        </p:txBody>
      </p:sp>
      <p:sp>
        <p:nvSpPr>
          <p:cNvPr id="7"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5" name="Title 4"/>
          <p:cNvSpPr>
            <a:spLocks noGrp="1"/>
          </p:cNvSpPr>
          <p:nvPr>
            <p:ph type="title" hasCustomPrompt="1"/>
          </p:nvPr>
        </p:nvSpPr>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000">
                <a:latin typeface="Calibri" panose="020F0502020204030204" pitchFamily="34" charset="0"/>
              </a:defRPr>
            </a:lvl1pPr>
          </a:lstStyle>
          <a:p>
            <a:pPr lvl="0"/>
            <a:r>
              <a:rPr lang="en-US" dirty="0" smtClean="0"/>
              <a:t>Title – Garamond – 36 </a:t>
            </a:r>
            <a:r>
              <a:rPr lang="en-US" dirty="0" err="1" smtClean="0"/>
              <a:t>pt</a:t>
            </a:r>
            <a:endParaRPr lang="en-US" dirty="0" smtClean="0"/>
          </a:p>
        </p:txBody>
      </p:sp>
    </p:spTree>
    <p:extLst>
      <p:ext uri="{BB962C8B-B14F-4D97-AF65-F5344CB8AC3E}">
        <p14:creationId xmlns:p14="http://schemas.microsoft.com/office/powerpoint/2010/main" val="41373926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Option 2 - Two Columns">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295400"/>
            <a:ext cx="4023360" cy="4495800"/>
          </a:xfrm>
        </p:spPr>
        <p:txBody>
          <a:bodyPr>
            <a:noAutofit/>
          </a:bodyPr>
          <a:lstStyle>
            <a:lvl1pPr marL="285750" indent="-285750">
              <a:buClr>
                <a:srgbClr val="9E1B34"/>
              </a:buClr>
              <a:buFont typeface="Arial" pitchFamily="34" charset="0"/>
              <a:buChar char="•"/>
              <a:defRPr sz="1800" b="0">
                <a:solidFill>
                  <a:srgbClr val="000000"/>
                </a:solidFill>
                <a:latin typeface="Calibri" panose="020F0502020204030204" pitchFamily="34" charset="0"/>
              </a:defRPr>
            </a:lvl1pPr>
            <a:lvl2pPr>
              <a:buClr>
                <a:srgbClr val="9E1B34"/>
              </a:buClr>
              <a:defRPr sz="1800" baseline="0">
                <a:solidFill>
                  <a:srgbClr val="000000"/>
                </a:solidFill>
                <a:latin typeface="Calibri" panose="020F0502020204030204" pitchFamily="34" charset="0"/>
              </a:defRPr>
            </a:lvl2pPr>
            <a:lvl3pPr>
              <a:buClr>
                <a:srgbClr val="9E1B34"/>
              </a:buClr>
              <a:defRPr sz="1800">
                <a:solidFill>
                  <a:srgbClr val="000000"/>
                </a:solidFill>
                <a:latin typeface="Calibri" panose="020F0502020204030204" pitchFamily="34" charset="0"/>
              </a:defRPr>
            </a:lvl3pPr>
            <a:lvl4pPr>
              <a:buClr>
                <a:srgbClr val="5B97B1"/>
              </a:buClr>
              <a:defRPr sz="1800">
                <a:solidFill>
                  <a:srgbClr val="695D54"/>
                </a:solidFill>
              </a:defRPr>
            </a:lvl4pPr>
            <a:lvl5pPr>
              <a:buClr>
                <a:srgbClr val="9E1B34"/>
              </a:buClr>
              <a:defRPr sz="1800">
                <a:solidFill>
                  <a:srgbClr val="695D54"/>
                </a:solidFill>
              </a:defRPr>
            </a:lvl5pPr>
          </a:lstStyle>
          <a:p>
            <a:pPr lvl="0"/>
            <a:r>
              <a:rPr lang="en-US" dirty="0" smtClean="0"/>
              <a:t>Body copy – Garamond – 18 </a:t>
            </a:r>
            <a:r>
              <a:rPr lang="en-US" dirty="0" err="1" smtClean="0"/>
              <a:t>pt</a:t>
            </a:r>
            <a:endParaRPr lang="en-US" dirty="0" smtClean="0"/>
          </a:p>
          <a:p>
            <a:pPr lvl="1"/>
            <a:r>
              <a:rPr lang="en-US" dirty="0" smtClean="0"/>
              <a:t>Second level – Garamond – 18 </a:t>
            </a:r>
            <a:r>
              <a:rPr lang="en-US" dirty="0" err="1" smtClean="0"/>
              <a:t>pt</a:t>
            </a:r>
            <a:endParaRPr lang="en-US" dirty="0" smtClean="0"/>
          </a:p>
          <a:p>
            <a:pPr lvl="2"/>
            <a:r>
              <a:rPr lang="en-US" dirty="0" smtClean="0"/>
              <a:t>Third level – Garamond – 18 </a:t>
            </a:r>
            <a:r>
              <a:rPr lang="en-US" dirty="0" err="1" smtClean="0"/>
              <a:t>pt</a:t>
            </a:r>
            <a:endParaRPr lang="en-US" dirty="0" smtClean="0"/>
          </a:p>
        </p:txBody>
      </p:sp>
      <p:sp>
        <p:nvSpPr>
          <p:cNvPr id="7"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8" name="Content Placeholder 2"/>
          <p:cNvSpPr>
            <a:spLocks noGrp="1"/>
          </p:cNvSpPr>
          <p:nvPr>
            <p:ph idx="10" hasCustomPrompt="1"/>
          </p:nvPr>
        </p:nvSpPr>
        <p:spPr>
          <a:xfrm>
            <a:off x="4686300" y="1295400"/>
            <a:ext cx="4023360" cy="4495800"/>
          </a:xfrm>
        </p:spPr>
        <p:txBody>
          <a:bodyPr>
            <a:noAutofit/>
          </a:bodyPr>
          <a:lstStyle>
            <a:lvl1pPr marL="285750" indent="-285750">
              <a:buClr>
                <a:srgbClr val="9E1B34"/>
              </a:buClr>
              <a:buFont typeface="Arial" pitchFamily="34" charset="0"/>
              <a:buChar char="•"/>
              <a:defRPr sz="1800" b="0">
                <a:solidFill>
                  <a:srgbClr val="000000"/>
                </a:solidFill>
                <a:latin typeface="Calibri" panose="020F0502020204030204" pitchFamily="34" charset="0"/>
              </a:defRPr>
            </a:lvl1pPr>
            <a:lvl2pPr>
              <a:buClr>
                <a:srgbClr val="9E1B34"/>
              </a:buClr>
              <a:defRPr sz="1800" baseline="0">
                <a:solidFill>
                  <a:srgbClr val="000000"/>
                </a:solidFill>
                <a:latin typeface="Calibri" panose="020F0502020204030204" pitchFamily="34" charset="0"/>
              </a:defRPr>
            </a:lvl2pPr>
            <a:lvl3pPr>
              <a:buClr>
                <a:srgbClr val="9E1B34"/>
              </a:buClr>
              <a:defRPr sz="1800">
                <a:solidFill>
                  <a:srgbClr val="000000"/>
                </a:solidFill>
                <a:latin typeface="Calibri" panose="020F0502020204030204" pitchFamily="34" charset="0"/>
              </a:defRPr>
            </a:lvl3pPr>
            <a:lvl4pPr marL="1657350" indent="-285750">
              <a:buClr>
                <a:srgbClr val="5B97B1"/>
              </a:buClr>
              <a:buFont typeface="Arial" pitchFamily="34" charset="0"/>
              <a:buChar char="•"/>
              <a:defRPr sz="1800">
                <a:solidFill>
                  <a:srgbClr val="695D54"/>
                </a:solidFill>
              </a:defRPr>
            </a:lvl4pPr>
            <a:lvl5pPr>
              <a:buClr>
                <a:srgbClr val="9E1B34"/>
              </a:buClr>
              <a:defRPr sz="1800">
                <a:solidFill>
                  <a:srgbClr val="695D54"/>
                </a:solidFill>
              </a:defRPr>
            </a:lvl5pPr>
          </a:lstStyle>
          <a:p>
            <a:pPr lvl="0"/>
            <a:r>
              <a:rPr lang="en-US" dirty="0" smtClean="0"/>
              <a:t>Body copy – Garamond – 18 </a:t>
            </a:r>
            <a:r>
              <a:rPr lang="en-US" dirty="0" err="1" smtClean="0"/>
              <a:t>pt</a:t>
            </a:r>
            <a:endParaRPr lang="en-US" dirty="0" smtClean="0"/>
          </a:p>
          <a:p>
            <a:pPr lvl="1"/>
            <a:r>
              <a:rPr lang="en-US" dirty="0" smtClean="0"/>
              <a:t>Second level – Garamond – 18pt</a:t>
            </a:r>
          </a:p>
          <a:p>
            <a:pPr lvl="2"/>
            <a:r>
              <a:rPr lang="en-US" dirty="0" smtClean="0"/>
              <a:t>Third level – Garamond – 18 </a:t>
            </a:r>
            <a:r>
              <a:rPr lang="en-US" dirty="0" err="1" smtClean="0"/>
              <a:t>pt</a:t>
            </a:r>
            <a:endParaRPr lang="en-US" dirty="0" smtClean="0"/>
          </a:p>
          <a:p>
            <a:pPr lvl="2"/>
            <a:endParaRPr lang="en-US" dirty="0" smtClean="0"/>
          </a:p>
        </p:txBody>
      </p:sp>
      <p:sp>
        <p:nvSpPr>
          <p:cNvPr id="2" name="Title 1"/>
          <p:cNvSpPr>
            <a:spLocks noGrp="1"/>
          </p:cNvSpPr>
          <p:nvPr>
            <p:ph type="title" hasCustomPrompt="1"/>
          </p:nvPr>
        </p:nvSpPr>
        <p:spPr/>
        <p:txBody>
          <a:bodyPr/>
          <a:lstStyle>
            <a:lvl1pPr>
              <a:defRPr>
                <a:latin typeface="Calibri" panose="020F0502020204030204" pitchFamily="34" charset="0"/>
              </a:defRPr>
            </a:lvl1pPr>
          </a:lstStyle>
          <a:p>
            <a:pPr lvl="0"/>
            <a:r>
              <a:rPr lang="en-US" dirty="0" smtClean="0"/>
              <a:t>Title – Garamond – 36 </a:t>
            </a:r>
            <a:r>
              <a:rPr lang="en-US" dirty="0" err="1" smtClean="0"/>
              <a:t>pt</a:t>
            </a:r>
            <a:endParaRPr lang="en-US" dirty="0" smtClean="0"/>
          </a:p>
        </p:txBody>
      </p:sp>
    </p:spTree>
    <p:extLst>
      <p:ext uri="{BB962C8B-B14F-4D97-AF65-F5344CB8AC3E}">
        <p14:creationId xmlns:p14="http://schemas.microsoft.com/office/powerpoint/2010/main" val="19752392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 Option 1 - Custom">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smtClean="0"/>
              <a:t>Name/Title – Garamond – 14 </a:t>
            </a:r>
            <a:r>
              <a:rPr lang="en-US" dirty="0" err="1" smtClean="0"/>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smtClean="0"/>
              <a:t>Headshot</a:t>
            </a:r>
            <a:br>
              <a:rPr lang="en-US" dirty="0" smtClean="0"/>
            </a:br>
            <a:r>
              <a:rPr lang="en-US" dirty="0" smtClean="0"/>
              <a:t>1 in. x 1in.</a:t>
            </a:r>
            <a:endParaRPr lang="en-US" dirty="0"/>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smtClean="0"/>
              <a:t>Name/Title – Garamond – 14 </a:t>
            </a:r>
            <a:r>
              <a:rPr lang="en-US" dirty="0" err="1" smtClean="0"/>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solidFill>
                  <a:srgbClr val="000000"/>
                </a:solidFill>
              </a:defRPr>
            </a:lvl1pPr>
            <a:lvl2pPr marL="457200" indent="0">
              <a:buNone/>
              <a:defRPr/>
            </a:lvl2pPr>
          </a:lstStyle>
          <a:p>
            <a:pPr lvl="0"/>
            <a:r>
              <a:rPr lang="en-US" dirty="0" smtClean="0"/>
              <a:t>Name/Title – Garamond – 14 </a:t>
            </a:r>
            <a:r>
              <a:rPr lang="en-US" dirty="0" err="1" smtClean="0"/>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smtClean="0"/>
              <a:t>Breaker Title – Garamond – 36 </a:t>
            </a:r>
            <a:r>
              <a:rPr lang="en-US" dirty="0" err="1" smtClean="0"/>
              <a:t>pt</a:t>
            </a:r>
            <a:endParaRPr lang="en-US" dirty="0"/>
          </a:p>
        </p:txBody>
      </p:sp>
      <p:sp>
        <p:nvSpPr>
          <p:cNvPr id="14" name="TextBox 13"/>
          <p:cNvSpPr txBox="1"/>
          <p:nvPr userDrawn="1"/>
        </p:nvSpPr>
        <p:spPr>
          <a:xfrm>
            <a:off x="3200400" y="3877056"/>
            <a:ext cx="2743200" cy="228600"/>
          </a:xfrm>
          <a:prstGeom prst="rect">
            <a:avLst/>
          </a:prstGeom>
          <a:solidFill>
            <a:srgbClr val="695D54"/>
          </a:solidFill>
        </p:spPr>
        <p:txBody>
          <a:bodyPr wrap="square" rtlCol="0">
            <a:spAutoFit/>
          </a:bodyPr>
          <a:lstStyle/>
          <a:p>
            <a:pPr algn="ctr"/>
            <a:endParaRPr lang="en-US" sz="1400" cap="all" spc="600" dirty="0">
              <a:solidFill>
                <a:srgbClr val="FFFFFF"/>
              </a:solidFill>
            </a:endParaRPr>
          </a:p>
        </p:txBody>
      </p:sp>
      <p:sp>
        <p:nvSpPr>
          <p:cNvPr id="16" name="Picture Placeholder 6"/>
          <p:cNvSpPr>
            <a:spLocks noGrp="1"/>
          </p:cNvSpPr>
          <p:nvPr>
            <p:ph type="pic" sz="quarter" idx="25" hasCustomPrompt="1"/>
          </p:nvPr>
        </p:nvSpPr>
        <p:spPr>
          <a:xfrm>
            <a:off x="-1816" y="101600"/>
            <a:ext cx="9147633" cy="3886200"/>
          </a:xfrm>
          <a:custGeom>
            <a:avLst/>
            <a:gdLst>
              <a:gd name="connsiteX0" fmla="*/ 0 w 9144000"/>
              <a:gd name="connsiteY0" fmla="*/ 0 h 3886200"/>
              <a:gd name="connsiteX1" fmla="*/ 9144000 w 9144000"/>
              <a:gd name="connsiteY1" fmla="*/ 0 h 3886200"/>
              <a:gd name="connsiteX2" fmla="*/ 9144000 w 9144000"/>
              <a:gd name="connsiteY2" fmla="*/ 3886200 h 3886200"/>
              <a:gd name="connsiteX3" fmla="*/ 0 w 9144000"/>
              <a:gd name="connsiteY3" fmla="*/ 3886200 h 3886200"/>
              <a:gd name="connsiteX4" fmla="*/ 0 w 9144000"/>
              <a:gd name="connsiteY4" fmla="*/ 0 h 3886200"/>
              <a:gd name="connsiteX0" fmla="*/ 0 w 9235440"/>
              <a:gd name="connsiteY0" fmla="*/ 3886200 h 3977640"/>
              <a:gd name="connsiteX1" fmla="*/ 0 w 9235440"/>
              <a:gd name="connsiteY1" fmla="*/ 0 h 3977640"/>
              <a:gd name="connsiteX2" fmla="*/ 9144000 w 9235440"/>
              <a:gd name="connsiteY2" fmla="*/ 0 h 3977640"/>
              <a:gd name="connsiteX3" fmla="*/ 9235440 w 9235440"/>
              <a:gd name="connsiteY3" fmla="*/ 3977640 h 3977640"/>
              <a:gd name="connsiteX0" fmla="*/ 0 w 9144000"/>
              <a:gd name="connsiteY0" fmla="*/ 3886200 h 3971290"/>
              <a:gd name="connsiteX1" fmla="*/ 0 w 9144000"/>
              <a:gd name="connsiteY1" fmla="*/ 0 h 3971290"/>
              <a:gd name="connsiteX2" fmla="*/ 9144000 w 9144000"/>
              <a:gd name="connsiteY2" fmla="*/ 0 h 3971290"/>
              <a:gd name="connsiteX3" fmla="*/ 9140190 w 9144000"/>
              <a:gd name="connsiteY3" fmla="*/ 3971290 h 3971290"/>
              <a:gd name="connsiteX0" fmla="*/ 0 w 9144000"/>
              <a:gd name="connsiteY0" fmla="*/ 3886200 h 3971290"/>
              <a:gd name="connsiteX1" fmla="*/ 0 w 9144000"/>
              <a:gd name="connsiteY1" fmla="*/ 0 h 3971290"/>
              <a:gd name="connsiteX2" fmla="*/ 9144000 w 9144000"/>
              <a:gd name="connsiteY2" fmla="*/ 0 h 3971290"/>
              <a:gd name="connsiteX3" fmla="*/ 9140190 w 9144000"/>
              <a:gd name="connsiteY3" fmla="*/ 3971290 h 3971290"/>
              <a:gd name="connsiteX0" fmla="*/ 6350 w 9150350"/>
              <a:gd name="connsiteY0" fmla="*/ 388620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6350 w 9150350"/>
              <a:gd name="connsiteY0" fmla="*/ 388620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07362 w 9144612"/>
              <a:gd name="connsiteY0" fmla="*/ 3917950 h 3971290"/>
              <a:gd name="connsiteX1" fmla="*/ 612 w 9144612"/>
              <a:gd name="connsiteY1" fmla="*/ 3892550 h 3971290"/>
              <a:gd name="connsiteX2" fmla="*/ 612 w 9144612"/>
              <a:gd name="connsiteY2" fmla="*/ 0 h 3971290"/>
              <a:gd name="connsiteX3" fmla="*/ 9144612 w 9144612"/>
              <a:gd name="connsiteY3" fmla="*/ 0 h 3971290"/>
              <a:gd name="connsiteX4" fmla="*/ 9140802 w 9144612"/>
              <a:gd name="connsiteY4" fmla="*/ 3971290 h 3971290"/>
              <a:gd name="connsiteX0" fmla="*/ 3206934 w 9144184"/>
              <a:gd name="connsiteY0" fmla="*/ 3917950 h 3971290"/>
              <a:gd name="connsiteX1" fmla="*/ 12884 w 9144184"/>
              <a:gd name="connsiteY1" fmla="*/ 3905250 h 3971290"/>
              <a:gd name="connsiteX2" fmla="*/ 184 w 9144184"/>
              <a:gd name="connsiteY2" fmla="*/ 0 h 3971290"/>
              <a:gd name="connsiteX3" fmla="*/ 9144184 w 9144184"/>
              <a:gd name="connsiteY3" fmla="*/ 0 h 3971290"/>
              <a:gd name="connsiteX4" fmla="*/ 9140374 w 9144184"/>
              <a:gd name="connsiteY4" fmla="*/ 3971290 h 3971290"/>
              <a:gd name="connsiteX0" fmla="*/ 3206934 w 9144184"/>
              <a:gd name="connsiteY0" fmla="*/ 3917950 h 3971290"/>
              <a:gd name="connsiteX1" fmla="*/ 12884 w 9144184"/>
              <a:gd name="connsiteY1" fmla="*/ 3911600 h 3971290"/>
              <a:gd name="connsiteX2" fmla="*/ 184 w 9144184"/>
              <a:gd name="connsiteY2" fmla="*/ 0 h 3971290"/>
              <a:gd name="connsiteX3" fmla="*/ 9144184 w 9144184"/>
              <a:gd name="connsiteY3" fmla="*/ 0 h 3971290"/>
              <a:gd name="connsiteX4" fmla="*/ 9140374 w 9144184"/>
              <a:gd name="connsiteY4" fmla="*/ 3971290 h 3971290"/>
              <a:gd name="connsiteX0" fmla="*/ 3207361 w 9144611"/>
              <a:gd name="connsiteY0" fmla="*/ 3917950 h 3971290"/>
              <a:gd name="connsiteX1" fmla="*/ 611 w 9144611"/>
              <a:gd name="connsiteY1" fmla="*/ 3905250 h 3971290"/>
              <a:gd name="connsiteX2" fmla="*/ 611 w 9144611"/>
              <a:gd name="connsiteY2" fmla="*/ 0 h 3971290"/>
              <a:gd name="connsiteX3" fmla="*/ 9144611 w 9144611"/>
              <a:gd name="connsiteY3" fmla="*/ 0 h 3971290"/>
              <a:gd name="connsiteX4" fmla="*/ 9140801 w 9144611"/>
              <a:gd name="connsiteY4" fmla="*/ 3971290 h 3971290"/>
              <a:gd name="connsiteX0" fmla="*/ 3207361 w 9144611"/>
              <a:gd name="connsiteY0" fmla="*/ 3917950 h 3971290"/>
              <a:gd name="connsiteX1" fmla="*/ 611 w 9144611"/>
              <a:gd name="connsiteY1" fmla="*/ 3924300 h 3971290"/>
              <a:gd name="connsiteX2" fmla="*/ 611 w 9144611"/>
              <a:gd name="connsiteY2" fmla="*/ 0 h 3971290"/>
              <a:gd name="connsiteX3" fmla="*/ 9144611 w 9144611"/>
              <a:gd name="connsiteY3" fmla="*/ 0 h 3971290"/>
              <a:gd name="connsiteX4" fmla="*/ 9140801 w 9144611"/>
              <a:gd name="connsiteY4" fmla="*/ 3971290 h 3971290"/>
              <a:gd name="connsiteX0" fmla="*/ 3213100 w 9150350"/>
              <a:gd name="connsiteY0" fmla="*/ 3917950 h 3971290"/>
              <a:gd name="connsiteX1" fmla="*/ 0 w 9150350"/>
              <a:gd name="connsiteY1" fmla="*/ 392430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309880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19450 w 9150350"/>
              <a:gd name="connsiteY0" fmla="*/ 3765550 h 3971290"/>
              <a:gd name="connsiteX1" fmla="*/ 309880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19450 w 9150350"/>
              <a:gd name="connsiteY0" fmla="*/ 3765550 h 3971290"/>
              <a:gd name="connsiteX1" fmla="*/ 320675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06750 w 9150350"/>
              <a:gd name="connsiteY0" fmla="*/ 3778250 h 3971290"/>
              <a:gd name="connsiteX1" fmla="*/ 320675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06750 w 9150350"/>
              <a:gd name="connsiteY0" fmla="*/ 3778250 h 3971290"/>
              <a:gd name="connsiteX1" fmla="*/ 3198823 w 9150350"/>
              <a:gd name="connsiteY1" fmla="*/ 3851991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198823 w 9150350"/>
              <a:gd name="connsiteY1" fmla="*/ 3851991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57912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86986 w 9150350"/>
              <a:gd name="connsiteY0" fmla="*/ 3905249 h 3971290"/>
              <a:gd name="connsiteX1" fmla="*/ 57912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7912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563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563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56301 w 9150350"/>
              <a:gd name="connsiteY1" fmla="*/ 37782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909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909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909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37251 w 9150350"/>
              <a:gd name="connsiteY1" fmla="*/ 37973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168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10458 w 9150350"/>
              <a:gd name="connsiteY2" fmla="*/ 378221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10458 w 9150350"/>
              <a:gd name="connsiteY2" fmla="*/ 378221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8012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2890"/>
              <a:gd name="connsiteY0" fmla="*/ 391794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8" fmla="*/ 5961586 w 9152890"/>
              <a:gd name="connsiteY8" fmla="*/ 3936999 h 3939540"/>
              <a:gd name="connsiteX0" fmla="*/ 5967936 w 9152890"/>
              <a:gd name="connsiteY0" fmla="*/ 3943349 h 3943354"/>
              <a:gd name="connsiteX1" fmla="*/ 5949951 w 9152890"/>
              <a:gd name="connsiteY1" fmla="*/ 3778250 h 3943354"/>
              <a:gd name="connsiteX2" fmla="*/ 3204108 w 9152890"/>
              <a:gd name="connsiteY2" fmla="*/ 3775864 h 3943354"/>
              <a:gd name="connsiteX3" fmla="*/ 3206751 w 9152890"/>
              <a:gd name="connsiteY3" fmla="*/ 3924300 h 3943354"/>
              <a:gd name="connsiteX4" fmla="*/ 0 w 9152890"/>
              <a:gd name="connsiteY4" fmla="*/ 3924300 h 3943354"/>
              <a:gd name="connsiteX5" fmla="*/ 6350 w 9152890"/>
              <a:gd name="connsiteY5" fmla="*/ 0 h 3943354"/>
              <a:gd name="connsiteX6" fmla="*/ 9150350 w 9152890"/>
              <a:gd name="connsiteY6" fmla="*/ 0 h 3943354"/>
              <a:gd name="connsiteX7" fmla="*/ 9152890 w 9152890"/>
              <a:gd name="connsiteY7" fmla="*/ 3939540 h 3943354"/>
              <a:gd name="connsiteX8" fmla="*/ 5967936 w 9152890"/>
              <a:gd name="connsiteY8" fmla="*/ 3943349 h 3943354"/>
              <a:gd name="connsiteX0" fmla="*/ 5967936 w 9152890"/>
              <a:gd name="connsiteY0" fmla="*/ 3943349 h 3943354"/>
              <a:gd name="connsiteX1" fmla="*/ 5949951 w 9152890"/>
              <a:gd name="connsiteY1" fmla="*/ 3778250 h 3943354"/>
              <a:gd name="connsiteX2" fmla="*/ 3210464 w 9152890"/>
              <a:gd name="connsiteY2" fmla="*/ 3827412 h 3943354"/>
              <a:gd name="connsiteX3" fmla="*/ 3206751 w 9152890"/>
              <a:gd name="connsiteY3" fmla="*/ 3924300 h 3943354"/>
              <a:gd name="connsiteX4" fmla="*/ 0 w 9152890"/>
              <a:gd name="connsiteY4" fmla="*/ 3924300 h 3943354"/>
              <a:gd name="connsiteX5" fmla="*/ 6350 w 9152890"/>
              <a:gd name="connsiteY5" fmla="*/ 0 h 3943354"/>
              <a:gd name="connsiteX6" fmla="*/ 9150350 w 9152890"/>
              <a:gd name="connsiteY6" fmla="*/ 0 h 3943354"/>
              <a:gd name="connsiteX7" fmla="*/ 9152890 w 9152890"/>
              <a:gd name="connsiteY7" fmla="*/ 3939540 h 3943354"/>
              <a:gd name="connsiteX8" fmla="*/ 5967936 w 9152890"/>
              <a:gd name="connsiteY8" fmla="*/ 3943349 h 3943354"/>
              <a:gd name="connsiteX0" fmla="*/ 5967936 w 9152890"/>
              <a:gd name="connsiteY0" fmla="*/ 3943349 h 3943356"/>
              <a:gd name="connsiteX1" fmla="*/ 5949951 w 9152890"/>
              <a:gd name="connsiteY1" fmla="*/ 3836241 h 3943356"/>
              <a:gd name="connsiteX2" fmla="*/ 3210464 w 9152890"/>
              <a:gd name="connsiteY2" fmla="*/ 3827412 h 3943356"/>
              <a:gd name="connsiteX3" fmla="*/ 3206751 w 9152890"/>
              <a:gd name="connsiteY3" fmla="*/ 3924300 h 3943356"/>
              <a:gd name="connsiteX4" fmla="*/ 0 w 9152890"/>
              <a:gd name="connsiteY4" fmla="*/ 3924300 h 3943356"/>
              <a:gd name="connsiteX5" fmla="*/ 6350 w 9152890"/>
              <a:gd name="connsiteY5" fmla="*/ 0 h 3943356"/>
              <a:gd name="connsiteX6" fmla="*/ 9150350 w 9152890"/>
              <a:gd name="connsiteY6" fmla="*/ 0 h 3943356"/>
              <a:gd name="connsiteX7" fmla="*/ 9152890 w 9152890"/>
              <a:gd name="connsiteY7" fmla="*/ 3939540 h 3943356"/>
              <a:gd name="connsiteX8" fmla="*/ 5967936 w 9152890"/>
              <a:gd name="connsiteY8" fmla="*/ 3943349 h 3943356"/>
              <a:gd name="connsiteX0" fmla="*/ 5967936 w 9152890"/>
              <a:gd name="connsiteY0" fmla="*/ 3943349 h 3943357"/>
              <a:gd name="connsiteX1" fmla="*/ 5962663 w 9152890"/>
              <a:gd name="connsiteY1" fmla="*/ 3849128 h 3943357"/>
              <a:gd name="connsiteX2" fmla="*/ 3210464 w 9152890"/>
              <a:gd name="connsiteY2" fmla="*/ 3827412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210464 w 9152890"/>
              <a:gd name="connsiteY2" fmla="*/ 3827412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235889 w 9152890"/>
              <a:gd name="connsiteY2" fmla="*/ 3853186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191396 w 9152890"/>
              <a:gd name="connsiteY2" fmla="*/ 3846743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191396 w 9152890"/>
              <a:gd name="connsiteY2" fmla="*/ 3846743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191396 w 9152890"/>
              <a:gd name="connsiteY2" fmla="*/ 3846743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242245 w 9152890"/>
              <a:gd name="connsiteY2" fmla="*/ 3853186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3206751 w 9152890"/>
              <a:gd name="connsiteY0" fmla="*/ 3924300 h 3945971"/>
              <a:gd name="connsiteX1" fmla="*/ 0 w 9152890"/>
              <a:gd name="connsiteY1" fmla="*/ 3924300 h 3945971"/>
              <a:gd name="connsiteX2" fmla="*/ 6350 w 9152890"/>
              <a:gd name="connsiteY2" fmla="*/ 0 h 3945971"/>
              <a:gd name="connsiteX3" fmla="*/ 9150350 w 9152890"/>
              <a:gd name="connsiteY3" fmla="*/ 0 h 3945971"/>
              <a:gd name="connsiteX4" fmla="*/ 9152890 w 9152890"/>
              <a:gd name="connsiteY4" fmla="*/ 3939540 h 3945971"/>
              <a:gd name="connsiteX5" fmla="*/ 5967936 w 9152890"/>
              <a:gd name="connsiteY5" fmla="*/ 3943349 h 3945971"/>
              <a:gd name="connsiteX6" fmla="*/ 5949951 w 9152890"/>
              <a:gd name="connsiteY6" fmla="*/ 3849128 h 3945971"/>
              <a:gd name="connsiteX7" fmla="*/ 3333774 w 9152890"/>
              <a:gd name="connsiteY7" fmla="*/ 3945971 h 3945971"/>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1 w 9152890"/>
              <a:gd name="connsiteY6" fmla="*/ 3849128 h 3943357"/>
              <a:gd name="connsiteX7" fmla="*/ 3200294 w 9152890"/>
              <a:gd name="connsiteY7" fmla="*/ 3842877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55567 w 9152890"/>
              <a:gd name="connsiteY6" fmla="*/ 3843436 h 3943357"/>
              <a:gd name="connsiteX7" fmla="*/ 3200294 w 9152890"/>
              <a:gd name="connsiteY7" fmla="*/ 3842877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00294 w 9152890"/>
              <a:gd name="connsiteY7" fmla="*/ 3842877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11525 w 9152890"/>
              <a:gd name="connsiteY7" fmla="*/ 3848569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11525 w 9152890"/>
              <a:gd name="connsiteY7" fmla="*/ 3848569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11525 w 9152890"/>
              <a:gd name="connsiteY7" fmla="*/ 3848569 h 3943357"/>
              <a:gd name="connsiteX0" fmla="*/ 3206751 w 9152890"/>
              <a:gd name="connsiteY0" fmla="*/ 3924300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29213 w 9152890"/>
              <a:gd name="connsiteY0" fmla="*/ 3935684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23598 w 9152890"/>
              <a:gd name="connsiteY0" fmla="*/ 3935684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06753 w 9152890"/>
              <a:gd name="connsiteY0" fmla="*/ 3935684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06754 w 9152890"/>
              <a:gd name="connsiteY0" fmla="*/ 3941377 h 3952763"/>
              <a:gd name="connsiteX1" fmla="*/ 0 w 9152890"/>
              <a:gd name="connsiteY1" fmla="*/ 3952761 h 3952763"/>
              <a:gd name="connsiteX2" fmla="*/ 6350 w 9152890"/>
              <a:gd name="connsiteY2" fmla="*/ 0 h 3952763"/>
              <a:gd name="connsiteX3" fmla="*/ 9150350 w 9152890"/>
              <a:gd name="connsiteY3" fmla="*/ 0 h 3952763"/>
              <a:gd name="connsiteX4" fmla="*/ 9152890 w 9152890"/>
              <a:gd name="connsiteY4" fmla="*/ 3939540 h 3952763"/>
              <a:gd name="connsiteX5" fmla="*/ 5967936 w 9152890"/>
              <a:gd name="connsiteY5" fmla="*/ 3943349 h 3952763"/>
              <a:gd name="connsiteX6" fmla="*/ 5949952 w 9152890"/>
              <a:gd name="connsiteY6" fmla="*/ 3843436 h 3952763"/>
              <a:gd name="connsiteX7" fmla="*/ 3211525 w 9152890"/>
              <a:gd name="connsiteY7" fmla="*/ 3848569 h 3952763"/>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211525 w 9152890"/>
              <a:gd name="connsiteY7" fmla="*/ 3848569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205910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189063 w 9152890"/>
              <a:gd name="connsiteY7" fmla="*/ 3837184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189063 w 9152890"/>
              <a:gd name="connsiteY7" fmla="*/ 3837184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55567 w 9152890"/>
              <a:gd name="connsiteY6" fmla="*/ 3832052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4337 w 9152890"/>
              <a:gd name="connsiteY6" fmla="*/ 3837745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61184 w 9152890"/>
              <a:gd name="connsiteY6" fmla="*/ 3837745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61184 w 9152890"/>
              <a:gd name="connsiteY6" fmla="*/ 3837745 h 3954361"/>
              <a:gd name="connsiteX7" fmla="*/ 3194678 w 9152890"/>
              <a:gd name="connsiteY7" fmla="*/ 3831492 h 3954361"/>
              <a:gd name="connsiteX0" fmla="*/ 3189908 w 9152890"/>
              <a:gd name="connsiteY0" fmla="*/ 3952762 h 3958029"/>
              <a:gd name="connsiteX1" fmla="*/ 0 w 9152890"/>
              <a:gd name="connsiteY1" fmla="*/ 3952761 h 3958029"/>
              <a:gd name="connsiteX2" fmla="*/ 6350 w 9152890"/>
              <a:gd name="connsiteY2" fmla="*/ 0 h 3958029"/>
              <a:gd name="connsiteX3" fmla="*/ 9150350 w 9152890"/>
              <a:gd name="connsiteY3" fmla="*/ 0 h 3958029"/>
              <a:gd name="connsiteX4" fmla="*/ 9152890 w 9152890"/>
              <a:gd name="connsiteY4" fmla="*/ 3939540 h 3958029"/>
              <a:gd name="connsiteX5" fmla="*/ 5967936 w 9152890"/>
              <a:gd name="connsiteY5" fmla="*/ 3943349 h 3958029"/>
              <a:gd name="connsiteX6" fmla="*/ 5961184 w 9152890"/>
              <a:gd name="connsiteY6" fmla="*/ 3837745 h 3958029"/>
              <a:gd name="connsiteX7" fmla="*/ 3194678 w 9152890"/>
              <a:gd name="connsiteY7" fmla="*/ 3831492 h 3958029"/>
              <a:gd name="connsiteX0" fmla="*/ 3189908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194678 w 9152890"/>
              <a:gd name="connsiteY7" fmla="*/ 3831492 h 3955499"/>
              <a:gd name="connsiteX0" fmla="*/ 3189908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194678 w 9152890"/>
              <a:gd name="connsiteY7" fmla="*/ 3831492 h 3955499"/>
              <a:gd name="connsiteX8" fmla="*/ 3189908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194678 w 9152890"/>
              <a:gd name="connsiteY7" fmla="*/ 3831492 h 3955499"/>
              <a:gd name="connsiteX8" fmla="*/ 3212369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222754 w 9152890"/>
              <a:gd name="connsiteY7" fmla="*/ 3831493 h 3955499"/>
              <a:gd name="connsiteX8" fmla="*/ 3212369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222754 w 9152890"/>
              <a:gd name="connsiteY7" fmla="*/ 3831493 h 3955499"/>
              <a:gd name="connsiteX8" fmla="*/ 3212369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222754 w 9152890"/>
              <a:gd name="connsiteY7" fmla="*/ 3831493 h 3955499"/>
              <a:gd name="connsiteX8" fmla="*/ 3212369 w 9152890"/>
              <a:gd name="connsiteY8" fmla="*/ 3952762 h 3955499"/>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22754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22754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22754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55570 w 9152890"/>
              <a:gd name="connsiteY6" fmla="*/ 3832054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56707 w 9152890"/>
              <a:gd name="connsiteY5" fmla="*/ 3943350 h 3952762"/>
              <a:gd name="connsiteX6" fmla="*/ 5955570 w 9152890"/>
              <a:gd name="connsiteY6" fmla="*/ 3832054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39861 w 9152890"/>
              <a:gd name="connsiteY5" fmla="*/ 3943351 h 3952762"/>
              <a:gd name="connsiteX6" fmla="*/ 5955570 w 9152890"/>
              <a:gd name="connsiteY6" fmla="*/ 3832054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39861 w 9152890"/>
              <a:gd name="connsiteY5" fmla="*/ 3943351 h 3952762"/>
              <a:gd name="connsiteX6" fmla="*/ 5938724 w 9152890"/>
              <a:gd name="connsiteY6" fmla="*/ 383205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39861 w 9152890"/>
              <a:gd name="connsiteY5" fmla="*/ 3949044 h 3952762"/>
              <a:gd name="connsiteX6" fmla="*/ 5938724 w 9152890"/>
              <a:gd name="connsiteY6" fmla="*/ 3832055 h 3952762"/>
              <a:gd name="connsiteX7" fmla="*/ 3205909 w 9152890"/>
              <a:gd name="connsiteY7" fmla="*/ 3831493 h 3952762"/>
              <a:gd name="connsiteX8" fmla="*/ 3212369 w 915289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47275 w 9150350"/>
              <a:gd name="connsiteY4" fmla="*/ 3950924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47275 w 9150350"/>
              <a:gd name="connsiteY4" fmla="*/ 3950924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47275 w 9150350"/>
              <a:gd name="connsiteY4" fmla="*/ 3939539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3330 w 9150350"/>
              <a:gd name="connsiteY7" fmla="*/ 3839352 h 3952762"/>
              <a:gd name="connsiteX8" fmla="*/ 3204635 w 9150350"/>
              <a:gd name="connsiteY8" fmla="*/ 3952762 h 3952762"/>
              <a:gd name="connsiteX0" fmla="*/ 3204635 w 9161085"/>
              <a:gd name="connsiteY0" fmla="*/ 3952762 h 3952762"/>
              <a:gd name="connsiteX1" fmla="*/ 0 w 9161085"/>
              <a:gd name="connsiteY1" fmla="*/ 3952761 h 3952762"/>
              <a:gd name="connsiteX2" fmla="*/ 6350 w 9161085"/>
              <a:gd name="connsiteY2" fmla="*/ 0 h 3952762"/>
              <a:gd name="connsiteX3" fmla="*/ 9150350 w 9161085"/>
              <a:gd name="connsiteY3" fmla="*/ 0 h 3952762"/>
              <a:gd name="connsiteX4" fmla="*/ 9159250 w 9161085"/>
              <a:gd name="connsiteY4" fmla="*/ 3945231 h 3952762"/>
              <a:gd name="connsiteX5" fmla="*/ 5950175 w 9161085"/>
              <a:gd name="connsiteY5" fmla="*/ 3949044 h 3952762"/>
              <a:gd name="connsiteX6" fmla="*/ 5949037 w 9161085"/>
              <a:gd name="connsiteY6" fmla="*/ 3839915 h 3952762"/>
              <a:gd name="connsiteX7" fmla="*/ 3203330 w 9161085"/>
              <a:gd name="connsiteY7" fmla="*/ 3839352 h 3952762"/>
              <a:gd name="connsiteX8" fmla="*/ 3204635 w 9161085"/>
              <a:gd name="connsiteY8" fmla="*/ 3952762 h 3952762"/>
              <a:gd name="connsiteX0" fmla="*/ 3204635 w 9161085"/>
              <a:gd name="connsiteY0" fmla="*/ 3952762 h 3952762"/>
              <a:gd name="connsiteX1" fmla="*/ 0 w 9161085"/>
              <a:gd name="connsiteY1" fmla="*/ 3952761 h 3952762"/>
              <a:gd name="connsiteX2" fmla="*/ 6350 w 9161085"/>
              <a:gd name="connsiteY2" fmla="*/ 0 h 3952762"/>
              <a:gd name="connsiteX3" fmla="*/ 9150350 w 9161085"/>
              <a:gd name="connsiteY3" fmla="*/ 0 h 3952762"/>
              <a:gd name="connsiteX4" fmla="*/ 9159250 w 9161085"/>
              <a:gd name="connsiteY4" fmla="*/ 3947851 h 3952762"/>
              <a:gd name="connsiteX5" fmla="*/ 5950175 w 9161085"/>
              <a:gd name="connsiteY5" fmla="*/ 3949044 h 3952762"/>
              <a:gd name="connsiteX6" fmla="*/ 5949037 w 9161085"/>
              <a:gd name="connsiteY6" fmla="*/ 3839915 h 3952762"/>
              <a:gd name="connsiteX7" fmla="*/ 3203330 w 9161085"/>
              <a:gd name="connsiteY7" fmla="*/ 3839352 h 3952762"/>
              <a:gd name="connsiteX8" fmla="*/ 3204635 w 9161085"/>
              <a:gd name="connsiteY8" fmla="*/ 3952762 h 3952762"/>
              <a:gd name="connsiteX0" fmla="*/ 3204635 w 9154418"/>
              <a:gd name="connsiteY0" fmla="*/ 3952762 h 3952762"/>
              <a:gd name="connsiteX1" fmla="*/ 0 w 9154418"/>
              <a:gd name="connsiteY1" fmla="*/ 3952761 h 3952762"/>
              <a:gd name="connsiteX2" fmla="*/ 6350 w 9154418"/>
              <a:gd name="connsiteY2" fmla="*/ 0 h 3952762"/>
              <a:gd name="connsiteX3" fmla="*/ 9150350 w 9154418"/>
              <a:gd name="connsiteY3" fmla="*/ 0 h 3952762"/>
              <a:gd name="connsiteX4" fmla="*/ 9151516 w 9154418"/>
              <a:gd name="connsiteY4" fmla="*/ 3947851 h 3952762"/>
              <a:gd name="connsiteX5" fmla="*/ 5950175 w 9154418"/>
              <a:gd name="connsiteY5" fmla="*/ 3949044 h 3952762"/>
              <a:gd name="connsiteX6" fmla="*/ 5949037 w 9154418"/>
              <a:gd name="connsiteY6" fmla="*/ 3839915 h 3952762"/>
              <a:gd name="connsiteX7" fmla="*/ 3203330 w 9154418"/>
              <a:gd name="connsiteY7" fmla="*/ 3839352 h 3952762"/>
              <a:gd name="connsiteX8" fmla="*/ 3204635 w 9154418"/>
              <a:gd name="connsiteY8" fmla="*/ 3952762 h 3952762"/>
              <a:gd name="connsiteX0" fmla="*/ 3204635 w 9156527"/>
              <a:gd name="connsiteY0" fmla="*/ 3952762 h 3952762"/>
              <a:gd name="connsiteX1" fmla="*/ 0 w 9156527"/>
              <a:gd name="connsiteY1" fmla="*/ 3952761 h 3952762"/>
              <a:gd name="connsiteX2" fmla="*/ 6350 w 9156527"/>
              <a:gd name="connsiteY2" fmla="*/ 0 h 3952762"/>
              <a:gd name="connsiteX3" fmla="*/ 9150350 w 9156527"/>
              <a:gd name="connsiteY3" fmla="*/ 0 h 3952762"/>
              <a:gd name="connsiteX4" fmla="*/ 9154095 w 9156527"/>
              <a:gd name="connsiteY4" fmla="*/ 3947851 h 3952762"/>
              <a:gd name="connsiteX5" fmla="*/ 5950175 w 9156527"/>
              <a:gd name="connsiteY5" fmla="*/ 3949044 h 3952762"/>
              <a:gd name="connsiteX6" fmla="*/ 5949037 w 9156527"/>
              <a:gd name="connsiteY6" fmla="*/ 3839915 h 3952762"/>
              <a:gd name="connsiteX7" fmla="*/ 3203330 w 9156527"/>
              <a:gd name="connsiteY7" fmla="*/ 3839352 h 3952762"/>
              <a:gd name="connsiteX8" fmla="*/ 3204635 w 9156527"/>
              <a:gd name="connsiteY8" fmla="*/ 3952762 h 395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6527" h="3952762">
                <a:moveTo>
                  <a:pt x="3204635" y="3952762"/>
                </a:moveTo>
                <a:lnTo>
                  <a:pt x="0" y="3952761"/>
                </a:lnTo>
                <a:cubicBezTo>
                  <a:pt x="2117" y="2663711"/>
                  <a:pt x="4233" y="1289050"/>
                  <a:pt x="6350" y="0"/>
                </a:cubicBezTo>
                <a:lnTo>
                  <a:pt x="9150350" y="0"/>
                </a:lnTo>
                <a:cubicBezTo>
                  <a:pt x="9150350" y="1295400"/>
                  <a:pt x="9161247" y="1975235"/>
                  <a:pt x="9154095" y="3947851"/>
                </a:cubicBezTo>
                <a:lnTo>
                  <a:pt x="5950175" y="3949044"/>
                </a:lnTo>
                <a:cubicBezTo>
                  <a:pt x="5949796" y="3912668"/>
                  <a:pt x="5949416" y="3876291"/>
                  <a:pt x="5949037" y="3839915"/>
                </a:cubicBezTo>
                <a:lnTo>
                  <a:pt x="3203330" y="3839352"/>
                </a:lnTo>
                <a:lnTo>
                  <a:pt x="3204635" y="3952762"/>
                </a:lnTo>
                <a:close/>
              </a:path>
            </a:pathLst>
          </a:custGeom>
          <a:solidFill>
            <a:srgbClr val="BDB6B0">
              <a:alpha val="50000"/>
            </a:srgbClr>
          </a:solidFill>
        </p:spPr>
        <p:txBody>
          <a:bodyPr anchor="ctr"/>
          <a:lstStyle>
            <a:lvl1pPr algn="ctr">
              <a:defRPr baseline="0"/>
            </a:lvl1pPr>
          </a:lstStyle>
          <a:p>
            <a:r>
              <a:rPr lang="en-US" dirty="0" smtClean="0"/>
              <a:t>Photo</a:t>
            </a:r>
            <a:br>
              <a:rPr lang="en-US" dirty="0" smtClean="0"/>
            </a:br>
            <a:r>
              <a:rPr lang="en-US" dirty="0" smtClean="0"/>
              <a:t>4.5 in. x 10 in.</a:t>
            </a:r>
          </a:p>
        </p:txBody>
      </p:sp>
    </p:spTree>
    <p:extLst>
      <p:ext uri="{BB962C8B-B14F-4D97-AF65-F5344CB8AC3E}">
        <p14:creationId xmlns:p14="http://schemas.microsoft.com/office/powerpoint/2010/main" val="24010666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 Option 2 - Physicians">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smtClean="0"/>
              <a:t>Name/Title – Garamond – 14 </a:t>
            </a:r>
            <a:r>
              <a:rPr lang="en-US" dirty="0" err="1" smtClean="0"/>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smtClean="0"/>
              <a:t>Headshot</a:t>
            </a:r>
            <a:br>
              <a:rPr lang="en-US" dirty="0" smtClean="0"/>
            </a:br>
            <a:r>
              <a:rPr lang="en-US" dirty="0" smtClean="0"/>
              <a:t>1 in. x 1in.</a:t>
            </a:r>
            <a:endParaRPr lang="en-US" dirty="0"/>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smtClean="0"/>
              <a:t>Name/Title – Garamond – 14 </a:t>
            </a:r>
            <a:r>
              <a:rPr lang="en-US" dirty="0" err="1" smtClean="0"/>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smtClean="0"/>
              <a:t>Name/Title – Garamond – 14 </a:t>
            </a:r>
            <a:r>
              <a:rPr lang="en-US" dirty="0" err="1" smtClean="0"/>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smtClean="0"/>
              <a:t>Breaker Title – Garamond – 36 </a:t>
            </a:r>
            <a:r>
              <a:rPr lang="en-US" dirty="0" err="1" smtClean="0"/>
              <a:t>pt</a:t>
            </a:r>
            <a:endParaRPr lang="en-US" dirty="0"/>
          </a:p>
        </p:txBody>
      </p:sp>
      <p:sp>
        <p:nvSpPr>
          <p:cNvPr id="13" name="TextBox 12"/>
          <p:cNvSpPr txBox="1"/>
          <p:nvPr userDrawn="1"/>
        </p:nvSpPr>
        <p:spPr>
          <a:xfrm>
            <a:off x="3200400" y="3877056"/>
            <a:ext cx="2743200" cy="228600"/>
          </a:xfrm>
          <a:prstGeom prst="rect">
            <a:avLst/>
          </a:prstGeom>
          <a:solidFill>
            <a:srgbClr val="695D54"/>
          </a:solidFill>
        </p:spPr>
        <p:txBody>
          <a:bodyPr wrap="square" rtlCol="0">
            <a:spAutoFit/>
          </a:bodyPr>
          <a:lstStyle/>
          <a:p>
            <a:pPr algn="ctr"/>
            <a:endParaRPr lang="en-US" sz="1400" cap="all" spc="600" dirty="0">
              <a:solidFill>
                <a:srgbClr val="FFFFFF"/>
              </a:solidFill>
            </a:endParaRPr>
          </a:p>
        </p:txBody>
      </p:sp>
    </p:spTree>
    <p:extLst>
      <p:ext uri="{BB962C8B-B14F-4D97-AF65-F5344CB8AC3E}">
        <p14:creationId xmlns:p14="http://schemas.microsoft.com/office/powerpoint/2010/main" val="40528430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 Option 3 - Patient/Provi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smtClean="0"/>
              <a:t>Name/Title – Garamond – 14 </a:t>
            </a:r>
            <a:r>
              <a:rPr lang="en-US" dirty="0" err="1" smtClean="0"/>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smtClean="0"/>
              <a:t>Headshot</a:t>
            </a:r>
            <a:br>
              <a:rPr lang="en-US" dirty="0" smtClean="0"/>
            </a:br>
            <a:r>
              <a:rPr lang="en-US" dirty="0" smtClean="0"/>
              <a:t>1 in. x 1in.</a:t>
            </a:r>
            <a:endParaRPr lang="en-US" dirty="0"/>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smtClean="0"/>
              <a:t>Name/Title – Garamond – 14 </a:t>
            </a:r>
            <a:r>
              <a:rPr lang="en-US" dirty="0" err="1" smtClean="0"/>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smtClean="0"/>
              <a:t>Name/Title – Garamond – 14 </a:t>
            </a:r>
            <a:r>
              <a:rPr lang="en-US" dirty="0" err="1" smtClean="0"/>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smtClean="0"/>
              <a:t>Breaker Title – Garamond – 36 </a:t>
            </a:r>
            <a:r>
              <a:rPr lang="en-US" dirty="0" err="1" smtClean="0"/>
              <a:t>pt</a:t>
            </a:r>
            <a:endParaRPr lang="en-US" dirty="0"/>
          </a:p>
        </p:txBody>
      </p:sp>
      <p:sp>
        <p:nvSpPr>
          <p:cNvPr id="13" name="TextBox 12"/>
          <p:cNvSpPr txBox="1"/>
          <p:nvPr userDrawn="1"/>
        </p:nvSpPr>
        <p:spPr>
          <a:xfrm>
            <a:off x="3200400" y="3877056"/>
            <a:ext cx="2743200" cy="228600"/>
          </a:xfrm>
          <a:prstGeom prst="rect">
            <a:avLst/>
          </a:prstGeom>
          <a:solidFill>
            <a:srgbClr val="695D54"/>
          </a:solidFill>
        </p:spPr>
        <p:txBody>
          <a:bodyPr wrap="square" rtlCol="0">
            <a:spAutoFit/>
          </a:bodyPr>
          <a:lstStyle/>
          <a:p>
            <a:pPr algn="ctr"/>
            <a:endParaRPr lang="en-US" sz="1400" cap="all" spc="600" dirty="0">
              <a:solidFill>
                <a:srgbClr val="FFFFFF"/>
              </a:solidFill>
            </a:endParaRPr>
          </a:p>
        </p:txBody>
      </p:sp>
    </p:spTree>
    <p:extLst>
      <p:ext uri="{BB962C8B-B14F-4D97-AF65-F5344CB8AC3E}">
        <p14:creationId xmlns:p14="http://schemas.microsoft.com/office/powerpoint/2010/main" val="29837693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 Option 4 - Surgery">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smtClean="0"/>
              <a:t>Name/Title – Garamond – 14 </a:t>
            </a:r>
            <a:r>
              <a:rPr lang="en-US" dirty="0" err="1" smtClean="0"/>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smtClean="0"/>
              <a:t>Headshot</a:t>
            </a:r>
            <a:br>
              <a:rPr lang="en-US" dirty="0" smtClean="0"/>
            </a:br>
            <a:r>
              <a:rPr lang="en-US" dirty="0" smtClean="0"/>
              <a:t>1 in. x 1in.</a:t>
            </a:r>
            <a:endParaRPr lang="en-US" dirty="0"/>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smtClean="0"/>
              <a:t>Name/Title – Garamond – 14 </a:t>
            </a:r>
            <a:r>
              <a:rPr lang="en-US" dirty="0" err="1" smtClean="0"/>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smtClean="0"/>
              <a:t>Name/Title – Garamond – 14 </a:t>
            </a:r>
            <a:r>
              <a:rPr lang="en-US" dirty="0" err="1" smtClean="0"/>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smtClean="0"/>
              <a:t>Breaker Title – Garamond – 36 </a:t>
            </a:r>
            <a:r>
              <a:rPr lang="en-US" dirty="0" err="1" smtClean="0"/>
              <a:t>pt</a:t>
            </a:r>
            <a:endParaRPr lang="en-US" dirty="0"/>
          </a:p>
        </p:txBody>
      </p:sp>
      <p:sp>
        <p:nvSpPr>
          <p:cNvPr id="13" name="TextBox 12"/>
          <p:cNvSpPr txBox="1"/>
          <p:nvPr userDrawn="1"/>
        </p:nvSpPr>
        <p:spPr>
          <a:xfrm>
            <a:off x="3200400" y="3877056"/>
            <a:ext cx="2743200" cy="228600"/>
          </a:xfrm>
          <a:prstGeom prst="rect">
            <a:avLst/>
          </a:prstGeom>
          <a:solidFill>
            <a:srgbClr val="695D54"/>
          </a:solidFill>
        </p:spPr>
        <p:txBody>
          <a:bodyPr wrap="square" rtlCol="0">
            <a:spAutoFit/>
          </a:bodyPr>
          <a:lstStyle/>
          <a:p>
            <a:pPr algn="ctr"/>
            <a:endParaRPr lang="en-US" sz="1400" cap="all" spc="600" dirty="0">
              <a:solidFill>
                <a:srgbClr val="FFFFFF"/>
              </a:solidFill>
            </a:endParaRPr>
          </a:p>
        </p:txBody>
      </p:sp>
    </p:spTree>
    <p:extLst>
      <p:ext uri="{BB962C8B-B14F-4D97-AF65-F5344CB8AC3E}">
        <p14:creationId xmlns:p14="http://schemas.microsoft.com/office/powerpoint/2010/main" val="14283617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 Option 5 - Mother/S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smtClean="0"/>
              <a:t>Name/Title – Garamond – 14 </a:t>
            </a:r>
            <a:r>
              <a:rPr lang="en-US" dirty="0" err="1" smtClean="0"/>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smtClean="0"/>
              <a:t>Headshot</a:t>
            </a:r>
            <a:br>
              <a:rPr lang="en-US" dirty="0" smtClean="0"/>
            </a:br>
            <a:r>
              <a:rPr lang="en-US" dirty="0" smtClean="0"/>
              <a:t>1 in. x 1in.</a:t>
            </a:r>
            <a:endParaRPr lang="en-US" dirty="0"/>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smtClean="0"/>
              <a:t>Name/Title – Garamond – 14 </a:t>
            </a:r>
            <a:r>
              <a:rPr lang="en-US" dirty="0" err="1" smtClean="0"/>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smtClean="0"/>
              <a:t>Name/Title – Garamond – 14 </a:t>
            </a:r>
            <a:r>
              <a:rPr lang="en-US" dirty="0" err="1" smtClean="0"/>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smtClean="0"/>
              <a:t>Breaker Title – Garamond – 36 </a:t>
            </a:r>
            <a:r>
              <a:rPr lang="en-US" dirty="0" err="1" smtClean="0"/>
              <a:t>pt</a:t>
            </a:r>
            <a:endParaRPr lang="en-US" dirty="0"/>
          </a:p>
        </p:txBody>
      </p:sp>
      <p:sp>
        <p:nvSpPr>
          <p:cNvPr id="13" name="TextBox 12"/>
          <p:cNvSpPr txBox="1"/>
          <p:nvPr userDrawn="1"/>
        </p:nvSpPr>
        <p:spPr>
          <a:xfrm>
            <a:off x="3200400" y="3877056"/>
            <a:ext cx="2743200" cy="228600"/>
          </a:xfrm>
          <a:prstGeom prst="rect">
            <a:avLst/>
          </a:prstGeom>
          <a:solidFill>
            <a:srgbClr val="695D54"/>
          </a:solidFill>
        </p:spPr>
        <p:txBody>
          <a:bodyPr wrap="square" rtlCol="0">
            <a:spAutoFit/>
          </a:bodyPr>
          <a:lstStyle/>
          <a:p>
            <a:pPr algn="ctr"/>
            <a:endParaRPr lang="en-US" sz="1400" cap="all" spc="600" dirty="0">
              <a:solidFill>
                <a:srgbClr val="FFFFFF"/>
              </a:solidFill>
            </a:endParaRPr>
          </a:p>
        </p:txBody>
      </p:sp>
    </p:spTree>
    <p:extLst>
      <p:ext uri="{BB962C8B-B14F-4D97-AF65-F5344CB8AC3E}">
        <p14:creationId xmlns:p14="http://schemas.microsoft.com/office/powerpoint/2010/main" val="15982338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 Option 6 - Headligh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Font typeface="Arial" panose="020B0604020202020204" pitchFamily="34" charset="0"/>
              <a:buNone/>
              <a:defRPr sz="1400" b="1"/>
            </a:lvl1pPr>
          </a:lstStyle>
          <a:p>
            <a:pPr lvl="0"/>
            <a:r>
              <a:rPr lang="en-US" dirty="0" smtClean="0"/>
              <a:t>Name/Title – Garamond – 14 </a:t>
            </a:r>
            <a:r>
              <a:rPr lang="en-US" dirty="0" err="1" smtClean="0"/>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smtClean="0"/>
              <a:t>Headshot</a:t>
            </a:r>
            <a:br>
              <a:rPr lang="en-US" dirty="0" smtClean="0"/>
            </a:br>
            <a:r>
              <a:rPr lang="en-US" dirty="0" smtClean="0"/>
              <a:t>1 in. x 1in.</a:t>
            </a:r>
            <a:endParaRPr lang="en-US" dirty="0"/>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smtClean="0"/>
              <a:t>Name/Title – Garamond – 14 </a:t>
            </a:r>
            <a:r>
              <a:rPr lang="en-US" dirty="0" err="1" smtClean="0"/>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smtClean="0"/>
              <a:t>Name/Title – Garamond – 14 </a:t>
            </a:r>
            <a:r>
              <a:rPr lang="en-US" dirty="0" err="1" smtClean="0"/>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smtClean="0"/>
              <a:t>Breaker Title – Garamond – 36 </a:t>
            </a:r>
            <a:r>
              <a:rPr lang="en-US" dirty="0" err="1" smtClean="0"/>
              <a:t>pt</a:t>
            </a:r>
            <a:endParaRPr lang="en-US" dirty="0"/>
          </a:p>
        </p:txBody>
      </p:sp>
      <p:sp>
        <p:nvSpPr>
          <p:cNvPr id="14" name="TextBox 13"/>
          <p:cNvSpPr txBox="1"/>
          <p:nvPr userDrawn="1"/>
        </p:nvSpPr>
        <p:spPr>
          <a:xfrm>
            <a:off x="3200400" y="3877056"/>
            <a:ext cx="2743200" cy="228600"/>
          </a:xfrm>
          <a:prstGeom prst="rect">
            <a:avLst/>
          </a:prstGeom>
          <a:solidFill>
            <a:srgbClr val="695D54"/>
          </a:solidFill>
        </p:spPr>
        <p:txBody>
          <a:bodyPr wrap="square" rtlCol="0">
            <a:spAutoFit/>
          </a:bodyPr>
          <a:lstStyle/>
          <a:p>
            <a:pPr algn="ctr"/>
            <a:endParaRPr lang="en-US" sz="1400" cap="all" spc="600" dirty="0">
              <a:solidFill>
                <a:srgbClr val="FFFFFF"/>
              </a:solidFill>
            </a:endParaRPr>
          </a:p>
        </p:txBody>
      </p:sp>
      <p:pic>
        <p:nvPicPr>
          <p:cNvPr id="13" name="Picture 12" descr="MBH_MH_cmyk (2)"/>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05600" y="6256492"/>
            <a:ext cx="1981200" cy="457200"/>
          </a:xfrm>
          <a:prstGeom prst="rect">
            <a:avLst/>
          </a:prstGeom>
          <a:noFill/>
          <a:ln>
            <a:noFill/>
          </a:ln>
        </p:spPr>
      </p:pic>
    </p:spTree>
    <p:extLst>
      <p:ext uri="{BB962C8B-B14F-4D97-AF65-F5344CB8AC3E}">
        <p14:creationId xmlns:p14="http://schemas.microsoft.com/office/powerpoint/2010/main" val="28973044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1162"/>
            <a:ext cx="8229600" cy="731838"/>
          </a:xfrm>
          <a:prstGeom prst="rect">
            <a:avLst/>
          </a:prstGeom>
        </p:spPr>
        <p:txBody>
          <a:bodyPr vert="horz" lIns="0" tIns="0" rIns="0" bIns="0" rtlCol="0" anchor="ctr">
            <a:noAutofit/>
          </a:bodyPr>
          <a:lstStyle/>
          <a:p>
            <a:r>
              <a:rPr lang="en-US" dirty="0" smtClean="0"/>
              <a:t>Title – Garamond – 36 </a:t>
            </a:r>
            <a:r>
              <a:rPr lang="en-US" dirty="0" err="1" smtClean="0"/>
              <a:t>pt</a:t>
            </a:r>
            <a:endParaRPr lang="en-US" dirty="0"/>
          </a:p>
        </p:txBody>
      </p:sp>
      <p:sp>
        <p:nvSpPr>
          <p:cNvPr id="3" name="Text Placeholder 2"/>
          <p:cNvSpPr>
            <a:spLocks noGrp="1"/>
          </p:cNvSpPr>
          <p:nvPr>
            <p:ph type="body" idx="1"/>
          </p:nvPr>
        </p:nvSpPr>
        <p:spPr>
          <a:xfrm>
            <a:off x="457200" y="1295400"/>
            <a:ext cx="8229600" cy="4754563"/>
          </a:xfrm>
          <a:prstGeom prst="rect">
            <a:avLst/>
          </a:prstGeom>
        </p:spPr>
        <p:txBody>
          <a:bodyPr vert="horz" lIns="0" tIns="0" rIns="0" bIns="0" rtlCol="0">
            <a:noAutofit/>
          </a:bodyPr>
          <a:lstStyle/>
          <a:p>
            <a:pPr lvl="0"/>
            <a:r>
              <a:rPr lang="en-US" dirty="0" smtClean="0"/>
              <a:t>Body copy – Garamond – 18 </a:t>
            </a:r>
            <a:r>
              <a:rPr lang="en-US" dirty="0" err="1" smtClean="0"/>
              <a:t>pt</a:t>
            </a:r>
            <a:endParaRPr lang="en-US" dirty="0" smtClean="0"/>
          </a:p>
          <a:p>
            <a:pPr lvl="1"/>
            <a:r>
              <a:rPr lang="en-US" dirty="0" smtClean="0"/>
              <a:t>Second level – Garamond – 18 </a:t>
            </a:r>
            <a:r>
              <a:rPr lang="en-US" dirty="0" err="1" smtClean="0"/>
              <a:t>pt</a:t>
            </a:r>
            <a:endParaRPr lang="en-US" dirty="0" smtClean="0"/>
          </a:p>
          <a:p>
            <a:pPr lvl="2"/>
            <a:r>
              <a:rPr lang="en-US" dirty="0" smtClean="0"/>
              <a:t>Third level – Garamond – 18 </a:t>
            </a:r>
            <a:r>
              <a:rPr lang="en-US" dirty="0" err="1" smtClean="0"/>
              <a:t>pt</a:t>
            </a:r>
            <a:endParaRPr lang="en-US" dirty="0" smtClean="0"/>
          </a:p>
        </p:txBody>
      </p:sp>
      <p:sp>
        <p:nvSpPr>
          <p:cNvPr id="9"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latin typeface="Garamond" pitchFamily="18" charset="0"/>
              </a:defRPr>
            </a:lvl1pPr>
          </a:lstStyle>
          <a:p>
            <a:fld id="{178A68C7-47CD-4FDE-9645-D1E4BA08B93E}" type="slidenum">
              <a:rPr lang="en-US" smtClean="0"/>
              <a:pPr/>
              <a:t>‹#›</a:t>
            </a:fld>
            <a:endParaRPr lang="en-US" dirty="0"/>
          </a:p>
        </p:txBody>
      </p:sp>
      <p:pic>
        <p:nvPicPr>
          <p:cNvPr id="5" name="Picture 4" descr="MBH_MH_cmyk (2)"/>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05600" y="6256492"/>
            <a:ext cx="1981200" cy="457200"/>
          </a:xfrm>
          <a:prstGeom prst="rect">
            <a:avLst/>
          </a:prstGeom>
          <a:noFill/>
          <a:ln>
            <a:noFill/>
          </a:ln>
        </p:spPr>
      </p:pic>
    </p:spTree>
    <p:extLst>
      <p:ext uri="{BB962C8B-B14F-4D97-AF65-F5344CB8AC3E}">
        <p14:creationId xmlns:p14="http://schemas.microsoft.com/office/powerpoint/2010/main" val="2459182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sldNum="0" hdr="0" ftr="0" dt="0"/>
  <p:txStyles>
    <p:titleStyle>
      <a:lvl1pPr algn="l" defTabSz="914400" rtl="0" eaLnBrk="1" latinLnBrk="0" hangingPunct="1">
        <a:spcBef>
          <a:spcPct val="0"/>
        </a:spcBef>
        <a:buNone/>
        <a:defRPr sz="3600" b="0" i="0" kern="1200" baseline="0">
          <a:solidFill>
            <a:srgbClr val="9E1B34"/>
          </a:solidFill>
          <a:latin typeface="Calibri" panose="020F0502020204030204" pitchFamily="34" charset="0"/>
          <a:ea typeface="+mj-ea"/>
          <a:cs typeface="+mj-cs"/>
        </a:defRPr>
      </a:lvl1pPr>
    </p:titleStyle>
    <p:bodyStyle>
      <a:lvl1pPr marL="285750" indent="-285750" algn="l" defTabSz="914400" rtl="0" eaLnBrk="1" latinLnBrk="0" hangingPunct="1">
        <a:spcBef>
          <a:spcPct val="20000"/>
        </a:spcBef>
        <a:spcAft>
          <a:spcPts val="600"/>
        </a:spcAft>
        <a:buClr>
          <a:srgbClr val="9E1B34"/>
        </a:buClr>
        <a:buFont typeface="Garamond" panose="02020404030301010803" pitchFamily="18" charset="0"/>
        <a:buChar char="•"/>
        <a:defRPr sz="1800" b="0" kern="1200" baseline="0">
          <a:solidFill>
            <a:srgbClr val="000000"/>
          </a:solidFill>
          <a:latin typeface="Calibri Light" panose="020F0302020204030204" pitchFamily="34" charset="0"/>
          <a:ea typeface="+mn-ea"/>
          <a:cs typeface="+mn-cs"/>
        </a:defRPr>
      </a:lvl1pPr>
      <a:lvl2pPr marL="742950" indent="-285750" algn="l" defTabSz="914400" rtl="0" eaLnBrk="1" latinLnBrk="0" hangingPunct="1">
        <a:spcBef>
          <a:spcPct val="20000"/>
        </a:spcBef>
        <a:spcAft>
          <a:spcPts val="600"/>
        </a:spcAft>
        <a:buClr>
          <a:srgbClr val="9E1B34"/>
        </a:buClr>
        <a:buFont typeface="Garamond" panose="02020404030301010803" pitchFamily="18" charset="0"/>
        <a:buChar char="-"/>
        <a:defRPr sz="1800" kern="1200">
          <a:solidFill>
            <a:srgbClr val="000000"/>
          </a:solidFill>
          <a:latin typeface="Calibri Light" panose="020F0302020204030204" pitchFamily="34" charset="0"/>
          <a:ea typeface="+mn-ea"/>
          <a:cs typeface="+mn-cs"/>
        </a:defRPr>
      </a:lvl2pPr>
      <a:lvl3pPr marL="1143000" indent="-228600" algn="l" defTabSz="914400" rtl="0" eaLnBrk="1" latinLnBrk="0" hangingPunct="1">
        <a:spcBef>
          <a:spcPct val="20000"/>
        </a:spcBef>
        <a:spcAft>
          <a:spcPts val="600"/>
        </a:spcAft>
        <a:buClr>
          <a:srgbClr val="9E1B34"/>
        </a:buClr>
        <a:buFont typeface="Garamond" panose="02020404030301010803" pitchFamily="18" charset="0"/>
        <a:buChar char="»"/>
        <a:defRPr sz="1800" kern="1200">
          <a:solidFill>
            <a:srgbClr val="000000"/>
          </a:solidFill>
          <a:latin typeface="Calibri Light" panose="020F0302020204030204" pitchFamily="34" charset="0"/>
          <a:ea typeface="+mn-ea"/>
          <a:cs typeface="+mn-cs"/>
        </a:defRPr>
      </a:lvl3pPr>
      <a:lvl4pPr marL="1600200" indent="-228600" algn="l" defTabSz="914400" rtl="0" eaLnBrk="1" latinLnBrk="0" hangingPunct="1">
        <a:spcBef>
          <a:spcPct val="20000"/>
        </a:spcBef>
        <a:spcAft>
          <a:spcPts val="600"/>
        </a:spcAft>
        <a:buClr>
          <a:srgbClr val="9E1B34"/>
        </a:buClr>
        <a:buFont typeface="Arial" panose="020B0604020202020204"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spcBef>
          <a:spcPct val="20000"/>
        </a:spcBef>
        <a:spcAft>
          <a:spcPts val="600"/>
        </a:spcAft>
        <a:buClr>
          <a:srgbClr val="9E1B34"/>
        </a:buClr>
        <a:buFont typeface="Arial" panose="020B0604020202020204"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gres&amp;cd=&amp;cad=rja&amp;uact=8&amp;ved=2ahUKEwigxdDLr7DaAhXPnuAKHeP6CTMQjRx6BAgAEAU&amp;url=https%3A%2F%2Fwww.freepik.com%2Ffree-photos-vectors%2Fspring&amp;psig=AOvVaw2w1ZnXuN9gakmccSPXk5mg&amp;ust=1523472534890659"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gres&amp;cd=&amp;cad=rja&amp;uact=8&amp;ved=2ahUKEwjWqa2o1bDaAhVHON8KHTaeCL0QjRx6BAgAEAU&amp;url=https%3A%2F%2Fwww.pinterest.com%2Fpin%2F259097784788694775%2F&amp;psig=AOvVaw1eqBocgm7h4cKKWHxP1h4-&amp;ust=1523482661618705"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source=imgres&amp;cd=&amp;cad=rja&amp;uact=8&amp;ved=2ahUKEwjY-Yjn17DaAhWiVN8KHZymB1EQjRx6BAgAEAU&amp;url=http%3A%2F%2Fmarienthalcountryinn.com%2Fspring-into-health%2F&amp;psig=AOvVaw0JPE1eQbrdF-Xlewlzod7p&amp;ust=1523483330030220"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www.medicarenhic.com/" TargetMode="External"/><Relationship Id="rId7" Type="http://schemas.openxmlformats.org/officeDocument/2006/relationships/hyperlink" Target="http://www.cfha.org/" TargetMode="External"/><Relationship Id="rId2" Type="http://schemas.openxmlformats.org/officeDocument/2006/relationships/hyperlink" Target="http://www.cms.gov/Manuals/IOM/list.asp" TargetMode="External"/><Relationship Id="rId1" Type="http://schemas.openxmlformats.org/officeDocument/2006/relationships/slideLayout" Target="../slideLayouts/slideLayout12.xml"/><Relationship Id="rId6" Type="http://schemas.openxmlformats.org/officeDocument/2006/relationships/hyperlink" Target="http://www.mainehealth.org/mentalhealthintegration" TargetMode="External"/><Relationship Id="rId5" Type="http://schemas.openxmlformats.org/officeDocument/2006/relationships/hyperlink" Target="http://www.ibhp.org/" TargetMode="External"/><Relationship Id="rId4" Type="http://schemas.openxmlformats.org/officeDocument/2006/relationships/hyperlink" Target="http://www.thenationalcouncil.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url?sa=i&amp;rct=j&amp;q=&amp;esrc=s&amp;source=imgres&amp;cd=&amp;cad=rja&amp;uact=8&amp;ved=2ahUKEwjHwO_kr7DaAhXLT98KHbhhDvoQjRx6BAgAEAU&amp;url=https%3A%2F%2Fsteilacoomsentinel.org%2Fmatts-corner-the-one-in-the-middle-of-spring%2F&amp;psig=AOvVaw3ropTkfpY8rCFgp8baZJ-d&amp;ust=1523472587953762"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gres&amp;cd=&amp;cad=rja&amp;uact=8&amp;ved=2ahUKEwjN8_uB17DaAhVOUt8KHU4qBxMQjRx6BAgAEAU&amp;url=https%3A%2F%2Fappdevelopermagazine.com%2F1303%2F2014%2F4%2F9%2Fspring-into-profit-%25E2%2580%2593-the-four-money-making-models-for-your-apps-to-bloom%2F&amp;psig=AOvVaw3qYxsRe_mTT2L4B2w7c5L9&amp;ust=152348311794539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rct=j&amp;q=&amp;esrc=s&amp;source=imgres&amp;cd=&amp;cad=rja&amp;uact=8&amp;ved=2ahUKEwipj5zw1LDaAhUNhuAKHffYBYAQjRx6BAgAEAU&amp;url=https%3A%2F%2Fwww.pinterest.com.au%2Fpin%2F301178293808620671%2F&amp;psig=AOvVaw3gb8GVEmwhK-ZQyFgEkdSG&amp;ust=152348254368846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990600"/>
            <a:ext cx="7772400" cy="1470025"/>
          </a:xfrm>
        </p:spPr>
        <p:txBody>
          <a:bodyPr/>
          <a:lstStyle/>
          <a:p>
            <a:r>
              <a:rPr lang="en-US" dirty="0"/>
              <a:t>Billing, Coding and Documentation to Maximize Reimbursement</a:t>
            </a:r>
          </a:p>
        </p:txBody>
      </p:sp>
      <p:sp>
        <p:nvSpPr>
          <p:cNvPr id="7" name="Subtitle 6"/>
          <p:cNvSpPr>
            <a:spLocks noGrp="1"/>
          </p:cNvSpPr>
          <p:nvPr>
            <p:ph type="subTitle" idx="1"/>
          </p:nvPr>
        </p:nvSpPr>
        <p:spPr>
          <a:xfrm>
            <a:off x="457200" y="4419600"/>
            <a:ext cx="6400800" cy="1752600"/>
          </a:xfrm>
        </p:spPr>
        <p:txBody>
          <a:bodyPr/>
          <a:lstStyle/>
          <a:p>
            <a:pPr algn="l"/>
            <a:r>
              <a:rPr lang="en-US" dirty="0" smtClean="0"/>
              <a:t>Mary Jean Mork, LCSW</a:t>
            </a:r>
          </a:p>
          <a:p>
            <a:pPr algn="l"/>
            <a:r>
              <a:rPr lang="en-US" dirty="0" smtClean="0"/>
              <a:t>April 12, 2018</a:t>
            </a:r>
            <a:endParaRPr lang="en-US" dirty="0"/>
          </a:p>
        </p:txBody>
      </p:sp>
      <p:pic>
        <p:nvPicPr>
          <p:cNvPr id="1026" name="Picture 2" descr="Image result for spring imag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025" y="2819400"/>
            <a:ext cx="32194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59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Crisis Codes 90839 and 90840 - continued</a:t>
            </a:r>
            <a:endParaRPr lang="en-US" sz="3600" dirty="0"/>
          </a:p>
        </p:txBody>
      </p:sp>
      <p:sp>
        <p:nvSpPr>
          <p:cNvPr id="3" name="Content Placeholder 2"/>
          <p:cNvSpPr>
            <a:spLocks noGrp="1"/>
          </p:cNvSpPr>
          <p:nvPr>
            <p:ph idx="1"/>
          </p:nvPr>
        </p:nvSpPr>
        <p:spPr/>
        <p:txBody>
          <a:bodyPr/>
          <a:lstStyle/>
          <a:p>
            <a:pPr marL="342900" indent="-342900" defTabSz="457200">
              <a:buFont typeface="Arial" panose="020B0604020202020204" pitchFamily="34" charset="0"/>
              <a:buChar char="•"/>
            </a:pPr>
            <a:r>
              <a:rPr lang="en-US" sz="2000" dirty="0">
                <a:latin typeface="Arial"/>
              </a:rPr>
              <a:t>Does not need to be continuous</a:t>
            </a:r>
          </a:p>
          <a:p>
            <a:pPr marL="342900" indent="-342900" defTabSz="457200">
              <a:buFont typeface="Arial" panose="020B0604020202020204" pitchFamily="34" charset="0"/>
              <a:buChar char="•"/>
            </a:pPr>
            <a:r>
              <a:rPr lang="en-US" sz="2000" dirty="0">
                <a:latin typeface="Arial"/>
              </a:rPr>
              <a:t>Full attention of the provider (physician or other qualified health care provider) must be devoted to this patient/family</a:t>
            </a:r>
          </a:p>
          <a:p>
            <a:pPr marL="342900" indent="-342900" defTabSz="457200">
              <a:buFont typeface="Arial" panose="020B0604020202020204" pitchFamily="34" charset="0"/>
              <a:buChar char="•"/>
            </a:pPr>
            <a:r>
              <a:rPr lang="en-US" sz="2000" dirty="0">
                <a:latin typeface="Arial"/>
              </a:rPr>
              <a:t>Patient must be present for some or all of the service</a:t>
            </a:r>
          </a:p>
          <a:p>
            <a:pPr marL="342900" indent="-342900" defTabSz="457200">
              <a:buFont typeface="Arial" panose="020B0604020202020204" pitchFamily="34" charset="0"/>
              <a:buChar char="•"/>
            </a:pPr>
            <a:r>
              <a:rPr lang="en-US" sz="2000" dirty="0" smtClean="0">
                <a:latin typeface="Arial"/>
              </a:rPr>
              <a:t>90839 – used for </a:t>
            </a:r>
            <a:r>
              <a:rPr lang="en-US" sz="2000" dirty="0">
                <a:latin typeface="Arial"/>
              </a:rPr>
              <a:t>the first 30-74 minutes and can only be coded once per </a:t>
            </a:r>
            <a:r>
              <a:rPr lang="en-US" sz="2000" dirty="0" smtClean="0">
                <a:latin typeface="Arial"/>
              </a:rPr>
              <a:t>date</a:t>
            </a:r>
          </a:p>
          <a:p>
            <a:pPr marL="342900" indent="-342900" defTabSz="457200">
              <a:buFont typeface="Arial" panose="020B0604020202020204" pitchFamily="34" charset="0"/>
              <a:buChar char="•"/>
            </a:pPr>
            <a:r>
              <a:rPr lang="en-US" sz="2000" dirty="0" smtClean="0">
                <a:latin typeface="Arial"/>
              </a:rPr>
              <a:t>90840 - used </a:t>
            </a:r>
            <a:r>
              <a:rPr lang="en-US" sz="2000" dirty="0">
                <a:latin typeface="Arial"/>
              </a:rPr>
              <a:t>for each additional block of 30 minutes (not less than 15 minutes</a:t>
            </a:r>
            <a:r>
              <a:rPr lang="en-US" sz="2000" dirty="0" smtClean="0">
                <a:latin typeface="Arial"/>
              </a:rPr>
              <a:t>)</a:t>
            </a:r>
          </a:p>
          <a:p>
            <a:pPr defTabSz="457200">
              <a:buFont typeface="Arial" panose="020B0604020202020204" pitchFamily="34" charset="0"/>
              <a:buChar char="•"/>
            </a:pPr>
            <a:r>
              <a:rPr lang="en-US" sz="2000" dirty="0">
                <a:latin typeface="Arial"/>
              </a:rPr>
              <a:t>Do not report </a:t>
            </a:r>
            <a:r>
              <a:rPr lang="en-US" sz="2000" dirty="0" smtClean="0">
                <a:latin typeface="Arial"/>
              </a:rPr>
              <a:t>in </a:t>
            </a:r>
            <a:r>
              <a:rPr lang="en-US" sz="2000" dirty="0">
                <a:latin typeface="Arial"/>
              </a:rPr>
              <a:t>conjunction with 90791, 90792, psychotherapy codes 90832-90838 or other psychiatric </a:t>
            </a:r>
            <a:r>
              <a:rPr lang="en-US" sz="2000" dirty="0" smtClean="0">
                <a:latin typeface="Arial"/>
              </a:rPr>
              <a:t>services</a:t>
            </a:r>
            <a:endParaRPr lang="en-US" sz="2000" dirty="0">
              <a:latin typeface="Arial"/>
            </a:endParaRPr>
          </a:p>
          <a:p>
            <a:pPr marL="342900" indent="-342900" defTabSz="457200">
              <a:buFont typeface="Arial" panose="020B0604020202020204" pitchFamily="34" charset="0"/>
              <a:buChar char="•"/>
            </a:pPr>
            <a:endParaRPr lang="en-US" sz="2000" dirty="0">
              <a:latin typeface="Arial"/>
            </a:endParaRPr>
          </a:p>
          <a:p>
            <a:endParaRPr lang="en-US" dirty="0"/>
          </a:p>
        </p:txBody>
      </p:sp>
      <p:sp>
        <p:nvSpPr>
          <p:cNvPr id="4" name="Rectangle 3"/>
          <p:cNvSpPr/>
          <p:nvPr/>
        </p:nvSpPr>
        <p:spPr>
          <a:xfrm>
            <a:off x="685800" y="5397313"/>
            <a:ext cx="7086600"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From: Coding and Documentation for Behavioral Health Providers (2016). Diane E. </a:t>
            </a:r>
            <a:r>
              <a:rPr lang="en-US" dirty="0" err="1">
                <a:latin typeface="Arial" panose="020B0604020202020204" pitchFamily="34" charset="0"/>
                <a:cs typeface="Arial" panose="020B0604020202020204" pitchFamily="34" charset="0"/>
              </a:rPr>
              <a:t>Zucker</a:t>
            </a:r>
            <a:r>
              <a:rPr lang="en-US" dirty="0">
                <a:latin typeface="Arial" panose="020B0604020202020204" pitchFamily="34" charset="0"/>
                <a:cs typeface="Arial" panose="020B0604020202020204" pitchFamily="34" charset="0"/>
              </a:rPr>
              <a:t>, M.Ed. CCS-P, Health Care Consultant. Email: dezucker@sbcglobal.net</a:t>
            </a:r>
          </a:p>
        </p:txBody>
      </p:sp>
    </p:spTree>
    <p:extLst>
      <p:ext uri="{BB962C8B-B14F-4D97-AF65-F5344CB8AC3E}">
        <p14:creationId xmlns:p14="http://schemas.microsoft.com/office/powerpoint/2010/main" val="2747391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sz="3600" dirty="0" smtClean="0"/>
              <a:t>Health and Behavioral Assessment Codes</a:t>
            </a:r>
          </a:p>
        </p:txBody>
      </p:sp>
      <p:pic>
        <p:nvPicPr>
          <p:cNvPr id="22530" name="Picture 2" descr="Image result for think spring imag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81400"/>
            <a:ext cx="1625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974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3200" smtClean="0"/>
              <a:t>Health &amp; Behavior (H&amp;B) Codes </a:t>
            </a:r>
            <a:br>
              <a:rPr lang="en-US" altLang="en-US" sz="3200" smtClean="0"/>
            </a:br>
            <a:r>
              <a:rPr lang="en-US" altLang="en-US" sz="3200" smtClean="0"/>
              <a:t>96150 – 96155</a:t>
            </a:r>
          </a:p>
        </p:txBody>
      </p:sp>
      <p:graphicFrame>
        <p:nvGraphicFramePr>
          <p:cNvPr id="4" name="Diagram 3"/>
          <p:cNvGraphicFramePr/>
          <p:nvPr/>
        </p:nvGraphicFramePr>
        <p:xfrm>
          <a:off x="457200" y="1828800"/>
          <a:ext cx="8458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643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Health and Behavior Codes</a:t>
            </a:r>
            <a:br>
              <a:rPr lang="en-US" altLang="en-US" smtClean="0"/>
            </a:br>
            <a:endParaRPr lang="en-US" altLang="en-US" sz="2800" smtClean="0"/>
          </a:p>
        </p:txBody>
      </p:sp>
      <p:graphicFrame>
        <p:nvGraphicFramePr>
          <p:cNvPr id="100398" name="Group 46"/>
          <p:cNvGraphicFramePr>
            <a:graphicFrameLocks noGrp="1"/>
          </p:cNvGraphicFramePr>
          <p:nvPr>
            <p:ph idx="1"/>
          </p:nvPr>
        </p:nvGraphicFramePr>
        <p:xfrm>
          <a:off x="457200" y="1447800"/>
          <a:ext cx="8305800" cy="4724402"/>
        </p:xfrm>
        <a:graphic>
          <a:graphicData uri="http://schemas.openxmlformats.org/drawingml/2006/table">
            <a:tbl>
              <a:tblPr/>
              <a:tblGrid>
                <a:gridCol w="925513"/>
                <a:gridCol w="2198687"/>
                <a:gridCol w="5181600"/>
              </a:tblGrid>
              <a:tr h="1071563">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r"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96150</a:t>
                      </a:r>
                      <a:endParaRPr kumimoji="0" lang="en-US" altLang="en-US" sz="18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Assessment</a:t>
                      </a:r>
                      <a:endParaRPr kumimoji="0" lang="en-US" altLang="en-US" sz="18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Verdana" pitchFamily="34" charset="0"/>
                          <a:ea typeface="MS PGothic" pitchFamily="34" charset="-128"/>
                          <a:cs typeface="Arial" charset="0"/>
                        </a:rPr>
                        <a:t>Initial assessment to determine the biological</a:t>
                      </a:r>
                      <a:br>
                        <a:rPr kumimoji="0" lang="en-US" altLang="en-US" sz="1400" b="0" i="0" u="none" strike="noStrike" cap="none" normalizeH="0" baseline="0" dirty="0" smtClean="0">
                          <a:ln>
                            <a:noFill/>
                          </a:ln>
                          <a:solidFill>
                            <a:schemeClr val="tx1"/>
                          </a:solidFill>
                          <a:effectLst/>
                          <a:latin typeface="Verdana" pitchFamily="34" charset="0"/>
                          <a:ea typeface="MS PGothic" pitchFamily="34" charset="-128"/>
                          <a:cs typeface="Arial" charset="0"/>
                        </a:rPr>
                      </a:br>
                      <a:r>
                        <a:rPr kumimoji="0" lang="en-US" altLang="en-US" sz="1400" b="0" i="0" u="none" strike="noStrike" cap="none" normalizeH="0" baseline="0" dirty="0" smtClean="0">
                          <a:ln>
                            <a:noFill/>
                          </a:ln>
                          <a:solidFill>
                            <a:schemeClr val="tx1"/>
                          </a:solidFill>
                          <a:effectLst/>
                          <a:latin typeface="Verdana" pitchFamily="34" charset="0"/>
                          <a:ea typeface="MS PGothic" pitchFamily="34" charset="-128"/>
                          <a:cs typeface="Arial" charset="0"/>
                        </a:rPr>
                        <a:t>psychological and social factors affecting the physical health and any treatment problems, e.g. health-focused interview</a:t>
                      </a:r>
                      <a:endParaRPr kumimoji="0" lang="en-US" altLang="en-US" sz="14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4738">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r"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96151</a:t>
                      </a:r>
                      <a:endParaRPr kumimoji="0" lang="en-US" altLang="en-US" sz="18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Re-assessment</a:t>
                      </a:r>
                      <a:endParaRPr kumimoji="0" lang="en-US" altLang="en-US" sz="18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Verdana" pitchFamily="34" charset="0"/>
                          <a:ea typeface="MS PGothic" pitchFamily="34" charset="-128"/>
                          <a:cs typeface="Arial" charset="0"/>
                        </a:rPr>
                        <a:t>Re-assessment to evaluate the condition and determine the need for further treatment. Can be performed by clinician other than the one who did the initial assessment</a:t>
                      </a:r>
                      <a:endParaRPr kumimoji="0" lang="en-US" altLang="en-US" sz="14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0425">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r"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96152</a:t>
                      </a:r>
                      <a:endParaRPr kumimoji="0" lang="en-US" altLang="en-US" sz="18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Ind Intervention</a:t>
                      </a:r>
                      <a:endParaRPr kumimoji="0" lang="en-US" altLang="en-US" sz="18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Verdana" pitchFamily="34" charset="0"/>
                          <a:ea typeface="MS PGothic" pitchFamily="34" charset="-128"/>
                          <a:cs typeface="Arial" charset="0"/>
                        </a:rPr>
                        <a:t>Service to modify the psychological, behavioral, cognitive and social factors affecting the pt's physical health and well-being, e.g. using CBT </a:t>
                      </a:r>
                      <a:endParaRPr kumimoji="0" lang="en-US" altLang="en-US" sz="14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8838">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r"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96153</a:t>
                      </a:r>
                      <a:endParaRPr kumimoji="0" lang="en-US" altLang="en-US" sz="18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Grp Intervention</a:t>
                      </a:r>
                      <a:endParaRPr kumimoji="0" lang="en-US" altLang="en-US" sz="18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Verdana" pitchFamily="34" charset="0"/>
                          <a:ea typeface="MS PGothic" pitchFamily="34" charset="-128"/>
                          <a:cs typeface="Arial" charset="0"/>
                        </a:rPr>
                        <a:t>Group sessions typically last 90 minutes</a:t>
                      </a:r>
                      <a:br>
                        <a:rPr kumimoji="0" lang="en-US" altLang="en-US" sz="1400" b="0" i="0" u="none" strike="noStrike" cap="none" normalizeH="0" baseline="0" dirty="0" smtClean="0">
                          <a:ln>
                            <a:noFill/>
                          </a:ln>
                          <a:solidFill>
                            <a:schemeClr val="tx1"/>
                          </a:solidFill>
                          <a:effectLst/>
                          <a:latin typeface="Verdana" pitchFamily="34" charset="0"/>
                          <a:ea typeface="MS PGothic" pitchFamily="34" charset="-128"/>
                          <a:cs typeface="Arial" charset="0"/>
                        </a:rPr>
                      </a:br>
                      <a:r>
                        <a:rPr kumimoji="0" lang="en-US" altLang="en-US" sz="1400" b="0" i="0" u="none" strike="noStrike" cap="none" normalizeH="0" baseline="0" dirty="0" smtClean="0">
                          <a:ln>
                            <a:noFill/>
                          </a:ln>
                          <a:solidFill>
                            <a:schemeClr val="tx1"/>
                          </a:solidFill>
                          <a:effectLst/>
                          <a:latin typeface="Verdana" pitchFamily="34" charset="0"/>
                          <a:ea typeface="MS PGothic" pitchFamily="34" charset="-128"/>
                          <a:cs typeface="Arial" charset="0"/>
                        </a:rPr>
                        <a:t> and involve 8-10 pts, e.g. Smoking cessation</a:t>
                      </a:r>
                      <a:endParaRPr kumimoji="0" lang="en-US" altLang="en-US" sz="14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858838">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r"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96154</a:t>
                      </a:r>
                      <a:endParaRPr kumimoji="0" lang="en-US" altLang="en-US" sz="18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Fam Intervention</a:t>
                      </a:r>
                      <a:endParaRPr kumimoji="0" lang="en-US" altLang="en-US" sz="18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Verdana" pitchFamily="34" charset="0"/>
                          <a:ea typeface="MS PGothic" pitchFamily="34" charset="-128"/>
                          <a:cs typeface="Arial" charset="0"/>
                        </a:rPr>
                        <a:t>Service to family with pt. present, e.g. relaxation</a:t>
                      </a:r>
                      <a:br>
                        <a:rPr kumimoji="0" lang="en-US" altLang="en-US" sz="1400" b="0" i="0" u="none" strike="noStrike" cap="none" normalizeH="0" baseline="0" dirty="0" smtClean="0">
                          <a:ln>
                            <a:noFill/>
                          </a:ln>
                          <a:solidFill>
                            <a:schemeClr val="tx1"/>
                          </a:solidFill>
                          <a:effectLst/>
                          <a:latin typeface="Verdana" pitchFamily="34" charset="0"/>
                          <a:ea typeface="MS PGothic" pitchFamily="34" charset="-128"/>
                          <a:cs typeface="Arial" charset="0"/>
                        </a:rPr>
                      </a:br>
                      <a:r>
                        <a:rPr kumimoji="0" lang="en-US" altLang="en-US" sz="1400" b="0" i="0" u="none" strike="noStrike" cap="none" normalizeH="0" baseline="0" dirty="0" smtClean="0">
                          <a:ln>
                            <a:noFill/>
                          </a:ln>
                          <a:solidFill>
                            <a:schemeClr val="tx1"/>
                          </a:solidFill>
                          <a:effectLst/>
                          <a:latin typeface="Verdana" pitchFamily="34" charset="0"/>
                          <a:ea typeface="MS PGothic" pitchFamily="34" charset="-128"/>
                          <a:cs typeface="Arial" charset="0"/>
                        </a:rPr>
                        <a:t>techniques with diabetic child with parent present</a:t>
                      </a:r>
                      <a:endParaRPr kumimoji="0" lang="en-US" altLang="en-US" sz="1400" b="0" i="0" u="none" strike="noStrike" cap="none" normalizeH="0" baseline="0" dirty="0" smtClean="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10824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Billing for H&amp;B</a:t>
            </a:r>
          </a:p>
        </p:txBody>
      </p:sp>
      <p:sp>
        <p:nvSpPr>
          <p:cNvPr id="5123" name="Rectangle 3"/>
          <p:cNvSpPr>
            <a:spLocks noGrp="1" noChangeArrowheads="1"/>
          </p:cNvSpPr>
          <p:nvPr>
            <p:ph type="body" idx="1"/>
          </p:nvPr>
        </p:nvSpPr>
        <p:spPr/>
        <p:txBody>
          <a:bodyPr/>
          <a:lstStyle/>
          <a:p>
            <a:r>
              <a:rPr lang="en-US" altLang="en-US" sz="2800" smtClean="0">
                <a:solidFill>
                  <a:srgbClr val="C00000"/>
                </a:solidFill>
              </a:rPr>
              <a:t>Medical</a:t>
            </a:r>
            <a:r>
              <a:rPr lang="en-US" altLang="en-US" sz="2800" smtClean="0"/>
              <a:t> </a:t>
            </a:r>
            <a:r>
              <a:rPr lang="en-US" altLang="en-US" sz="2800" smtClean="0">
                <a:solidFill>
                  <a:srgbClr val="C00000"/>
                </a:solidFill>
              </a:rPr>
              <a:t>diagnosis</a:t>
            </a:r>
          </a:p>
          <a:p>
            <a:r>
              <a:rPr lang="en-US" altLang="en-US" sz="2800" smtClean="0">
                <a:solidFill>
                  <a:srgbClr val="C00000"/>
                </a:solidFill>
              </a:rPr>
              <a:t>Medical bill </a:t>
            </a:r>
            <a:r>
              <a:rPr lang="en-US" altLang="en-US" sz="2800" smtClean="0"/>
              <a:t>– not mental health</a:t>
            </a:r>
          </a:p>
          <a:p>
            <a:r>
              <a:rPr lang="en-US" altLang="en-US" sz="2800" smtClean="0">
                <a:solidFill>
                  <a:srgbClr val="C00000"/>
                </a:solidFill>
              </a:rPr>
              <a:t>Billed by practice </a:t>
            </a:r>
            <a:r>
              <a:rPr lang="en-US" altLang="en-US" sz="2800" smtClean="0"/>
              <a:t>with Behavioral Health Clinician:</a:t>
            </a:r>
          </a:p>
          <a:p>
            <a:pPr lvl="1"/>
            <a:r>
              <a:rPr lang="en-US" altLang="en-US" sz="2400" smtClean="0"/>
              <a:t>Hospital license</a:t>
            </a:r>
          </a:p>
          <a:p>
            <a:pPr lvl="1"/>
            <a:r>
              <a:rPr lang="en-US" altLang="en-US" sz="2400" smtClean="0"/>
              <a:t>Primary care office</a:t>
            </a:r>
          </a:p>
          <a:p>
            <a:pPr lvl="1"/>
            <a:r>
              <a:rPr lang="en-US" altLang="en-US" sz="2400" smtClean="0"/>
              <a:t>Rural Health Clinic</a:t>
            </a:r>
          </a:p>
          <a:p>
            <a:pPr lvl="1"/>
            <a:r>
              <a:rPr lang="en-US" altLang="en-US" sz="2400" smtClean="0"/>
              <a:t>Federally Qualified Health Center</a:t>
            </a:r>
          </a:p>
        </p:txBody>
      </p:sp>
    </p:spTree>
    <p:extLst>
      <p:ext uri="{BB962C8B-B14F-4D97-AF65-F5344CB8AC3E}">
        <p14:creationId xmlns:p14="http://schemas.microsoft.com/office/powerpoint/2010/main" val="633316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sz="quarter" idx="4294967295"/>
          </p:nvPr>
        </p:nvSpPr>
        <p:spPr/>
        <p:txBody>
          <a:bodyPr/>
          <a:lstStyle/>
          <a:p>
            <a:r>
              <a:rPr lang="en-US" altLang="en-US" smtClean="0"/>
              <a:t>Examples</a:t>
            </a:r>
          </a:p>
        </p:txBody>
      </p:sp>
      <p:pic>
        <p:nvPicPr>
          <p:cNvPr id="6147" name="Picture 3" descr="stress.jpg"/>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862138" y="1930400"/>
            <a:ext cx="1228725" cy="1524000"/>
          </a:xfrm>
          <a:noFill/>
        </p:spPr>
      </p:pic>
      <p:pic>
        <p:nvPicPr>
          <p:cNvPr id="6148" name="Picture 4" descr="Back Pain.jpg"/>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057900" y="1930400"/>
            <a:ext cx="1219200" cy="1524000"/>
          </a:xfrm>
          <a:noFill/>
        </p:spPr>
      </p:pic>
      <p:pic>
        <p:nvPicPr>
          <p:cNvPr id="6149" name="Picture 5" descr="hdo_stressmanagement915.jpg"/>
          <p:cNvPicPr>
            <a:picLocks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1752600" y="4270375"/>
            <a:ext cx="1447800" cy="1524000"/>
          </a:xfrm>
          <a:noFill/>
        </p:spPr>
      </p:pic>
      <p:pic>
        <p:nvPicPr>
          <p:cNvPr id="6150" name="Picture 6" descr="senior_health_pool.jpg"/>
          <p:cNvPicPr>
            <a:picLocks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5905500" y="4270375"/>
            <a:ext cx="1524000" cy="1524000"/>
          </a:xfrm>
          <a:noFill/>
        </p:spPr>
      </p:pic>
      <p:pic>
        <p:nvPicPr>
          <p:cNvPr id="6151" name="Picture 7" descr="stockphotopro_41590111WJZ_no_title-300x1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590800"/>
            <a:ext cx="23622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059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Adult H&amp;B examples</a:t>
            </a:r>
          </a:p>
        </p:txBody>
      </p:sp>
      <p:sp>
        <p:nvSpPr>
          <p:cNvPr id="7171" name="Rectangle 3"/>
          <p:cNvSpPr>
            <a:spLocks noGrp="1" noChangeArrowheads="1"/>
          </p:cNvSpPr>
          <p:nvPr>
            <p:ph type="body" idx="1"/>
          </p:nvPr>
        </p:nvSpPr>
        <p:spPr/>
        <p:txBody>
          <a:bodyPr/>
          <a:lstStyle/>
          <a:p>
            <a:r>
              <a:rPr lang="en-US" altLang="en-US" sz="2000" b="1" smtClean="0"/>
              <a:t>55 year-old: </a:t>
            </a:r>
            <a:r>
              <a:rPr lang="en-US" altLang="en-US" sz="2000" smtClean="0"/>
              <a:t>Hx of AMI, HTN, cholesterol, family history of CVD. High risk - cardiac complications.</a:t>
            </a:r>
          </a:p>
          <a:p>
            <a:pPr>
              <a:buFont typeface="Wingdings" pitchFamily="2" charset="2"/>
              <a:buNone/>
            </a:pPr>
            <a:endParaRPr lang="en-US" altLang="en-US" sz="2000" smtClean="0"/>
          </a:p>
          <a:p>
            <a:r>
              <a:rPr lang="en-US" altLang="en-US" sz="2000" b="1" smtClean="0"/>
              <a:t>35 year-old: </a:t>
            </a:r>
            <a:r>
              <a:rPr lang="en-US" altLang="en-US" sz="2000" smtClean="0"/>
              <a:t>diagnosis chronic asthma, HTN, panic attacks. Seen for assessment and follow-up.                                                        Original assessment - emotional, social and medical history, including ability to manage problems r/t chronic asthma, hospitalizations &amp; treatments. </a:t>
            </a:r>
          </a:p>
        </p:txBody>
      </p:sp>
    </p:spTree>
    <p:extLst>
      <p:ext uri="{BB962C8B-B14F-4D97-AF65-F5344CB8AC3E}">
        <p14:creationId xmlns:p14="http://schemas.microsoft.com/office/powerpoint/2010/main" val="1565473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Adolescent H&amp;B examples</a:t>
            </a:r>
          </a:p>
        </p:txBody>
      </p:sp>
      <p:sp>
        <p:nvSpPr>
          <p:cNvPr id="8195" name="Rectangle 3"/>
          <p:cNvSpPr>
            <a:spLocks noGrp="1" noChangeArrowheads="1"/>
          </p:cNvSpPr>
          <p:nvPr>
            <p:ph type="body" idx="1"/>
          </p:nvPr>
        </p:nvSpPr>
        <p:spPr/>
        <p:txBody>
          <a:bodyPr/>
          <a:lstStyle/>
          <a:p>
            <a:pPr>
              <a:spcAft>
                <a:spcPts val="1200"/>
              </a:spcAft>
            </a:pPr>
            <a:r>
              <a:rPr lang="en-US" altLang="en-US" sz="2000" b="1" smtClean="0"/>
              <a:t>16-year-old:</a:t>
            </a:r>
            <a:r>
              <a:rPr lang="en-US" altLang="en-US" sz="2000" smtClean="0"/>
              <a:t> fibromyalgia, hx numerous pain episodes, poor school attendance, isolation from peers.                  Prior to disease: school attendance normal, difficulties with peers not reported.                                                       Previous attempts by rheumatology service &amp; pain team: manage pain and facilitate positive school adjustment not successful. </a:t>
            </a:r>
          </a:p>
          <a:p>
            <a:pPr>
              <a:lnSpc>
                <a:spcPct val="80000"/>
              </a:lnSpc>
              <a:buFont typeface="Wingdings" pitchFamily="2" charset="2"/>
              <a:buNone/>
            </a:pPr>
            <a:endParaRPr lang="en-US" altLang="en-US" sz="2000" smtClean="0"/>
          </a:p>
          <a:p>
            <a:r>
              <a:rPr lang="en-US" altLang="en-US" sz="2000" b="1" smtClean="0"/>
              <a:t>15-year-old:</a:t>
            </a:r>
            <a:r>
              <a:rPr lang="en-US" altLang="en-US" sz="2000" smtClean="0"/>
              <a:t> acute lymphoblastic leukemia recently began maintenance phase of treatment. Monthly blood cell counts suggest chemotherapy was not being taken, physician spent considerable time with patient discussing potential consequences. Referral for suspected non-adherence. </a:t>
            </a:r>
          </a:p>
          <a:p>
            <a:pPr>
              <a:lnSpc>
                <a:spcPct val="80000"/>
              </a:lnSpc>
            </a:pPr>
            <a:endParaRPr lang="en-US" altLang="en-US" sz="2000" smtClean="0"/>
          </a:p>
          <a:p>
            <a:pPr>
              <a:lnSpc>
                <a:spcPct val="80000"/>
              </a:lnSpc>
            </a:pPr>
            <a:endParaRPr lang="en-US" altLang="en-US" sz="2000" smtClean="0"/>
          </a:p>
        </p:txBody>
      </p:sp>
    </p:spTree>
    <p:extLst>
      <p:ext uri="{BB962C8B-B14F-4D97-AF65-F5344CB8AC3E}">
        <p14:creationId xmlns:p14="http://schemas.microsoft.com/office/powerpoint/2010/main" val="147302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r>
              <a:rPr lang="en-US" altLang="en-US" smtClean="0"/>
              <a:t>Options</a:t>
            </a:r>
          </a:p>
        </p:txBody>
      </p:sp>
      <p:sp>
        <p:nvSpPr>
          <p:cNvPr id="12291" name="Rectangle 3"/>
          <p:cNvSpPr>
            <a:spLocks noGrp="1" noChangeArrowheads="1"/>
          </p:cNvSpPr>
          <p:nvPr>
            <p:ph type="body" sz="half" idx="4294967295"/>
          </p:nvPr>
        </p:nvSpPr>
        <p:spPr>
          <a:xfrm>
            <a:off x="457200" y="1600200"/>
            <a:ext cx="4038600" cy="4525963"/>
          </a:xfrm>
          <a:ln w="38100">
            <a:solidFill>
              <a:srgbClr val="000000"/>
            </a:solidFill>
          </a:ln>
        </p:spPr>
        <p:txBody>
          <a:bodyPr/>
          <a:lstStyle/>
          <a:p>
            <a:pPr marL="230188" indent="-230188">
              <a:buFont typeface="Wingdings" pitchFamily="2" charset="2"/>
              <a:buNone/>
              <a:defRPr/>
            </a:pPr>
            <a:r>
              <a:rPr lang="en-US" sz="2600" dirty="0" smtClean="0">
                <a:solidFill>
                  <a:srgbClr val="A50021"/>
                </a:solidFill>
                <a:ea typeface="ＭＳ Ｐゴシック"/>
              </a:rPr>
              <a:t>Referral: improve diabetes management</a:t>
            </a:r>
          </a:p>
          <a:p>
            <a:pPr>
              <a:defRPr/>
            </a:pPr>
            <a:endParaRPr lang="en-US" sz="2400" dirty="0" smtClean="0">
              <a:ea typeface="ＭＳ Ｐゴシック"/>
            </a:endParaRPr>
          </a:p>
          <a:p>
            <a:pPr>
              <a:defRPr/>
            </a:pPr>
            <a:r>
              <a:rPr lang="en-US" sz="2400" dirty="0" smtClean="0">
                <a:ea typeface="ＭＳ Ｐゴシック"/>
              </a:rPr>
              <a:t>Health and Behavior Assessment</a:t>
            </a:r>
          </a:p>
          <a:p>
            <a:pPr lvl="1">
              <a:defRPr/>
            </a:pPr>
            <a:r>
              <a:rPr lang="en-US" sz="2000" dirty="0" smtClean="0">
                <a:ea typeface="ＭＳ Ｐゴシック"/>
              </a:rPr>
              <a:t>Medical referral and diagnosis</a:t>
            </a:r>
          </a:p>
          <a:p>
            <a:pPr lvl="1">
              <a:defRPr/>
            </a:pPr>
            <a:r>
              <a:rPr lang="en-US" sz="2000" dirty="0" smtClean="0">
                <a:ea typeface="ＭＳ Ｐゴシック"/>
              </a:rPr>
              <a:t>Brief, focused assessment and intervention</a:t>
            </a:r>
          </a:p>
        </p:txBody>
      </p:sp>
      <p:sp>
        <p:nvSpPr>
          <p:cNvPr id="11268" name="Rectangle 4"/>
          <p:cNvSpPr>
            <a:spLocks noGrp="1" noChangeArrowheads="1"/>
          </p:cNvSpPr>
          <p:nvPr>
            <p:ph type="body" sz="half" idx="4294967295"/>
          </p:nvPr>
        </p:nvSpPr>
        <p:spPr>
          <a:xfrm>
            <a:off x="4648200" y="1600200"/>
            <a:ext cx="4038600" cy="4525963"/>
          </a:xfrm>
          <a:ln w="28575">
            <a:solidFill>
              <a:srgbClr val="000000"/>
            </a:solidFill>
            <a:miter lim="800000"/>
            <a:headEnd/>
            <a:tailEnd/>
          </a:ln>
        </p:spPr>
        <p:txBody>
          <a:bodyPr/>
          <a:lstStyle/>
          <a:p>
            <a:pPr>
              <a:buFont typeface="Wingdings" pitchFamily="2" charset="2"/>
              <a:buNone/>
            </a:pPr>
            <a:r>
              <a:rPr lang="en-US" altLang="en-US" sz="2600" smtClean="0">
                <a:solidFill>
                  <a:srgbClr val="A50021"/>
                </a:solidFill>
              </a:rPr>
              <a:t>Referral: reduce anxiety</a:t>
            </a:r>
          </a:p>
          <a:p>
            <a:pPr>
              <a:buFont typeface="Wingdings" pitchFamily="2" charset="2"/>
              <a:buNone/>
            </a:pPr>
            <a:endParaRPr lang="en-US" altLang="en-US" sz="2000" smtClean="0"/>
          </a:p>
          <a:p>
            <a:r>
              <a:rPr lang="en-US" altLang="en-US" sz="2400" smtClean="0"/>
              <a:t>Mental Health Assessment</a:t>
            </a:r>
          </a:p>
          <a:p>
            <a:pPr lvl="1"/>
            <a:r>
              <a:rPr lang="en-US" altLang="en-US" sz="2000" smtClean="0"/>
              <a:t>Medical referral needed?</a:t>
            </a:r>
          </a:p>
          <a:p>
            <a:pPr lvl="1"/>
            <a:r>
              <a:rPr lang="en-US" altLang="en-US" sz="2000" smtClean="0"/>
              <a:t>Mental Health diagnosis</a:t>
            </a:r>
          </a:p>
          <a:p>
            <a:pPr lvl="1"/>
            <a:r>
              <a:rPr lang="en-US" altLang="en-US" sz="2000" smtClean="0"/>
              <a:t>“Comprehensive” assessment and treatment</a:t>
            </a:r>
          </a:p>
          <a:p>
            <a:pPr>
              <a:buFont typeface="Wingdings" pitchFamily="2" charset="2"/>
              <a:buNone/>
            </a:pPr>
            <a:endParaRPr lang="en-US" altLang="en-US" sz="2400" smtClean="0"/>
          </a:p>
        </p:txBody>
      </p:sp>
    </p:spTree>
    <p:extLst>
      <p:ext uri="{BB962C8B-B14F-4D97-AF65-F5344CB8AC3E}">
        <p14:creationId xmlns:p14="http://schemas.microsoft.com/office/powerpoint/2010/main" val="1555995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r>
              <a:rPr lang="en-US" altLang="en-US" smtClean="0"/>
              <a:t>The Codes</a:t>
            </a:r>
          </a:p>
        </p:txBody>
      </p:sp>
      <p:sp>
        <p:nvSpPr>
          <p:cNvPr id="12291" name="Rectangle 3"/>
          <p:cNvSpPr>
            <a:spLocks noGrp="1" noChangeArrowheads="1"/>
          </p:cNvSpPr>
          <p:nvPr>
            <p:ph type="body" sz="half" idx="4294967295"/>
          </p:nvPr>
        </p:nvSpPr>
        <p:spPr>
          <a:xfrm>
            <a:off x="457200" y="1600200"/>
            <a:ext cx="4038600" cy="4525963"/>
          </a:xfrm>
          <a:ln w="28575">
            <a:solidFill>
              <a:srgbClr val="000000"/>
            </a:solidFill>
            <a:miter lim="800000"/>
            <a:headEnd/>
            <a:tailEnd/>
          </a:ln>
        </p:spPr>
        <p:txBody>
          <a:bodyPr/>
          <a:lstStyle/>
          <a:p>
            <a:pPr>
              <a:buFont typeface="Wingdings" pitchFamily="2" charset="2"/>
              <a:buNone/>
            </a:pPr>
            <a:r>
              <a:rPr lang="en-US" altLang="en-US" sz="2400" smtClean="0">
                <a:solidFill>
                  <a:srgbClr val="A50021"/>
                </a:solidFill>
              </a:rPr>
              <a:t>H&amp;B codes</a:t>
            </a:r>
          </a:p>
          <a:p>
            <a:r>
              <a:rPr lang="en-US" altLang="en-US" sz="2200" smtClean="0"/>
              <a:t>96150: Assessment</a:t>
            </a:r>
          </a:p>
          <a:p>
            <a:r>
              <a:rPr lang="en-US" altLang="en-US" sz="2200" smtClean="0"/>
              <a:t>96151: Reassessment</a:t>
            </a:r>
          </a:p>
          <a:p>
            <a:r>
              <a:rPr lang="en-US" altLang="en-US" sz="2200" smtClean="0"/>
              <a:t>96152:</a:t>
            </a:r>
          </a:p>
          <a:p>
            <a:pPr>
              <a:buFont typeface="Wingdings" pitchFamily="2" charset="2"/>
              <a:buNone/>
            </a:pPr>
            <a:r>
              <a:rPr lang="en-US" altLang="en-US" sz="2200" smtClean="0"/>
              <a:t>	Individual intervention</a:t>
            </a:r>
          </a:p>
          <a:p>
            <a:r>
              <a:rPr lang="en-US" altLang="en-US" sz="2200" smtClean="0"/>
              <a:t>96153:</a:t>
            </a:r>
          </a:p>
          <a:p>
            <a:pPr>
              <a:buFont typeface="Wingdings" pitchFamily="2" charset="2"/>
              <a:buNone/>
            </a:pPr>
            <a:r>
              <a:rPr lang="en-US" altLang="en-US" sz="2200" smtClean="0"/>
              <a:t>	Group intervention</a:t>
            </a:r>
          </a:p>
          <a:p>
            <a:r>
              <a:rPr lang="en-US" altLang="en-US" sz="2200" smtClean="0"/>
              <a:t>96154:</a:t>
            </a:r>
          </a:p>
          <a:p>
            <a:pPr>
              <a:buFont typeface="Wingdings" pitchFamily="2" charset="2"/>
              <a:buNone/>
            </a:pPr>
            <a:r>
              <a:rPr lang="en-US" altLang="en-US" sz="2200" smtClean="0"/>
              <a:t>	Family intervention</a:t>
            </a:r>
          </a:p>
        </p:txBody>
      </p:sp>
      <p:sp>
        <p:nvSpPr>
          <p:cNvPr id="12292" name="Rectangle 4"/>
          <p:cNvSpPr>
            <a:spLocks noGrp="1" noChangeArrowheads="1"/>
          </p:cNvSpPr>
          <p:nvPr>
            <p:ph type="body" sz="half" idx="4294967295"/>
          </p:nvPr>
        </p:nvSpPr>
        <p:spPr>
          <a:xfrm>
            <a:off x="4648200" y="1600200"/>
            <a:ext cx="4038600" cy="4525963"/>
          </a:xfrm>
          <a:ln w="28575">
            <a:solidFill>
              <a:srgbClr val="000000"/>
            </a:solidFill>
            <a:miter lim="800000"/>
            <a:headEnd/>
            <a:tailEnd/>
          </a:ln>
        </p:spPr>
        <p:txBody>
          <a:bodyPr/>
          <a:lstStyle/>
          <a:p>
            <a:pPr>
              <a:lnSpc>
                <a:spcPct val="80000"/>
              </a:lnSpc>
              <a:spcAft>
                <a:spcPts val="600"/>
              </a:spcAft>
              <a:buFont typeface="Wingdings" pitchFamily="2" charset="2"/>
              <a:buNone/>
            </a:pPr>
            <a:r>
              <a:rPr lang="en-US" altLang="en-US" sz="2400" smtClean="0">
                <a:solidFill>
                  <a:srgbClr val="A50021"/>
                </a:solidFill>
              </a:rPr>
              <a:t>Mental Health Codes</a:t>
            </a:r>
          </a:p>
          <a:p>
            <a:pPr>
              <a:lnSpc>
                <a:spcPct val="80000"/>
              </a:lnSpc>
              <a:spcBef>
                <a:spcPts val="600"/>
              </a:spcBef>
            </a:pPr>
            <a:r>
              <a:rPr lang="en-US" altLang="en-US" sz="2200" smtClean="0"/>
              <a:t>90791:</a:t>
            </a:r>
          </a:p>
          <a:p>
            <a:pPr>
              <a:lnSpc>
                <a:spcPct val="80000"/>
              </a:lnSpc>
              <a:spcBef>
                <a:spcPts val="600"/>
              </a:spcBef>
              <a:buFont typeface="Wingdings" pitchFamily="2" charset="2"/>
              <a:buNone/>
            </a:pPr>
            <a:r>
              <a:rPr lang="en-US" altLang="en-US" sz="2200" smtClean="0"/>
              <a:t>	</a:t>
            </a:r>
            <a:r>
              <a:rPr lang="en-US" altLang="en-US" sz="2000" smtClean="0"/>
              <a:t>Initial Assessment</a:t>
            </a:r>
            <a:endParaRPr lang="en-US" altLang="en-US" sz="2200" smtClean="0"/>
          </a:p>
          <a:p>
            <a:pPr>
              <a:lnSpc>
                <a:spcPct val="80000"/>
              </a:lnSpc>
              <a:spcBef>
                <a:spcPts val="600"/>
              </a:spcBef>
            </a:pPr>
            <a:r>
              <a:rPr lang="en-US" altLang="en-US" sz="2200" smtClean="0"/>
              <a:t>90832, 90834, 90837: </a:t>
            </a:r>
          </a:p>
          <a:p>
            <a:pPr>
              <a:lnSpc>
                <a:spcPct val="80000"/>
              </a:lnSpc>
              <a:spcBef>
                <a:spcPts val="600"/>
              </a:spcBef>
              <a:buFont typeface="Wingdings" pitchFamily="2" charset="2"/>
              <a:buNone/>
            </a:pPr>
            <a:r>
              <a:rPr lang="en-US" altLang="en-US" sz="2200" smtClean="0"/>
              <a:t>	</a:t>
            </a:r>
            <a:r>
              <a:rPr lang="en-US" altLang="en-US" sz="2000" smtClean="0"/>
              <a:t>Individual Therapy </a:t>
            </a:r>
            <a:endParaRPr lang="en-US" altLang="en-US" sz="2200" smtClean="0"/>
          </a:p>
          <a:p>
            <a:pPr>
              <a:lnSpc>
                <a:spcPct val="80000"/>
              </a:lnSpc>
              <a:spcBef>
                <a:spcPts val="600"/>
              </a:spcBef>
            </a:pPr>
            <a:r>
              <a:rPr lang="en-US" altLang="en-US" sz="2200" smtClean="0"/>
              <a:t>90846, 90847:</a:t>
            </a:r>
          </a:p>
          <a:p>
            <a:pPr>
              <a:lnSpc>
                <a:spcPct val="80000"/>
              </a:lnSpc>
              <a:spcBef>
                <a:spcPts val="600"/>
              </a:spcBef>
              <a:buFont typeface="Wingdings" pitchFamily="2" charset="2"/>
              <a:buNone/>
            </a:pPr>
            <a:r>
              <a:rPr lang="en-US" altLang="en-US" sz="2200" smtClean="0"/>
              <a:t>	</a:t>
            </a:r>
            <a:r>
              <a:rPr lang="en-US" altLang="en-US" sz="2000" smtClean="0"/>
              <a:t>Family Therapy</a:t>
            </a:r>
            <a:endParaRPr lang="en-US" altLang="en-US" sz="2200" smtClean="0"/>
          </a:p>
          <a:p>
            <a:pPr>
              <a:lnSpc>
                <a:spcPct val="80000"/>
              </a:lnSpc>
              <a:spcBef>
                <a:spcPts val="600"/>
              </a:spcBef>
            </a:pPr>
            <a:r>
              <a:rPr lang="en-US" altLang="en-US" sz="2200" smtClean="0"/>
              <a:t>90853:</a:t>
            </a:r>
          </a:p>
          <a:p>
            <a:pPr>
              <a:lnSpc>
                <a:spcPct val="80000"/>
              </a:lnSpc>
              <a:spcBef>
                <a:spcPts val="600"/>
              </a:spcBef>
              <a:buFont typeface="Wingdings" pitchFamily="2" charset="2"/>
              <a:buNone/>
            </a:pPr>
            <a:r>
              <a:rPr lang="en-US" altLang="en-US" sz="2200" smtClean="0"/>
              <a:t>	</a:t>
            </a:r>
            <a:r>
              <a:rPr lang="en-US" altLang="en-US" sz="2000" smtClean="0"/>
              <a:t>Group Therapy</a:t>
            </a:r>
          </a:p>
          <a:p>
            <a:pPr>
              <a:lnSpc>
                <a:spcPct val="80000"/>
              </a:lnSpc>
              <a:spcBef>
                <a:spcPts val="600"/>
              </a:spcBef>
            </a:pPr>
            <a:r>
              <a:rPr lang="en-US" altLang="en-US" sz="2200" smtClean="0"/>
              <a:t>E/M codes</a:t>
            </a:r>
          </a:p>
          <a:p>
            <a:pPr>
              <a:lnSpc>
                <a:spcPct val="80000"/>
              </a:lnSpc>
              <a:buFont typeface="Wingdings" pitchFamily="2" charset="2"/>
              <a:buNone/>
            </a:pPr>
            <a:endParaRPr lang="en-US" altLang="en-US" sz="2400" smtClean="0"/>
          </a:p>
        </p:txBody>
      </p:sp>
    </p:spTree>
    <p:extLst>
      <p:ext uri="{BB962C8B-B14F-4D97-AF65-F5344CB8AC3E}">
        <p14:creationId xmlns:p14="http://schemas.microsoft.com/office/powerpoint/2010/main" val="1380853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dirty="0" smtClean="0"/>
              <a:t>Participants will be able to:</a:t>
            </a:r>
          </a:p>
          <a:p>
            <a:pPr marL="342900" indent="-342900">
              <a:buAutoNum type="arabicPeriod"/>
            </a:pPr>
            <a:r>
              <a:rPr lang="en-US" sz="2400" dirty="0" smtClean="0"/>
              <a:t>Identify necessary documentation for behavioral health billing</a:t>
            </a:r>
          </a:p>
          <a:p>
            <a:pPr marL="342900" indent="-342900">
              <a:buAutoNum type="arabicPeriod"/>
            </a:pPr>
            <a:r>
              <a:rPr lang="en-US" sz="2400" dirty="0" smtClean="0"/>
              <a:t>Describe when and how the Health and Behavior Codes can and should be used</a:t>
            </a:r>
          </a:p>
          <a:p>
            <a:pPr marL="342900" indent="-342900">
              <a:buAutoNum type="arabicPeriod"/>
            </a:pPr>
            <a:r>
              <a:rPr lang="en-US" sz="2400" dirty="0" smtClean="0"/>
              <a:t>Describe when and how the Crisis codes can and should be used</a:t>
            </a:r>
          </a:p>
          <a:p>
            <a:pPr marL="342900" indent="-342900">
              <a:buAutoNum type="arabicPeriod"/>
            </a:pPr>
            <a:r>
              <a:rPr lang="en-US" sz="2400" dirty="0" smtClean="0"/>
              <a:t>Get answers to questions they have about billing, coding and documentation</a:t>
            </a:r>
            <a:endParaRPr lang="en-US" sz="2400" dirty="0"/>
          </a:p>
        </p:txBody>
      </p:sp>
      <p:sp>
        <p:nvSpPr>
          <p:cNvPr id="3" name="Title 2"/>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2393077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US" altLang="en-US" smtClean="0"/>
              <a:t>Insurance Ramifications</a:t>
            </a:r>
          </a:p>
        </p:txBody>
      </p:sp>
      <p:sp>
        <p:nvSpPr>
          <p:cNvPr id="13315" name="Rectangle 3"/>
          <p:cNvSpPr>
            <a:spLocks noGrp="1" noChangeArrowheads="1"/>
          </p:cNvSpPr>
          <p:nvPr>
            <p:ph type="body" sz="half" idx="4294967295"/>
          </p:nvPr>
        </p:nvSpPr>
        <p:spPr>
          <a:xfrm>
            <a:off x="381000" y="1600200"/>
            <a:ext cx="4114800" cy="4525963"/>
          </a:xfrm>
          <a:ln w="28575">
            <a:solidFill>
              <a:srgbClr val="000000"/>
            </a:solidFill>
            <a:miter lim="800000"/>
            <a:headEnd/>
            <a:tailEnd/>
          </a:ln>
        </p:spPr>
        <p:txBody>
          <a:bodyPr/>
          <a:lstStyle/>
          <a:p>
            <a:pPr>
              <a:lnSpc>
                <a:spcPct val="80000"/>
              </a:lnSpc>
              <a:buFont typeface="Wingdings" pitchFamily="2" charset="2"/>
              <a:buNone/>
            </a:pPr>
            <a:r>
              <a:rPr lang="en-US" altLang="en-US" sz="2400" smtClean="0">
                <a:solidFill>
                  <a:srgbClr val="A50021"/>
                </a:solidFill>
              </a:rPr>
              <a:t>H&amp;B codes:</a:t>
            </a:r>
          </a:p>
          <a:p>
            <a:pPr>
              <a:spcBef>
                <a:spcPts val="800"/>
              </a:spcBef>
            </a:pPr>
            <a:r>
              <a:rPr lang="en-US" altLang="en-US" sz="2200" smtClean="0"/>
              <a:t>Covered by some insurers, not all</a:t>
            </a:r>
          </a:p>
          <a:p>
            <a:pPr>
              <a:spcBef>
                <a:spcPts val="800"/>
              </a:spcBef>
            </a:pPr>
            <a:r>
              <a:rPr lang="en-US" altLang="en-US" sz="2200" smtClean="0"/>
              <a:t>Discipline reimbursable for some, not all</a:t>
            </a:r>
          </a:p>
          <a:p>
            <a:pPr>
              <a:spcBef>
                <a:spcPts val="800"/>
              </a:spcBef>
            </a:pPr>
            <a:r>
              <a:rPr lang="en-US" altLang="en-US" sz="2200" smtClean="0"/>
              <a:t>Medical benefit: No pre-auth, no carve-out, no different co-pay</a:t>
            </a:r>
          </a:p>
          <a:p>
            <a:pPr>
              <a:spcBef>
                <a:spcPts val="800"/>
              </a:spcBef>
            </a:pPr>
            <a:r>
              <a:rPr lang="en-US" altLang="en-US" sz="2200" smtClean="0"/>
              <a:t>Medical practice bills</a:t>
            </a:r>
          </a:p>
        </p:txBody>
      </p:sp>
      <p:sp>
        <p:nvSpPr>
          <p:cNvPr id="13316" name="Rectangle 4"/>
          <p:cNvSpPr>
            <a:spLocks noGrp="1" noChangeArrowheads="1"/>
          </p:cNvSpPr>
          <p:nvPr>
            <p:ph type="body" sz="half" idx="4294967295"/>
          </p:nvPr>
        </p:nvSpPr>
        <p:spPr>
          <a:xfrm>
            <a:off x="4648200" y="1600200"/>
            <a:ext cx="4038600" cy="4525963"/>
          </a:xfrm>
          <a:ln w="28575">
            <a:solidFill>
              <a:srgbClr val="000000"/>
            </a:solidFill>
            <a:miter lim="800000"/>
            <a:headEnd/>
            <a:tailEnd/>
          </a:ln>
        </p:spPr>
        <p:txBody>
          <a:bodyPr/>
          <a:lstStyle/>
          <a:p>
            <a:pPr>
              <a:lnSpc>
                <a:spcPct val="80000"/>
              </a:lnSpc>
              <a:buFont typeface="Wingdings" pitchFamily="2" charset="2"/>
              <a:buNone/>
            </a:pPr>
            <a:r>
              <a:rPr lang="en-US" altLang="en-US" sz="2400" smtClean="0">
                <a:solidFill>
                  <a:srgbClr val="A50021"/>
                </a:solidFill>
              </a:rPr>
              <a:t>Mental Health codes:</a:t>
            </a:r>
          </a:p>
          <a:p>
            <a:pPr>
              <a:spcBef>
                <a:spcPts val="800"/>
              </a:spcBef>
            </a:pPr>
            <a:r>
              <a:rPr lang="en-US" altLang="en-US" sz="2200" smtClean="0"/>
              <a:t>Covered by most insurers</a:t>
            </a:r>
          </a:p>
          <a:p>
            <a:pPr>
              <a:spcBef>
                <a:spcPts val="800"/>
              </a:spcBef>
            </a:pPr>
            <a:r>
              <a:rPr lang="en-US" altLang="en-US" sz="2200" smtClean="0"/>
              <a:t>Generally reimbursable</a:t>
            </a:r>
          </a:p>
          <a:p>
            <a:pPr>
              <a:spcBef>
                <a:spcPts val="800"/>
              </a:spcBef>
            </a:pPr>
            <a:r>
              <a:rPr lang="en-US" altLang="en-US" sz="2200" smtClean="0"/>
              <a:t>Contract &amp; credentialing with behavioral health carve-out needed</a:t>
            </a:r>
          </a:p>
          <a:p>
            <a:pPr>
              <a:spcBef>
                <a:spcPts val="800"/>
              </a:spcBef>
            </a:pPr>
            <a:r>
              <a:rPr lang="en-US" altLang="en-US" sz="2200" smtClean="0"/>
              <a:t>May eventually need pre-auth </a:t>
            </a:r>
          </a:p>
          <a:p>
            <a:pPr>
              <a:spcBef>
                <a:spcPts val="800"/>
              </a:spcBef>
            </a:pPr>
            <a:r>
              <a:rPr lang="en-US" altLang="en-US" sz="2200" smtClean="0"/>
              <a:t>May require larger co-pay</a:t>
            </a:r>
          </a:p>
          <a:p>
            <a:pPr>
              <a:lnSpc>
                <a:spcPct val="80000"/>
              </a:lnSpc>
            </a:pPr>
            <a:endParaRPr lang="en-US" altLang="en-US" sz="2400" smtClean="0"/>
          </a:p>
        </p:txBody>
      </p:sp>
    </p:spTree>
    <p:extLst>
      <p:ext uri="{BB962C8B-B14F-4D97-AF65-F5344CB8AC3E}">
        <p14:creationId xmlns:p14="http://schemas.microsoft.com/office/powerpoint/2010/main" val="3830043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Documentation </a:t>
            </a:r>
          </a:p>
        </p:txBody>
      </p:sp>
      <p:sp>
        <p:nvSpPr>
          <p:cNvPr id="15363" name="Rectangle 3"/>
          <p:cNvSpPr>
            <a:spLocks noGrp="1" noChangeArrowheads="1"/>
          </p:cNvSpPr>
          <p:nvPr>
            <p:ph type="body" idx="1"/>
          </p:nvPr>
        </p:nvSpPr>
        <p:spPr/>
        <p:txBody>
          <a:bodyPr/>
          <a:lstStyle/>
          <a:p>
            <a:r>
              <a:rPr lang="en-US" altLang="en-US" sz="2800" dirty="0" smtClean="0"/>
              <a:t>Patient has underlying physical illness or injury</a:t>
            </a:r>
          </a:p>
          <a:p>
            <a:r>
              <a:rPr lang="en-US" altLang="en-US" sz="2800" dirty="0" smtClean="0"/>
              <a:t>Biopsychosocial factors affect the treatment of the medical problem</a:t>
            </a:r>
          </a:p>
          <a:p>
            <a:r>
              <a:rPr lang="en-US" altLang="en-US" sz="2800" dirty="0" smtClean="0"/>
              <a:t>Patient has capacity to benefit from the treatment</a:t>
            </a:r>
          </a:p>
          <a:p>
            <a:r>
              <a:rPr lang="en-US" altLang="en-US" sz="2800" dirty="0" smtClean="0"/>
              <a:t>Need for psychological evaluation or intervention is necessary</a:t>
            </a:r>
          </a:p>
          <a:p>
            <a:r>
              <a:rPr lang="en-US" altLang="en-US" sz="2800" dirty="0" smtClean="0"/>
              <a:t>Not duplicative of other providers</a:t>
            </a:r>
          </a:p>
        </p:txBody>
      </p:sp>
    </p:spTree>
    <p:extLst>
      <p:ext uri="{BB962C8B-B14F-4D97-AF65-F5344CB8AC3E}">
        <p14:creationId xmlns:p14="http://schemas.microsoft.com/office/powerpoint/2010/main" val="660993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3600" smtClean="0"/>
              <a:t>Documentation – </a:t>
            </a:r>
            <a:br>
              <a:rPr lang="en-US" altLang="en-US" sz="3600" smtClean="0"/>
            </a:br>
            <a:r>
              <a:rPr lang="en-US" altLang="en-US" sz="3600" smtClean="0"/>
              <a:t>Reassessment 96151</a:t>
            </a:r>
          </a:p>
        </p:txBody>
      </p:sp>
      <p:sp>
        <p:nvSpPr>
          <p:cNvPr id="17411" name="Rectangle 3"/>
          <p:cNvSpPr>
            <a:spLocks noGrp="1" noChangeArrowheads="1"/>
          </p:cNvSpPr>
          <p:nvPr>
            <p:ph type="body" idx="1"/>
          </p:nvPr>
        </p:nvSpPr>
        <p:spPr>
          <a:xfrm>
            <a:off x="228600" y="1600200"/>
            <a:ext cx="8458200" cy="4525963"/>
          </a:xfrm>
        </p:spPr>
        <p:txBody>
          <a:bodyPr/>
          <a:lstStyle/>
          <a:p>
            <a:pPr lvl="1">
              <a:buFont typeface="Wingdings" pitchFamily="2" charset="2"/>
              <a:buNone/>
            </a:pPr>
            <a:r>
              <a:rPr lang="en-US" altLang="en-US" i="1" u="sng" smtClean="0"/>
              <a:t>Detailed progress notes must include the following elements</a:t>
            </a:r>
            <a:r>
              <a:rPr lang="en-US" altLang="en-US" smtClean="0"/>
              <a:t>:</a:t>
            </a:r>
          </a:p>
          <a:p>
            <a:pPr lvl="2"/>
            <a:r>
              <a:rPr lang="en-US" altLang="en-US" smtClean="0"/>
              <a:t>Date of change in mental or physical status</a:t>
            </a:r>
          </a:p>
          <a:p>
            <a:pPr lvl="2"/>
            <a:r>
              <a:rPr lang="en-US" altLang="en-US" smtClean="0"/>
              <a:t>Clear rationale for why re-assessment is required, and </a:t>
            </a:r>
          </a:p>
          <a:p>
            <a:pPr lvl="2"/>
            <a:r>
              <a:rPr lang="en-US" altLang="en-US" smtClean="0"/>
              <a:t>Clear indication of the precipitating event that necessitates re-assessment</a:t>
            </a:r>
          </a:p>
          <a:p>
            <a:endParaRPr lang="en-US" altLang="en-US" smtClean="0"/>
          </a:p>
        </p:txBody>
      </p:sp>
    </p:spTree>
    <p:extLst>
      <p:ext uri="{BB962C8B-B14F-4D97-AF65-F5344CB8AC3E}">
        <p14:creationId xmlns:p14="http://schemas.microsoft.com/office/powerpoint/2010/main" val="3348576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3600" smtClean="0"/>
              <a:t>Documentation – </a:t>
            </a:r>
            <a:br>
              <a:rPr lang="en-US" altLang="en-US" sz="3600" smtClean="0"/>
            </a:br>
            <a:r>
              <a:rPr lang="en-US" altLang="en-US" sz="3600" smtClean="0"/>
              <a:t>Initial Assessment 96150</a:t>
            </a:r>
          </a:p>
        </p:txBody>
      </p:sp>
      <p:sp>
        <p:nvSpPr>
          <p:cNvPr id="16387" name="Rectangle 3"/>
          <p:cNvSpPr>
            <a:spLocks noGrp="1" noChangeArrowheads="1"/>
          </p:cNvSpPr>
          <p:nvPr>
            <p:ph type="body" idx="1"/>
          </p:nvPr>
        </p:nvSpPr>
        <p:spPr/>
        <p:txBody>
          <a:bodyPr/>
          <a:lstStyle/>
          <a:p>
            <a:pPr>
              <a:buFont typeface="Wingdings" pitchFamily="2" charset="2"/>
              <a:buNone/>
            </a:pPr>
            <a:r>
              <a:rPr lang="en-US" altLang="en-US" sz="2800" i="1" u="sng" smtClean="0"/>
              <a:t>Must include, at a minimum, the following elements</a:t>
            </a:r>
            <a:r>
              <a:rPr lang="en-US" altLang="en-US" sz="2800" smtClean="0"/>
              <a:t>:</a:t>
            </a:r>
          </a:p>
          <a:p>
            <a:pPr lvl="1"/>
            <a:r>
              <a:rPr lang="en-US" altLang="en-US" sz="2400" smtClean="0"/>
              <a:t>Date of initial diagnosis of physical illness</a:t>
            </a:r>
          </a:p>
          <a:p>
            <a:pPr lvl="1"/>
            <a:r>
              <a:rPr lang="en-US" altLang="en-US" sz="2400" smtClean="0"/>
              <a:t>Clear rationale for why assessment is required, and</a:t>
            </a:r>
          </a:p>
          <a:p>
            <a:pPr lvl="1"/>
            <a:r>
              <a:rPr lang="en-US" altLang="en-US" sz="2400" smtClean="0"/>
              <a:t>Assessment outcome including mental status and ability to understand or respond meaningfully, and</a:t>
            </a:r>
          </a:p>
          <a:p>
            <a:pPr lvl="1"/>
            <a:r>
              <a:rPr lang="en-US" altLang="en-US" sz="2400" smtClean="0"/>
              <a:t>Goals and expected duration of specific psychological intervention(s), if recommended.</a:t>
            </a:r>
          </a:p>
          <a:p>
            <a:endParaRPr lang="en-US" altLang="en-US" sz="2800" smtClean="0"/>
          </a:p>
        </p:txBody>
      </p:sp>
    </p:spTree>
    <p:extLst>
      <p:ext uri="{BB962C8B-B14F-4D97-AF65-F5344CB8AC3E}">
        <p14:creationId xmlns:p14="http://schemas.microsoft.com/office/powerpoint/2010/main" val="3082513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3600" smtClean="0"/>
              <a:t>Documentation – </a:t>
            </a:r>
            <a:br>
              <a:rPr lang="en-US" altLang="en-US" sz="3600" smtClean="0"/>
            </a:br>
            <a:r>
              <a:rPr lang="en-US" altLang="en-US" sz="3600" smtClean="0"/>
              <a:t>Intervention 96152-96154</a:t>
            </a:r>
          </a:p>
        </p:txBody>
      </p:sp>
      <p:sp>
        <p:nvSpPr>
          <p:cNvPr id="18435" name="Rectangle 3"/>
          <p:cNvSpPr>
            <a:spLocks noGrp="1" noChangeArrowheads="1"/>
          </p:cNvSpPr>
          <p:nvPr>
            <p:ph type="body" idx="1"/>
          </p:nvPr>
        </p:nvSpPr>
        <p:spPr>
          <a:xfrm>
            <a:off x="457200" y="1524000"/>
            <a:ext cx="8229600" cy="4525963"/>
          </a:xfrm>
        </p:spPr>
        <p:txBody>
          <a:bodyPr/>
          <a:lstStyle/>
          <a:p>
            <a:pPr lvl="1">
              <a:lnSpc>
                <a:spcPct val="90000"/>
              </a:lnSpc>
              <a:buFont typeface="Wingdings" pitchFamily="2" charset="2"/>
              <a:buNone/>
            </a:pPr>
            <a:r>
              <a:rPr lang="en-US" altLang="en-US" sz="2400" i="1" smtClean="0"/>
              <a:t>Must include, at a minimum, the following elements:</a:t>
            </a:r>
          </a:p>
          <a:p>
            <a:pPr lvl="1">
              <a:lnSpc>
                <a:spcPct val="90000"/>
              </a:lnSpc>
            </a:pPr>
            <a:r>
              <a:rPr lang="en-US" altLang="en-US" sz="2400" smtClean="0"/>
              <a:t>Evidence that the patient has the capacity to understand or to respond meaningfully, and</a:t>
            </a:r>
          </a:p>
          <a:p>
            <a:pPr lvl="1">
              <a:lnSpc>
                <a:spcPct val="90000"/>
              </a:lnSpc>
            </a:pPr>
            <a:r>
              <a:rPr lang="en-US" altLang="en-US" sz="2400" smtClean="0"/>
              <a:t>Clearly defined psychological intervention planned, and</a:t>
            </a:r>
          </a:p>
          <a:p>
            <a:pPr lvl="1">
              <a:lnSpc>
                <a:spcPct val="90000"/>
              </a:lnSpc>
            </a:pPr>
            <a:r>
              <a:rPr lang="en-US" altLang="en-US" sz="2400" smtClean="0"/>
              <a:t>Goals of the psychological intervention </a:t>
            </a:r>
          </a:p>
          <a:p>
            <a:pPr lvl="1">
              <a:lnSpc>
                <a:spcPct val="90000"/>
              </a:lnSpc>
            </a:pPr>
            <a:r>
              <a:rPr lang="en-US" altLang="en-US" sz="2400" smtClean="0"/>
              <a:t>Expectation that psychological intervention will improve compliance with the medical treatment plan, and</a:t>
            </a:r>
          </a:p>
          <a:p>
            <a:pPr lvl="1">
              <a:lnSpc>
                <a:spcPct val="90000"/>
              </a:lnSpc>
            </a:pPr>
            <a:r>
              <a:rPr lang="en-US" altLang="en-US" sz="2400" smtClean="0"/>
              <a:t>The response to the intervention and</a:t>
            </a:r>
          </a:p>
          <a:p>
            <a:pPr lvl="1">
              <a:lnSpc>
                <a:spcPct val="90000"/>
              </a:lnSpc>
            </a:pPr>
            <a:r>
              <a:rPr lang="en-US" altLang="en-US" sz="2400" smtClean="0"/>
              <a:t>Rationale for frequency and duration of services</a:t>
            </a:r>
          </a:p>
          <a:p>
            <a:pPr>
              <a:lnSpc>
                <a:spcPct val="90000"/>
              </a:lnSpc>
            </a:pPr>
            <a:endParaRPr lang="en-US" altLang="en-US" sz="2400" smtClean="0"/>
          </a:p>
        </p:txBody>
      </p:sp>
    </p:spTree>
    <p:extLst>
      <p:ext uri="{BB962C8B-B14F-4D97-AF65-F5344CB8AC3E}">
        <p14:creationId xmlns:p14="http://schemas.microsoft.com/office/powerpoint/2010/main" val="3579092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Time and Billing Limitations (Unclear)</a:t>
            </a:r>
            <a:endParaRPr lang="en-US" altLang="en-US" i="1" smtClean="0"/>
          </a:p>
        </p:txBody>
      </p:sp>
      <p:sp>
        <p:nvSpPr>
          <p:cNvPr id="19459" name="Rectangle 3"/>
          <p:cNvSpPr>
            <a:spLocks noGrp="1" noChangeArrowheads="1"/>
          </p:cNvSpPr>
          <p:nvPr>
            <p:ph type="body" idx="1"/>
          </p:nvPr>
        </p:nvSpPr>
        <p:spPr/>
        <p:txBody>
          <a:bodyPr/>
          <a:lstStyle/>
          <a:p>
            <a:pPr>
              <a:lnSpc>
                <a:spcPct val="90000"/>
              </a:lnSpc>
              <a:defRPr/>
            </a:pPr>
            <a:r>
              <a:rPr lang="en-US" altLang="en-US" i="1" dirty="0" smtClean="0"/>
              <a:t>Initial assessment</a:t>
            </a:r>
            <a:r>
              <a:rPr lang="en-US" altLang="en-US" dirty="0" smtClean="0"/>
              <a:t> 96150 limited to a maximum of one hour (4 units)</a:t>
            </a:r>
          </a:p>
          <a:p>
            <a:pPr>
              <a:lnSpc>
                <a:spcPct val="90000"/>
              </a:lnSpc>
              <a:defRPr/>
            </a:pPr>
            <a:r>
              <a:rPr lang="en-US" altLang="en-US" i="1" dirty="0" smtClean="0"/>
              <a:t>Reassessment</a:t>
            </a:r>
            <a:r>
              <a:rPr lang="en-US" altLang="en-US" dirty="0" smtClean="0"/>
              <a:t> 96151 limited to maximum of one hour (4 units)</a:t>
            </a:r>
          </a:p>
          <a:p>
            <a:pPr>
              <a:lnSpc>
                <a:spcPct val="90000"/>
              </a:lnSpc>
              <a:defRPr/>
            </a:pPr>
            <a:r>
              <a:rPr lang="en-US" altLang="en-US" i="1" dirty="0" smtClean="0"/>
              <a:t>Intervention</a:t>
            </a:r>
            <a:r>
              <a:rPr lang="en-US" altLang="en-US" dirty="0" smtClean="0"/>
              <a:t> 96152-54 is limited to maximum of twelve hours (48 units)</a:t>
            </a:r>
          </a:p>
          <a:p>
            <a:pPr marL="0" indent="0">
              <a:lnSpc>
                <a:spcPct val="90000"/>
              </a:lnSpc>
              <a:buFont typeface="Wingdings" pitchFamily="2" charset="2"/>
              <a:buNone/>
              <a:defRPr/>
            </a:pPr>
            <a:endParaRPr lang="en-US" altLang="en-US" dirty="0" smtClean="0"/>
          </a:p>
          <a:p>
            <a:pPr>
              <a:lnSpc>
                <a:spcPct val="90000"/>
              </a:lnSpc>
              <a:defRPr/>
            </a:pPr>
            <a:r>
              <a:rPr lang="en-US" altLang="en-US" dirty="0" smtClean="0"/>
              <a:t>Each regardless of number of sessions</a:t>
            </a:r>
          </a:p>
        </p:txBody>
      </p:sp>
    </p:spTree>
    <p:extLst>
      <p:ext uri="{BB962C8B-B14F-4D97-AF65-F5344CB8AC3E}">
        <p14:creationId xmlns:p14="http://schemas.microsoft.com/office/powerpoint/2010/main" val="912649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lstStyle/>
          <a:p>
            <a:r>
              <a:rPr lang="en-US" altLang="en-US" sz="3600" smtClean="0"/>
              <a:t>Getting Started and Increasing the H&amp;B Services</a:t>
            </a:r>
          </a:p>
        </p:txBody>
      </p:sp>
      <p:sp>
        <p:nvSpPr>
          <p:cNvPr id="21507" name="Rectangle 6"/>
          <p:cNvSpPr>
            <a:spLocks noGrp="1" noChangeArrowheads="1"/>
          </p:cNvSpPr>
          <p:nvPr>
            <p:ph type="body" idx="1"/>
          </p:nvPr>
        </p:nvSpPr>
        <p:spPr/>
        <p:txBody>
          <a:bodyPr/>
          <a:lstStyle/>
          <a:p>
            <a:r>
              <a:rPr lang="en-US" altLang="en-US" sz="2400" dirty="0" smtClean="0"/>
              <a:t>Pick a population</a:t>
            </a:r>
          </a:p>
          <a:p>
            <a:r>
              <a:rPr lang="en-US" altLang="en-US" sz="2400" dirty="0" smtClean="0"/>
              <a:t>Use your established screening process</a:t>
            </a:r>
          </a:p>
          <a:p>
            <a:r>
              <a:rPr lang="en-US" altLang="en-US" sz="2400" dirty="0" smtClean="0"/>
              <a:t>Start with Anthem patients</a:t>
            </a:r>
          </a:p>
          <a:p>
            <a:r>
              <a:rPr lang="en-US" altLang="en-US" sz="2400" dirty="0" smtClean="0"/>
              <a:t>….</a:t>
            </a:r>
          </a:p>
        </p:txBody>
      </p:sp>
      <p:pic>
        <p:nvPicPr>
          <p:cNvPr id="5" name="Picture 2" descr="Image result for spring and healt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00400"/>
            <a:ext cx="5743575"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529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altLang="en-US" smtClean="0"/>
              <a:t>Resources</a:t>
            </a:r>
          </a:p>
        </p:txBody>
      </p:sp>
      <p:sp>
        <p:nvSpPr>
          <p:cNvPr id="22531" name="Rectangle 3"/>
          <p:cNvSpPr>
            <a:spLocks noGrp="1" noChangeArrowheads="1"/>
          </p:cNvSpPr>
          <p:nvPr>
            <p:ph type="body" idx="4294967295"/>
          </p:nvPr>
        </p:nvSpPr>
        <p:spPr>
          <a:xfrm>
            <a:off x="304800" y="1066800"/>
            <a:ext cx="8229600" cy="4525963"/>
          </a:xfrm>
        </p:spPr>
        <p:txBody>
          <a:bodyPr/>
          <a:lstStyle/>
          <a:p>
            <a:pPr>
              <a:lnSpc>
                <a:spcPct val="80000"/>
              </a:lnSpc>
              <a:buFont typeface="Wingdings" pitchFamily="2" charset="2"/>
              <a:buNone/>
            </a:pPr>
            <a:endParaRPr lang="en-US" altLang="en-US" sz="1600" dirty="0" smtClean="0"/>
          </a:p>
          <a:p>
            <a:pPr>
              <a:lnSpc>
                <a:spcPct val="80000"/>
              </a:lnSpc>
              <a:buFont typeface="Wingdings" pitchFamily="2" charset="2"/>
              <a:buNone/>
            </a:pPr>
            <a:r>
              <a:rPr lang="en-US" altLang="en-US" sz="1600" b="1" dirty="0" smtClean="0"/>
              <a:t>Medicare Links</a:t>
            </a:r>
            <a:endParaRPr lang="en-US" altLang="en-US" sz="1600" b="1" dirty="0" smtClean="0">
              <a:hlinkClick r:id="rId2"/>
            </a:endParaRPr>
          </a:p>
          <a:p>
            <a:pPr>
              <a:lnSpc>
                <a:spcPct val="80000"/>
              </a:lnSpc>
            </a:pPr>
            <a:r>
              <a:rPr lang="en-US" altLang="en-US" sz="1600" dirty="0" smtClean="0">
                <a:hlinkClick r:id="rId2"/>
              </a:rPr>
              <a:t>http://www.cms.gov/Manuals/IOM/list.asp</a:t>
            </a:r>
            <a:endParaRPr lang="en-US" altLang="en-US" sz="1600" dirty="0" smtClean="0">
              <a:hlinkClick r:id=""/>
            </a:endParaRPr>
          </a:p>
          <a:p>
            <a:pPr>
              <a:lnSpc>
                <a:spcPct val="80000"/>
              </a:lnSpc>
            </a:pPr>
            <a:r>
              <a:rPr lang="en-US" altLang="en-US" sz="1600" dirty="0" smtClean="0">
                <a:hlinkClick r:id=""/>
              </a:rPr>
              <a:t>http://www.cms.gov/Transmittals/01_overview.asp</a:t>
            </a:r>
            <a:endParaRPr lang="en-US" altLang="en-US" sz="1600" dirty="0" smtClean="0"/>
          </a:p>
          <a:p>
            <a:pPr>
              <a:lnSpc>
                <a:spcPct val="80000"/>
              </a:lnSpc>
            </a:pPr>
            <a:r>
              <a:rPr lang="en-US" altLang="en-US" sz="1600" dirty="0" smtClean="0"/>
              <a:t>Medicare Documentation Guidelines for Evaluation and Managements Services 95 &amp; 97</a:t>
            </a:r>
            <a:endParaRPr lang="en-US" altLang="en-US" sz="1600" dirty="0" smtClean="0">
              <a:hlinkClick r:id=""/>
            </a:endParaRPr>
          </a:p>
          <a:p>
            <a:pPr>
              <a:lnSpc>
                <a:spcPct val="80000"/>
              </a:lnSpc>
            </a:pPr>
            <a:r>
              <a:rPr lang="en-US" altLang="en-US" sz="1600" dirty="0" smtClean="0">
                <a:hlinkClick r:id=""/>
              </a:rPr>
              <a:t>http://www.cms.gov/MLNEdWebGuide/25_EMDOC.asp</a:t>
            </a:r>
            <a:endParaRPr lang="en-US" altLang="en-US" sz="1600" dirty="0" smtClean="0"/>
          </a:p>
          <a:p>
            <a:pPr>
              <a:lnSpc>
                <a:spcPct val="80000"/>
              </a:lnSpc>
            </a:pPr>
            <a:r>
              <a:rPr lang="en-US" altLang="en-US" sz="1600" dirty="0" smtClean="0"/>
              <a:t>NHIC </a:t>
            </a:r>
            <a:r>
              <a:rPr lang="en-US" altLang="en-US" sz="1600" dirty="0" smtClean="0">
                <a:hlinkClick r:id="rId3"/>
              </a:rPr>
              <a:t>http://www.medicarenhic.com/</a:t>
            </a:r>
            <a:endParaRPr lang="en-US" altLang="en-US" sz="1600" i="1" dirty="0" smtClean="0"/>
          </a:p>
          <a:p>
            <a:pPr>
              <a:lnSpc>
                <a:spcPct val="80000"/>
              </a:lnSpc>
            </a:pPr>
            <a:endParaRPr lang="en-US" altLang="en-US" sz="1600" dirty="0" smtClean="0"/>
          </a:p>
          <a:p>
            <a:pPr>
              <a:lnSpc>
                <a:spcPct val="80000"/>
              </a:lnSpc>
              <a:buFont typeface="Wingdings" pitchFamily="2" charset="2"/>
              <a:buNone/>
            </a:pPr>
            <a:r>
              <a:rPr lang="en-US" altLang="en-US" sz="1600" b="1" dirty="0" smtClean="0"/>
              <a:t>Other</a:t>
            </a:r>
          </a:p>
          <a:p>
            <a:pPr>
              <a:lnSpc>
                <a:spcPct val="80000"/>
              </a:lnSpc>
            </a:pPr>
            <a:r>
              <a:rPr lang="en-US" altLang="en-US" sz="1600" dirty="0" smtClean="0">
                <a:hlinkClick r:id="rId4"/>
              </a:rPr>
              <a:t>www.thenationalcouncil.org</a:t>
            </a:r>
            <a:r>
              <a:rPr lang="en-US" altLang="en-US" sz="1600" dirty="0" smtClean="0"/>
              <a:t> </a:t>
            </a:r>
            <a:r>
              <a:rPr lang="en-US" altLang="en-US" sz="1600" dirty="0" smtClean="0"/>
              <a:t>– the National Council for Community Behavioral Healthcare</a:t>
            </a:r>
          </a:p>
          <a:p>
            <a:pPr>
              <a:lnSpc>
                <a:spcPct val="80000"/>
              </a:lnSpc>
            </a:pPr>
            <a:r>
              <a:rPr lang="en-US" altLang="en-US" sz="1600" dirty="0" smtClean="0">
                <a:hlinkClick r:id="rId5"/>
              </a:rPr>
              <a:t>www.ibhp.org</a:t>
            </a:r>
            <a:r>
              <a:rPr lang="en-US" altLang="en-US" sz="1600" dirty="0" smtClean="0"/>
              <a:t> – Integrated Behavioral Health Project</a:t>
            </a:r>
          </a:p>
          <a:p>
            <a:pPr>
              <a:lnSpc>
                <a:spcPct val="80000"/>
              </a:lnSpc>
            </a:pPr>
            <a:r>
              <a:rPr lang="en-US" altLang="en-US" sz="1600" dirty="0" smtClean="0">
                <a:hlinkClick r:id="rId6"/>
              </a:rPr>
              <a:t>www.mainehealth.org/mentalhealthintegration</a:t>
            </a:r>
            <a:r>
              <a:rPr lang="en-US" altLang="en-US" sz="1600" dirty="0" smtClean="0"/>
              <a:t> </a:t>
            </a:r>
            <a:endParaRPr lang="en-US" altLang="en-US" sz="1600" dirty="0" smtClean="0"/>
          </a:p>
          <a:p>
            <a:pPr>
              <a:lnSpc>
                <a:spcPct val="80000"/>
              </a:lnSpc>
            </a:pPr>
            <a:r>
              <a:rPr lang="en-US" altLang="en-US" sz="1600" dirty="0" smtClean="0">
                <a:hlinkClick r:id="rId7"/>
              </a:rPr>
              <a:t>www.cfha.org</a:t>
            </a:r>
            <a:endParaRPr lang="en-US" altLang="en-US" sz="1600" dirty="0" smtClean="0"/>
          </a:p>
          <a:p>
            <a:pPr>
              <a:lnSpc>
                <a:spcPct val="80000"/>
              </a:lnSpc>
            </a:pPr>
            <a:r>
              <a:rPr lang="en-US" altLang="en-US" sz="1600" dirty="0" smtClean="0"/>
              <a:t>AHRQ Playbook </a:t>
            </a:r>
            <a:endParaRPr lang="en-US" altLang="en-US" sz="1600" dirty="0" smtClean="0"/>
          </a:p>
          <a:p>
            <a:pPr>
              <a:lnSpc>
                <a:spcPct val="80000"/>
              </a:lnSpc>
            </a:pPr>
            <a:endParaRPr lang="en-US" altLang="en-US" sz="1600" dirty="0" smtClean="0"/>
          </a:p>
        </p:txBody>
      </p:sp>
    </p:spTree>
    <p:extLst>
      <p:ext uri="{BB962C8B-B14F-4D97-AF65-F5344CB8AC3E}">
        <p14:creationId xmlns:p14="http://schemas.microsoft.com/office/powerpoint/2010/main" val="2908243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Contact</a:t>
            </a:r>
          </a:p>
        </p:txBody>
      </p:sp>
      <p:sp>
        <p:nvSpPr>
          <p:cNvPr id="23555" name="Rectangle 3"/>
          <p:cNvSpPr>
            <a:spLocks noGrp="1" noChangeArrowheads="1"/>
          </p:cNvSpPr>
          <p:nvPr>
            <p:ph type="body" idx="1"/>
          </p:nvPr>
        </p:nvSpPr>
        <p:spPr>
          <a:xfrm>
            <a:off x="457200" y="1447800"/>
            <a:ext cx="8229600" cy="4525963"/>
          </a:xfrm>
        </p:spPr>
        <p:txBody>
          <a:bodyPr/>
          <a:lstStyle/>
          <a:p>
            <a:pPr>
              <a:lnSpc>
                <a:spcPct val="90000"/>
              </a:lnSpc>
              <a:buFont typeface="Wingdings" pitchFamily="2" charset="2"/>
              <a:buNone/>
            </a:pPr>
            <a:r>
              <a:rPr lang="en-US" altLang="en-US" b="1" dirty="0" smtClean="0"/>
              <a:t>Mary Jean Mork, LCSW</a:t>
            </a:r>
          </a:p>
          <a:p>
            <a:pPr>
              <a:lnSpc>
                <a:spcPct val="90000"/>
              </a:lnSpc>
              <a:buFont typeface="Wingdings" pitchFamily="2" charset="2"/>
              <a:buNone/>
            </a:pPr>
            <a:r>
              <a:rPr lang="en-US" altLang="en-US" dirty="0" smtClean="0"/>
              <a:t>MaineHealth and Maine Behavioral Healthcare</a:t>
            </a:r>
          </a:p>
          <a:p>
            <a:pPr>
              <a:lnSpc>
                <a:spcPct val="90000"/>
              </a:lnSpc>
              <a:buFont typeface="Wingdings" pitchFamily="2" charset="2"/>
              <a:buNone/>
            </a:pPr>
            <a:r>
              <a:rPr lang="en-US" altLang="en-US" dirty="0" smtClean="0"/>
              <a:t>morkm@mmc.org </a:t>
            </a:r>
            <a:endParaRPr lang="en-US" altLang="en-US" dirty="0" smtClean="0"/>
          </a:p>
          <a:p>
            <a:pPr>
              <a:lnSpc>
                <a:spcPct val="90000"/>
              </a:lnSpc>
              <a:buFont typeface="Wingdings" pitchFamily="2" charset="2"/>
              <a:buNone/>
            </a:pPr>
            <a:r>
              <a:rPr lang="en-US" altLang="en-US" dirty="0" smtClean="0"/>
              <a:t>207-662-2490</a:t>
            </a:r>
          </a:p>
          <a:p>
            <a:pPr>
              <a:lnSpc>
                <a:spcPct val="90000"/>
              </a:lnSpc>
              <a:buFont typeface="Wingdings" pitchFamily="2" charset="2"/>
              <a:buNone/>
            </a:pPr>
            <a:r>
              <a:rPr lang="en-US" altLang="en-US" dirty="0" smtClean="0"/>
              <a:t>Presentation delivered through: </a:t>
            </a:r>
          </a:p>
          <a:p>
            <a:pPr>
              <a:lnSpc>
                <a:spcPct val="90000"/>
              </a:lnSpc>
              <a:buFont typeface="Wingdings" pitchFamily="2" charset="2"/>
              <a:buNone/>
            </a:pPr>
            <a:r>
              <a:rPr lang="en-US" altLang="en-US" dirty="0" smtClean="0"/>
              <a:t>The Collaborative Family Healthcare Association</a:t>
            </a:r>
          </a:p>
          <a:p>
            <a:pPr>
              <a:lnSpc>
                <a:spcPct val="90000"/>
              </a:lnSpc>
              <a:buFont typeface="Wingdings" pitchFamily="2" charset="2"/>
              <a:buNone/>
            </a:pPr>
            <a:r>
              <a:rPr lang="en-US" altLang="en-US" dirty="0" smtClean="0"/>
              <a:t>www.cfha.net</a:t>
            </a:r>
            <a:endParaRPr lang="en-US" altLang="en-US" dirty="0" smtClean="0"/>
          </a:p>
          <a:p>
            <a:pPr>
              <a:lnSpc>
                <a:spcPct val="90000"/>
              </a:lnSpc>
              <a:buFont typeface="Wingdings" pitchFamily="2" charset="2"/>
              <a:buNone/>
            </a:pPr>
            <a:r>
              <a:rPr lang="en-US" altLang="en-US" sz="4000" dirty="0" smtClean="0"/>
              <a:t> </a:t>
            </a:r>
            <a:endParaRPr lang="en-US" altLang="en-US" sz="4000" dirty="0" smtClean="0"/>
          </a:p>
          <a:p>
            <a:pPr lvl="1">
              <a:lnSpc>
                <a:spcPct val="90000"/>
              </a:lnSpc>
              <a:buFont typeface="Wingdings" pitchFamily="2" charset="2"/>
              <a:buNone/>
            </a:pPr>
            <a:endParaRPr lang="en-US" altLang="en-US" sz="2400" dirty="0" smtClean="0"/>
          </a:p>
        </p:txBody>
      </p:sp>
      <p:pic>
        <p:nvPicPr>
          <p:cNvPr id="2050" name="Picture 2" descr="Image result for spring image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7050" y="3733800"/>
            <a:ext cx="2714555" cy="203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5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609600"/>
            <a:ext cx="8229600" cy="1066800"/>
          </a:xfrm>
        </p:spPr>
        <p:txBody>
          <a:bodyPr/>
          <a:lstStyle/>
          <a:p>
            <a:r>
              <a:rPr lang="en-US" altLang="en-US" sz="3200" dirty="0" smtClean="0">
                <a:ea typeface="Verdana" panose="020B0604030504040204" pitchFamily="34" charset="0"/>
                <a:cs typeface="Verdana" panose="020B0604030504040204" pitchFamily="34" charset="0"/>
              </a:rPr>
              <a:t>Official Disclaimer</a:t>
            </a:r>
          </a:p>
        </p:txBody>
      </p:sp>
      <p:sp>
        <p:nvSpPr>
          <p:cNvPr id="78851" name="Rectangle 3"/>
          <p:cNvSpPr>
            <a:spLocks noGrp="1" noChangeArrowheads="1"/>
          </p:cNvSpPr>
          <p:nvPr>
            <p:ph idx="1"/>
          </p:nvPr>
        </p:nvSpPr>
        <p:spPr>
          <a:xfrm>
            <a:off x="381000" y="1676400"/>
            <a:ext cx="8229600" cy="4708525"/>
          </a:xfrm>
        </p:spPr>
        <p:txBody>
          <a:bodyPr/>
          <a:lstStyle/>
          <a:p>
            <a:pPr>
              <a:lnSpc>
                <a:spcPct val="80000"/>
              </a:lnSpc>
            </a:pPr>
            <a:r>
              <a:rPr lang="en-US" altLang="en-US" sz="2000" dirty="0" smtClean="0">
                <a:ea typeface="Verdana" panose="020B0604030504040204" pitchFamily="34" charset="0"/>
                <a:cs typeface="Verdana" panose="020B0604030504040204" pitchFamily="34" charset="0"/>
              </a:rPr>
              <a:t>Consultant makes no warranty regarding the manner in which any payor, governmental or private, will accept or deny any claim for reimbursement relating to integrated mental health services. </a:t>
            </a:r>
          </a:p>
          <a:p>
            <a:pPr marL="0" indent="0">
              <a:lnSpc>
                <a:spcPct val="80000"/>
              </a:lnSpc>
              <a:buNone/>
            </a:pPr>
            <a:endParaRPr lang="en-US" altLang="en-US" sz="2000" dirty="0" smtClean="0">
              <a:ea typeface="Verdana" panose="020B0604030504040204" pitchFamily="34" charset="0"/>
              <a:cs typeface="Verdana" panose="020B0604030504040204" pitchFamily="34" charset="0"/>
            </a:endParaRPr>
          </a:p>
          <a:p>
            <a:pPr>
              <a:lnSpc>
                <a:spcPct val="80000"/>
              </a:lnSpc>
            </a:pPr>
            <a:r>
              <a:rPr lang="en-US" altLang="en-US" sz="2000" dirty="0" smtClean="0">
                <a:ea typeface="Verdana" panose="020B0604030504040204" pitchFamily="34" charset="0"/>
                <a:cs typeface="Verdana" panose="020B0604030504040204" pitchFamily="34" charset="0"/>
              </a:rPr>
              <a:t>In publishing or otherwise disseminating any Work Product this author makes no representation or warranty regarding the manner in which any payor, governmental or private, will accept or deny any claim for reimbursement relating to integrated mental health services; that the provided is not intended to replace the information contained in the ICD-9-CM and CPT-4 manuals or specific coding, reporting, or reimbursement information that may be disseminated by third-party or government payers; and that providers should seek advice for their own consultants with respect to submission of particular claims or categories of claims for reimbursement by payors. </a:t>
            </a:r>
          </a:p>
        </p:txBody>
      </p:sp>
    </p:spTree>
    <p:extLst>
      <p:ext uri="{BB962C8B-B14F-4D97-AF65-F5344CB8AC3E}">
        <p14:creationId xmlns:p14="http://schemas.microsoft.com/office/powerpoint/2010/main" val="859380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What’s in a record:</a:t>
            </a:r>
          </a:p>
          <a:p>
            <a:pPr lvl="1"/>
            <a:r>
              <a:rPr lang="en-US" dirty="0" smtClean="0"/>
              <a:t>Initial Assessment</a:t>
            </a:r>
          </a:p>
          <a:p>
            <a:pPr lvl="1"/>
            <a:r>
              <a:rPr lang="en-US" dirty="0" smtClean="0"/>
              <a:t>Treatment Plan</a:t>
            </a:r>
          </a:p>
          <a:p>
            <a:pPr lvl="1"/>
            <a:r>
              <a:rPr lang="en-US" dirty="0" smtClean="0"/>
              <a:t>Progress Notes</a:t>
            </a:r>
          </a:p>
          <a:p>
            <a:r>
              <a:rPr lang="en-US" dirty="0" smtClean="0"/>
              <a:t>What should you need to demonstrate:</a:t>
            </a:r>
          </a:p>
          <a:p>
            <a:pPr lvl="1"/>
            <a:r>
              <a:rPr lang="en-US" dirty="0" smtClean="0"/>
              <a:t>Medical Necessity </a:t>
            </a:r>
          </a:p>
          <a:p>
            <a:pPr lvl="1"/>
            <a:r>
              <a:rPr lang="en-US" dirty="0" smtClean="0"/>
              <a:t>Coordination with the provider</a:t>
            </a:r>
          </a:p>
          <a:p>
            <a:pPr lvl="1"/>
            <a:r>
              <a:rPr lang="en-US" dirty="0" smtClean="0"/>
              <a:t>Progress and/or need for continued therapeutic intervention</a:t>
            </a:r>
          </a:p>
          <a:p>
            <a:pPr lvl="1"/>
            <a:r>
              <a:rPr lang="en-US" dirty="0" smtClean="0"/>
              <a:t>A clear plan with measurable objectives</a:t>
            </a:r>
          </a:p>
          <a:p>
            <a:pPr lvl="1"/>
            <a:r>
              <a:rPr lang="en-US" dirty="0" smtClean="0"/>
              <a:t>Exact time spent in sessions (where required)</a:t>
            </a:r>
            <a:endParaRPr lang="en-US" dirty="0"/>
          </a:p>
        </p:txBody>
      </p:sp>
      <p:sp>
        <p:nvSpPr>
          <p:cNvPr id="4" name="Title 3"/>
          <p:cNvSpPr>
            <a:spLocks noGrp="1"/>
          </p:cNvSpPr>
          <p:nvPr>
            <p:ph type="title"/>
          </p:nvPr>
        </p:nvSpPr>
        <p:spPr/>
        <p:txBody>
          <a:bodyPr/>
          <a:lstStyle/>
          <a:p>
            <a:r>
              <a:rPr lang="en-US" sz="3200" dirty="0" smtClean="0"/>
              <a:t>The Basics of Mental Health billing, coding and documentation</a:t>
            </a:r>
            <a:endParaRPr lang="en-US" sz="3200" dirty="0"/>
          </a:p>
        </p:txBody>
      </p:sp>
      <p:pic>
        <p:nvPicPr>
          <p:cNvPr id="6" name="Picture 2" descr="Image result for money in the spr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0"/>
            <a:ext cx="2486196"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353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Must include: complete medical including past, family and social</a:t>
            </a:r>
          </a:p>
          <a:p>
            <a:r>
              <a:rPr lang="en-US" dirty="0" smtClean="0"/>
              <a:t>Psychiatric history</a:t>
            </a:r>
          </a:p>
          <a:p>
            <a:r>
              <a:rPr lang="en-US" dirty="0" smtClean="0"/>
              <a:t>Mental Status Exam</a:t>
            </a:r>
          </a:p>
          <a:p>
            <a:r>
              <a:rPr lang="en-US" dirty="0" smtClean="0"/>
              <a:t>Establishment of initial diagnosis</a:t>
            </a:r>
          </a:p>
          <a:p>
            <a:r>
              <a:rPr lang="en-US" dirty="0" smtClean="0"/>
              <a:t>Evaluation of patient’s ability and capacity to respond to treatment</a:t>
            </a:r>
          </a:p>
          <a:p>
            <a:r>
              <a:rPr lang="en-US" dirty="0" smtClean="0"/>
              <a:t>Initial plan of treatment</a:t>
            </a:r>
          </a:p>
          <a:p>
            <a:r>
              <a:rPr lang="en-US" dirty="0" smtClean="0"/>
              <a:t>Can be done:</a:t>
            </a:r>
          </a:p>
          <a:p>
            <a:pPr lvl="1"/>
            <a:r>
              <a:rPr lang="en-US" dirty="0"/>
              <a:t>A</a:t>
            </a:r>
            <a:r>
              <a:rPr lang="en-US" dirty="0" smtClean="0"/>
              <a:t>t onset of illness </a:t>
            </a:r>
          </a:p>
          <a:p>
            <a:pPr lvl="1"/>
            <a:r>
              <a:rPr lang="en-US" dirty="0"/>
              <a:t>I</a:t>
            </a:r>
            <a:r>
              <a:rPr lang="en-US" dirty="0" smtClean="0"/>
              <a:t>f a new episode of illness occurs</a:t>
            </a:r>
          </a:p>
          <a:p>
            <a:pPr lvl="1"/>
            <a:r>
              <a:rPr lang="en-US" dirty="0"/>
              <a:t>A</a:t>
            </a:r>
            <a:r>
              <a:rPr lang="en-US" dirty="0" smtClean="0"/>
              <a:t>fter a hiatus</a:t>
            </a:r>
          </a:p>
          <a:p>
            <a:pPr lvl="1"/>
            <a:r>
              <a:rPr lang="en-US" dirty="0"/>
              <a:t>O</a:t>
            </a:r>
            <a:r>
              <a:rPr lang="en-US" dirty="0" smtClean="0"/>
              <a:t>r on admission or readmission to an IP setting</a:t>
            </a:r>
            <a:endParaRPr lang="en-US" dirty="0"/>
          </a:p>
        </p:txBody>
      </p:sp>
      <p:sp>
        <p:nvSpPr>
          <p:cNvPr id="3" name="Title 2"/>
          <p:cNvSpPr>
            <a:spLocks noGrp="1"/>
          </p:cNvSpPr>
          <p:nvPr>
            <p:ph type="title"/>
          </p:nvPr>
        </p:nvSpPr>
        <p:spPr/>
        <p:txBody>
          <a:bodyPr/>
          <a:lstStyle/>
          <a:p>
            <a:r>
              <a:rPr lang="en-US" dirty="0" smtClean="0"/>
              <a:t>Initial Assessment 90791</a:t>
            </a:r>
            <a:endParaRPr lang="en-US" dirty="0"/>
          </a:p>
        </p:txBody>
      </p:sp>
    </p:spTree>
    <p:extLst>
      <p:ext uri="{BB962C8B-B14F-4D97-AF65-F5344CB8AC3E}">
        <p14:creationId xmlns:p14="http://schemas.microsoft.com/office/powerpoint/2010/main" val="2725928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Individualized</a:t>
            </a:r>
          </a:p>
          <a:p>
            <a:r>
              <a:rPr lang="en-US" dirty="0" smtClean="0"/>
              <a:t>Must state:</a:t>
            </a:r>
          </a:p>
          <a:p>
            <a:pPr lvl="1"/>
            <a:r>
              <a:rPr lang="en-US" dirty="0" smtClean="0"/>
              <a:t>Type of treatment, e.g. CBT</a:t>
            </a:r>
          </a:p>
          <a:p>
            <a:pPr lvl="1"/>
            <a:r>
              <a:rPr lang="en-US" dirty="0" smtClean="0"/>
              <a:t>Amount of treatment, e.g. 4- 8 sessions</a:t>
            </a:r>
          </a:p>
          <a:p>
            <a:pPr lvl="1"/>
            <a:r>
              <a:rPr lang="en-US" dirty="0" smtClean="0"/>
              <a:t>Frequency of treatment, e.g. every other week</a:t>
            </a:r>
          </a:p>
          <a:p>
            <a:pPr lvl="1"/>
            <a:r>
              <a:rPr lang="en-US" dirty="0" smtClean="0"/>
              <a:t>Duration of services, 2 months</a:t>
            </a:r>
          </a:p>
          <a:p>
            <a:pPr lvl="1"/>
            <a:r>
              <a:rPr lang="en-US" dirty="0" smtClean="0"/>
              <a:t>Diagnosis</a:t>
            </a:r>
          </a:p>
          <a:p>
            <a:pPr lvl="1"/>
            <a:r>
              <a:rPr lang="en-US" dirty="0" smtClean="0"/>
              <a:t>Anticipated goals and specific objectives</a:t>
            </a:r>
          </a:p>
          <a:p>
            <a:pPr lvl="1"/>
            <a:r>
              <a:rPr lang="en-US" dirty="0" smtClean="0"/>
              <a:t>“Not required if only a few brief services will be furnished”</a:t>
            </a:r>
            <a:endParaRPr lang="en-US" dirty="0"/>
          </a:p>
        </p:txBody>
      </p:sp>
      <p:sp>
        <p:nvSpPr>
          <p:cNvPr id="3" name="Title 2"/>
          <p:cNvSpPr>
            <a:spLocks noGrp="1"/>
          </p:cNvSpPr>
          <p:nvPr>
            <p:ph type="title"/>
          </p:nvPr>
        </p:nvSpPr>
        <p:spPr/>
        <p:txBody>
          <a:bodyPr/>
          <a:lstStyle/>
          <a:p>
            <a:r>
              <a:rPr lang="en-US" dirty="0" smtClean="0"/>
              <a:t>The Treatment Plan</a:t>
            </a:r>
            <a:endParaRPr lang="en-US" dirty="0"/>
          </a:p>
        </p:txBody>
      </p:sp>
    </p:spTree>
    <p:extLst>
      <p:ext uri="{BB962C8B-B14F-4D97-AF65-F5344CB8AC3E}">
        <p14:creationId xmlns:p14="http://schemas.microsoft.com/office/powerpoint/2010/main" val="2854273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90832 – 90838 – Individual Therapy - 30 to 60 minutes</a:t>
            </a:r>
          </a:p>
          <a:p>
            <a:pPr lvl="1"/>
            <a:r>
              <a:rPr lang="en-US" dirty="0" smtClean="0"/>
              <a:t>Report actual time spent </a:t>
            </a:r>
          </a:p>
          <a:p>
            <a:r>
              <a:rPr lang="en-US" dirty="0" smtClean="0"/>
              <a:t>90847 and 90846 – Family Therapy – when the primary purpose is the treatment of the patient’s condition</a:t>
            </a:r>
          </a:p>
          <a:p>
            <a:pPr lvl="1"/>
            <a:r>
              <a:rPr lang="en-US" dirty="0" smtClean="0"/>
              <a:t>Can’t be reported for less than 26 minutes</a:t>
            </a:r>
          </a:p>
          <a:p>
            <a:r>
              <a:rPr lang="en-US" dirty="0" smtClean="0"/>
              <a:t>90853 – Group treatment – involving no more than 12 patients. Actual time must be recorded. </a:t>
            </a:r>
          </a:p>
          <a:p>
            <a:pPr lvl="1"/>
            <a:r>
              <a:rPr lang="en-US" dirty="0" smtClean="0"/>
              <a:t>Notes can be similar to Progress Notes, or</a:t>
            </a:r>
          </a:p>
          <a:p>
            <a:pPr lvl="1"/>
            <a:r>
              <a:rPr lang="en-US" dirty="0" smtClean="0"/>
              <a:t>Notes can contain two portions:</a:t>
            </a:r>
          </a:p>
          <a:p>
            <a:pPr lvl="2"/>
            <a:r>
              <a:rPr lang="en-US" dirty="0" smtClean="0"/>
              <a:t>Common language for all patients – key issues presented</a:t>
            </a:r>
          </a:p>
          <a:p>
            <a:pPr lvl="2"/>
            <a:r>
              <a:rPr lang="en-US" dirty="0" smtClean="0"/>
              <a:t>That particular patient’s participation and any significant changes in status</a:t>
            </a:r>
          </a:p>
          <a:p>
            <a:pPr lvl="1"/>
            <a:endParaRPr lang="en-US" dirty="0"/>
          </a:p>
        </p:txBody>
      </p:sp>
      <p:sp>
        <p:nvSpPr>
          <p:cNvPr id="3" name="Title 2"/>
          <p:cNvSpPr>
            <a:spLocks noGrp="1"/>
          </p:cNvSpPr>
          <p:nvPr>
            <p:ph type="title"/>
          </p:nvPr>
        </p:nvSpPr>
        <p:spPr/>
        <p:txBody>
          <a:bodyPr/>
          <a:lstStyle/>
          <a:p>
            <a:r>
              <a:rPr lang="en-US" dirty="0" smtClean="0"/>
              <a:t>Therapeutic interventions</a:t>
            </a:r>
            <a:endParaRPr lang="en-US" dirty="0"/>
          </a:p>
        </p:txBody>
      </p:sp>
    </p:spTree>
    <p:extLst>
      <p:ext uri="{BB962C8B-B14F-4D97-AF65-F5344CB8AC3E}">
        <p14:creationId xmlns:p14="http://schemas.microsoft.com/office/powerpoint/2010/main" val="1231254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Must be included</a:t>
            </a:r>
          </a:p>
          <a:p>
            <a:pPr lvl="1"/>
            <a:r>
              <a:rPr lang="en-US" dirty="0" smtClean="0"/>
              <a:t>Name of patient and date of service</a:t>
            </a:r>
          </a:p>
          <a:p>
            <a:pPr lvl="1"/>
            <a:r>
              <a:rPr lang="en-US" dirty="0" smtClean="0"/>
              <a:t>Type of service, e.g. Individual, Family</a:t>
            </a:r>
          </a:p>
          <a:p>
            <a:pPr lvl="1"/>
            <a:r>
              <a:rPr lang="en-US" dirty="0" smtClean="0"/>
              <a:t>Time element – exact time</a:t>
            </a:r>
          </a:p>
          <a:p>
            <a:pPr lvl="1"/>
            <a:r>
              <a:rPr lang="en-US" dirty="0" smtClean="0"/>
              <a:t>Modalities and frequency of treatment furnished</a:t>
            </a:r>
          </a:p>
          <a:p>
            <a:pPr lvl="1"/>
            <a:r>
              <a:rPr lang="en-US" dirty="0" smtClean="0"/>
              <a:t>A note for each encounter that includes: diagnosis, symptoms, functional status, focused MSA, treatment plan, prognosis and progress to date</a:t>
            </a:r>
          </a:p>
          <a:p>
            <a:pPr lvl="1"/>
            <a:r>
              <a:rPr lang="en-US" dirty="0" smtClean="0"/>
              <a:t>Identity and credentials of person performing the service</a:t>
            </a:r>
            <a:endParaRPr lang="en-US" dirty="0"/>
          </a:p>
        </p:txBody>
      </p:sp>
      <p:sp>
        <p:nvSpPr>
          <p:cNvPr id="3" name="Title 2"/>
          <p:cNvSpPr>
            <a:spLocks noGrp="1"/>
          </p:cNvSpPr>
          <p:nvPr>
            <p:ph type="title"/>
          </p:nvPr>
        </p:nvSpPr>
        <p:spPr/>
        <p:txBody>
          <a:bodyPr/>
          <a:lstStyle/>
          <a:p>
            <a:r>
              <a:rPr lang="en-US" dirty="0" smtClean="0"/>
              <a:t>Progress Notes</a:t>
            </a:r>
            <a:endParaRPr lang="en-US" dirty="0"/>
          </a:p>
        </p:txBody>
      </p:sp>
      <p:pic>
        <p:nvPicPr>
          <p:cNvPr id="23554" name="Picture 2" descr="Image result for spring imag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886200"/>
            <a:ext cx="13208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554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Codes 90839 and 90840</a:t>
            </a:r>
            <a:endParaRPr lang="en-US" dirty="0"/>
          </a:p>
        </p:txBody>
      </p:sp>
      <p:sp>
        <p:nvSpPr>
          <p:cNvPr id="3" name="Content Placeholder 2"/>
          <p:cNvSpPr>
            <a:spLocks noGrp="1"/>
          </p:cNvSpPr>
          <p:nvPr>
            <p:ph idx="1"/>
          </p:nvPr>
        </p:nvSpPr>
        <p:spPr/>
        <p:txBody>
          <a:bodyPr/>
          <a:lstStyle/>
          <a:p>
            <a:pPr defTabSz="457200">
              <a:buFont typeface="Arial" panose="020B0604020202020204" pitchFamily="34" charset="0"/>
              <a:buChar char="•"/>
            </a:pPr>
            <a:r>
              <a:rPr lang="en-US" sz="2000" dirty="0">
                <a:latin typeface="Arial"/>
              </a:rPr>
              <a:t>U</a:t>
            </a:r>
            <a:r>
              <a:rPr lang="en-US" sz="2000" dirty="0" smtClean="0">
                <a:latin typeface="Arial"/>
              </a:rPr>
              <a:t>sed </a:t>
            </a:r>
            <a:r>
              <a:rPr lang="en-US" sz="2000" dirty="0">
                <a:latin typeface="Arial"/>
              </a:rPr>
              <a:t>for </a:t>
            </a:r>
            <a:r>
              <a:rPr lang="en-US" sz="2000" dirty="0" smtClean="0">
                <a:latin typeface="Arial"/>
              </a:rPr>
              <a:t>urgent </a:t>
            </a:r>
            <a:r>
              <a:rPr lang="en-US" sz="2000" dirty="0">
                <a:latin typeface="Arial"/>
              </a:rPr>
              <a:t>assessment and history of crisis state, a mental status exam and disposition.</a:t>
            </a:r>
          </a:p>
          <a:p>
            <a:pPr defTabSz="457200">
              <a:buFont typeface="Arial" panose="020B0604020202020204" pitchFamily="34" charset="0"/>
              <a:buChar char="•"/>
            </a:pPr>
            <a:r>
              <a:rPr lang="en-US" sz="2000" dirty="0">
                <a:latin typeface="Arial"/>
              </a:rPr>
              <a:t>I</a:t>
            </a:r>
            <a:r>
              <a:rPr lang="en-US" sz="2000" dirty="0" smtClean="0">
                <a:latin typeface="Arial"/>
              </a:rPr>
              <a:t>ncludes </a:t>
            </a:r>
            <a:r>
              <a:rPr lang="en-US" sz="2000" dirty="0">
                <a:latin typeface="Arial"/>
              </a:rPr>
              <a:t>psychotherapy, mobilization of resources to diffuse crisis and restore safety, and implementation of psychotherapeutic interventions to </a:t>
            </a:r>
            <a:r>
              <a:rPr lang="en-US" sz="2000" dirty="0" smtClean="0">
                <a:latin typeface="Arial"/>
              </a:rPr>
              <a:t>minimize risk</a:t>
            </a:r>
            <a:endParaRPr lang="en-US" sz="2000" dirty="0">
              <a:latin typeface="Arial"/>
            </a:endParaRPr>
          </a:p>
          <a:p>
            <a:pPr defTabSz="457200">
              <a:buFont typeface="Arial" panose="020B0604020202020204" pitchFamily="34" charset="0"/>
              <a:buChar char="•"/>
            </a:pPr>
            <a:r>
              <a:rPr lang="en-US" sz="2000" dirty="0">
                <a:latin typeface="Arial"/>
              </a:rPr>
              <a:t>Typically life threatening, complex and requires immediate attention to a patient in high </a:t>
            </a:r>
            <a:r>
              <a:rPr lang="en-US" sz="2000" dirty="0" smtClean="0">
                <a:latin typeface="Arial"/>
              </a:rPr>
              <a:t>distress e.g. suicidality, </a:t>
            </a:r>
            <a:r>
              <a:rPr lang="en-US" sz="2000" dirty="0" err="1" smtClean="0">
                <a:latin typeface="Arial"/>
              </a:rPr>
              <a:t>homicidality</a:t>
            </a:r>
            <a:endParaRPr lang="en-US" sz="2000" dirty="0">
              <a:latin typeface="Arial"/>
            </a:endParaRPr>
          </a:p>
          <a:p>
            <a:pPr defTabSz="457200">
              <a:buFont typeface="Arial" panose="020B0604020202020204" pitchFamily="34" charset="0"/>
              <a:buChar char="•"/>
            </a:pPr>
            <a:r>
              <a:rPr lang="en-US" sz="2000" dirty="0">
                <a:solidFill>
                  <a:srgbClr val="A6B693"/>
                </a:solidFill>
                <a:latin typeface="Wingdings2"/>
              </a:rPr>
              <a:t> </a:t>
            </a:r>
            <a:r>
              <a:rPr lang="en-US" sz="2000" dirty="0">
                <a:latin typeface="Arial"/>
              </a:rPr>
              <a:t>Can be coded by DO, MD, APRN, or PA or other qualified health care </a:t>
            </a:r>
            <a:r>
              <a:rPr lang="en-US" sz="2000" dirty="0" smtClean="0">
                <a:latin typeface="Arial"/>
              </a:rPr>
              <a:t>providers (</a:t>
            </a:r>
            <a:r>
              <a:rPr lang="en-US" sz="2000" dirty="0">
                <a:latin typeface="Arial"/>
              </a:rPr>
              <a:t>LSW, LISW, psychology, counselors</a:t>
            </a:r>
            <a:r>
              <a:rPr lang="en-US" sz="2000" dirty="0" smtClean="0">
                <a:latin typeface="Arial"/>
              </a:rPr>
              <a:t>)</a:t>
            </a:r>
          </a:p>
          <a:p>
            <a:pPr defTabSz="457200">
              <a:buFont typeface="Arial" panose="020B0604020202020204" pitchFamily="34" charset="0"/>
              <a:buChar char="•"/>
            </a:pPr>
            <a:endParaRPr lang="en-US" dirty="0">
              <a:latin typeface="Arial"/>
            </a:endParaRPr>
          </a:p>
          <a:p>
            <a:pPr marL="0" indent="0" defTabSz="457200">
              <a:buNone/>
            </a:pPr>
            <a:r>
              <a:rPr lang="en-US" dirty="0">
                <a:latin typeface="Arial" panose="020B0604020202020204" pitchFamily="34" charset="0"/>
                <a:cs typeface="Arial" panose="020B0604020202020204" pitchFamily="34" charset="0"/>
              </a:rPr>
              <a:t>From: Coding and Documentation for Behavioral Health Providers (2016). Diane E. </a:t>
            </a:r>
            <a:r>
              <a:rPr lang="en-US" dirty="0" err="1">
                <a:latin typeface="Arial" panose="020B0604020202020204" pitchFamily="34" charset="0"/>
                <a:cs typeface="Arial" panose="020B0604020202020204" pitchFamily="34" charset="0"/>
              </a:rPr>
              <a:t>Zucker</a:t>
            </a:r>
            <a:r>
              <a:rPr lang="en-US" dirty="0">
                <a:latin typeface="Arial" panose="020B0604020202020204" pitchFamily="34" charset="0"/>
                <a:cs typeface="Arial" panose="020B0604020202020204" pitchFamily="34" charset="0"/>
              </a:rPr>
              <a:t>, M.Ed. CCS-P, Health Care Consultant. Email: dezucker@sbcglobal.net</a:t>
            </a:r>
          </a:p>
          <a:p>
            <a:pPr defTabSz="457200">
              <a:buFont typeface="Arial" panose="020B0604020202020204" pitchFamily="34" charset="0"/>
              <a:buChar char="•"/>
            </a:pPr>
            <a:endParaRPr lang="en-US" dirty="0">
              <a:latin typeface="Arial"/>
            </a:endParaRPr>
          </a:p>
          <a:p>
            <a:pPr defTabSz="457200">
              <a:buFont typeface="Arial" panose="020B0604020202020204" pitchFamily="34" charset="0"/>
              <a:buChar char="•"/>
            </a:pPr>
            <a:endParaRPr lang="en-US" dirty="0"/>
          </a:p>
        </p:txBody>
      </p:sp>
    </p:spTree>
    <p:extLst>
      <p:ext uri="{BB962C8B-B14F-4D97-AF65-F5344CB8AC3E}">
        <p14:creationId xmlns:p14="http://schemas.microsoft.com/office/powerpoint/2010/main" val="241731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QC draft 01.29.16">
  <a:themeElements>
    <a:clrScheme name="MMC Brand Colors">
      <a:dk1>
        <a:srgbClr val="000000"/>
      </a:dk1>
      <a:lt1>
        <a:srgbClr val="FFFFFF"/>
      </a:lt1>
      <a:dk2>
        <a:srgbClr val="695D54"/>
      </a:dk2>
      <a:lt2>
        <a:srgbClr val="FFFFFF"/>
      </a:lt2>
      <a:accent1>
        <a:srgbClr val="9E1B34"/>
      </a:accent1>
      <a:accent2>
        <a:srgbClr val="5B97B1"/>
      </a:accent2>
      <a:accent3>
        <a:srgbClr val="E5DB96"/>
      </a:accent3>
      <a:accent4>
        <a:srgbClr val="9CC5C9"/>
      </a:accent4>
      <a:accent5>
        <a:srgbClr val="BDB6B0"/>
      </a:accent5>
      <a:accent6>
        <a:srgbClr val="E7E2B7"/>
      </a:accent6>
      <a:hlink>
        <a:srgbClr val="004151"/>
      </a:hlink>
      <a:folHlink>
        <a:srgbClr val="9E1B34"/>
      </a:folHlink>
    </a:clrScheme>
    <a:fontScheme name="MMC Brand Font">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cap="all" baseline="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1629</TotalTime>
  <Words>1562</Words>
  <Application>Microsoft Office PowerPoint</Application>
  <PresentationFormat>On-screen Show (4:3)</PresentationFormat>
  <Paragraphs>226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QC draft 01.29.16</vt:lpstr>
      <vt:lpstr>Billing, Coding and Documentation to Maximize Reimbursement</vt:lpstr>
      <vt:lpstr>Objectives</vt:lpstr>
      <vt:lpstr>Official Disclaimer</vt:lpstr>
      <vt:lpstr>The Basics of Mental Health billing, coding and documentation</vt:lpstr>
      <vt:lpstr>Initial Assessment 90791</vt:lpstr>
      <vt:lpstr>The Treatment Plan</vt:lpstr>
      <vt:lpstr>Therapeutic interventions</vt:lpstr>
      <vt:lpstr>Progress Notes</vt:lpstr>
      <vt:lpstr>Crisis Codes 90839 and 90840</vt:lpstr>
      <vt:lpstr>Crisis Codes 90839 and 90840 - continued</vt:lpstr>
      <vt:lpstr>Health and Behavioral Assessment Codes</vt:lpstr>
      <vt:lpstr>Health &amp; Behavior (H&amp;B) Codes  96150 – 96155</vt:lpstr>
      <vt:lpstr>Health and Behavior Codes </vt:lpstr>
      <vt:lpstr>Billing for H&amp;B</vt:lpstr>
      <vt:lpstr>Examples</vt:lpstr>
      <vt:lpstr>Adult H&amp;B examples</vt:lpstr>
      <vt:lpstr>Adolescent H&amp;B examples</vt:lpstr>
      <vt:lpstr>Options</vt:lpstr>
      <vt:lpstr>The Codes</vt:lpstr>
      <vt:lpstr>Insurance Ramifications</vt:lpstr>
      <vt:lpstr>Documentation </vt:lpstr>
      <vt:lpstr>Documentation –  Reassessment 96151</vt:lpstr>
      <vt:lpstr>Documentation –  Initial Assessment 96150</vt:lpstr>
      <vt:lpstr>Documentation –  Intervention 96152-96154</vt:lpstr>
      <vt:lpstr>Time and Billing Limitations (Unclear)</vt:lpstr>
      <vt:lpstr>Getting Started and Increasing the H&amp;B Services</vt:lpstr>
      <vt:lpstr>Resources</vt:lpstr>
      <vt:lpstr>Contact</vt:lpstr>
    </vt:vector>
  </TitlesOfParts>
  <Company>MaineHealth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Behavioral Assessment Codes</dc:title>
  <dc:creator>Mary Jean Mork</dc:creator>
  <cp:lastModifiedBy>Mary Jean Mork</cp:lastModifiedBy>
  <cp:revision>12</cp:revision>
  <dcterms:created xsi:type="dcterms:W3CDTF">2018-04-09T18:47:17Z</dcterms:created>
  <dcterms:modified xsi:type="dcterms:W3CDTF">2018-04-10T21:56:52Z</dcterms:modified>
</cp:coreProperties>
</file>