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3" r:id="rId2"/>
    <p:sldId id="378" r:id="rId3"/>
    <p:sldId id="381" r:id="rId4"/>
    <p:sldId id="383" r:id="rId5"/>
    <p:sldId id="388" r:id="rId6"/>
    <p:sldId id="384" r:id="rId7"/>
    <p:sldId id="387" r:id="rId8"/>
    <p:sldId id="385" r:id="rId9"/>
  </p:sldIdLst>
  <p:sldSz cx="9144000" cy="6858000" type="letter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999F"/>
    <a:srgbClr val="FAFD00"/>
    <a:srgbClr val="FE9B03"/>
    <a:srgbClr val="009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110" d="100"/>
          <a:sy n="110" d="100"/>
        </p:scale>
        <p:origin x="15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605"/>
            <a:ext cx="3055826" cy="465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9250" tIns="0" rIns="19250" bIns="0" numCol="1" anchor="t" anchorCtr="0" compatLnSpc="1">
            <a:prstTxWarp prst="textNoShape">
              <a:avLst/>
            </a:prstTxWarp>
          </a:bodyPr>
          <a:lstStyle>
            <a:lvl1pPr defTabSz="932045">
              <a:defRPr sz="1000" i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7437" y="-1605"/>
            <a:ext cx="3055826" cy="465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9250" tIns="0" rIns="19250" bIns="0" numCol="1" anchor="t" anchorCtr="0" compatLnSpc="1">
            <a:prstTxWarp prst="textNoShape">
              <a:avLst/>
            </a:prstTxWarp>
          </a:bodyPr>
          <a:lstStyle>
            <a:lvl1pPr algn="r" defTabSz="932045">
              <a:defRPr sz="1000" i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808"/>
            <a:ext cx="3055826" cy="46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9250" tIns="0" rIns="19250" bIns="0" numCol="1" anchor="b" anchorCtr="0" compatLnSpc="1">
            <a:prstTxWarp prst="textNoShape">
              <a:avLst/>
            </a:prstTxWarp>
          </a:bodyPr>
          <a:lstStyle>
            <a:lvl1pPr defTabSz="932045">
              <a:defRPr sz="1000" i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7437" y="8843808"/>
            <a:ext cx="3055826" cy="46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9250" tIns="0" rIns="19250" bIns="0" numCol="1" anchor="b" anchorCtr="0" compatLnSpc="1">
            <a:prstTxWarp prst="textNoShape">
              <a:avLst/>
            </a:prstTxWarp>
          </a:bodyPr>
          <a:lstStyle>
            <a:lvl1pPr algn="r" defTabSz="932045">
              <a:defRPr sz="1000" i="1" smtClean="0"/>
            </a:lvl1pPr>
          </a:lstStyle>
          <a:p>
            <a:pPr>
              <a:defRPr/>
            </a:pPr>
            <a:fld id="{521D9AF1-988D-40E0-A349-283D7B8DD49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911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605"/>
            <a:ext cx="3055826" cy="465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9250" tIns="0" rIns="19250" bIns="0" numCol="1" anchor="t" anchorCtr="0" compatLnSpc="1">
            <a:prstTxWarp prst="textNoShape">
              <a:avLst/>
            </a:prstTxWarp>
          </a:bodyPr>
          <a:lstStyle>
            <a:lvl1pPr defTabSz="932045">
              <a:defRPr sz="1000" i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7437" y="-1605"/>
            <a:ext cx="3055826" cy="465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9250" tIns="0" rIns="19250" bIns="0" numCol="1" anchor="t" anchorCtr="0" compatLnSpc="1">
            <a:prstTxWarp prst="textNoShape">
              <a:avLst/>
            </a:prstTxWarp>
          </a:bodyPr>
          <a:lstStyle>
            <a:lvl1pPr algn="r" defTabSz="932045">
              <a:defRPr sz="1000" i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808"/>
            <a:ext cx="3055826" cy="46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9250" tIns="0" rIns="19250" bIns="0" numCol="1" anchor="b" anchorCtr="0" compatLnSpc="1">
            <a:prstTxWarp prst="textNoShape">
              <a:avLst/>
            </a:prstTxWarp>
          </a:bodyPr>
          <a:lstStyle>
            <a:lvl1pPr defTabSz="932045">
              <a:defRPr sz="1000" i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7437" y="8843808"/>
            <a:ext cx="3055826" cy="46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9250" tIns="0" rIns="19250" bIns="0" numCol="1" anchor="b" anchorCtr="0" compatLnSpc="1">
            <a:prstTxWarp prst="textNoShape">
              <a:avLst/>
            </a:prstTxWarp>
          </a:bodyPr>
          <a:lstStyle>
            <a:lvl1pPr algn="r" defTabSz="932045">
              <a:defRPr sz="1000" i="1" smtClean="0"/>
            </a:lvl1pPr>
          </a:lstStyle>
          <a:p>
            <a:pPr>
              <a:defRPr/>
            </a:pPr>
            <a:fld id="{60806D13-47B4-4735-BB27-79A996A28C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009" y="4420299"/>
            <a:ext cx="5173248" cy="4190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4648" tIns="46522" rIns="94648" bIns="46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1738" y="700088"/>
            <a:ext cx="4649787" cy="3487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345343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806D13-47B4-4735-BB27-79A996A28C82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367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/Users/kelly/Desktop/LS-logo-clr-lft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614363" y="2514600"/>
            <a:ext cx="8021637" cy="0"/>
          </a:xfrm>
          <a:prstGeom prst="line">
            <a:avLst/>
          </a:prstGeom>
          <a:noFill/>
          <a:ln w="50800">
            <a:solidFill>
              <a:srgbClr val="FE9B0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442325" y="63928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438400" y="1524000"/>
            <a:ext cx="42672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7" rIns="92075" bIns="46037" anchor="b"/>
          <a:lstStyle/>
          <a:p>
            <a:pPr algn="ctr">
              <a:lnSpc>
                <a:spcPct val="85000"/>
              </a:lnSpc>
              <a:defRPr/>
            </a:pPr>
            <a:endParaRPr lang="en-US" sz="6000" dirty="0">
              <a:solidFill>
                <a:srgbClr val="64999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5800" y="2743200"/>
            <a:ext cx="7772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7" rIns="92075" bIns="46037"/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6" name="LS-logo-clr-lft.png" descr="/Users/kelly/Desktop/LS-logo-clr-lft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867400"/>
            <a:ext cx="23622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00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282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67450" y="0"/>
            <a:ext cx="196215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5734050" cy="5562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50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43400" y="6303963"/>
            <a:ext cx="99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413B6CFC-CB17-4C06-96FB-64588DECB594}" type="slidenum">
              <a:rPr lang="en-US" altLang="en-US" sz="1800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411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15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327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36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912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22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595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/Users/kelly/Desktop/LS-logo-clr-lft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4763" y="1143000"/>
            <a:ext cx="8021637" cy="0"/>
          </a:xfrm>
          <a:prstGeom prst="line">
            <a:avLst/>
          </a:prstGeom>
          <a:noFill/>
          <a:ln w="50800">
            <a:solidFill>
              <a:srgbClr val="FE9B0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LS-logo-clr-lft.png" descr="/Users/kelly/Desktop/LS-logo-clr-lft.png"/>
          <p:cNvPicPr>
            <a:picLocks noChangeAspect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867400"/>
            <a:ext cx="23622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343400" y="6303963"/>
            <a:ext cx="99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B81B71BF-EB11-4B5C-BDD9-1B6CC37431F6}" type="slidenum">
              <a:rPr lang="en-US" altLang="en-US" sz="1800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64999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64999F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64999F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64999F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64999F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64999F"/>
          </a:solidFill>
          <a:latin typeface="Times New Roman" charset="0"/>
          <a:ea typeface="ＭＳ Ｐゴシック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64999F"/>
          </a:solidFill>
          <a:latin typeface="Times New Roman" charset="0"/>
          <a:ea typeface="ＭＳ Ｐゴシック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64999F"/>
          </a:solidFill>
          <a:latin typeface="Times New Roman" charset="0"/>
          <a:ea typeface="ＭＳ Ｐゴシック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64999F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4999F"/>
        </a:buClr>
        <a:buSzPct val="58000"/>
        <a:buChar char="_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4999F"/>
        </a:buClr>
        <a:buSzPct val="58000"/>
        <a:buChar char="_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64999F"/>
        </a:buClr>
        <a:buSzPct val="58000"/>
        <a:buChar char="_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64999F"/>
        </a:buClr>
        <a:buSzPct val="58000"/>
        <a:buChar char="_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64999F"/>
        </a:buClr>
        <a:buSzPct val="58000"/>
        <a:buChar char="_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64999F"/>
        </a:buClr>
        <a:buSzPct val="58000"/>
        <a:buChar char="_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64999F"/>
        </a:buClr>
        <a:buSzPct val="58000"/>
        <a:buChar char="_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64999F"/>
        </a:buClr>
        <a:buSzPct val="58000"/>
        <a:buChar char="_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64999F"/>
        </a:buClr>
        <a:buSzPct val="58000"/>
        <a:buChar char="_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81000" y="685800"/>
            <a:ext cx="8496300" cy="2057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br>
              <a:rPr lang="en-US" altLang="en-US" dirty="0">
                <a:latin typeface="Calibri" panose="020F0502020204030204" pitchFamily="34" charset="0"/>
              </a:rPr>
            </a:br>
            <a:endParaRPr lang="en-US" altLang="en-US" sz="3000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09600" y="2895600"/>
            <a:ext cx="6477000" cy="2286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</a:rPr>
              <a:t>Confidentiality and Consent Issues Involving Minors in Rhode Island</a:t>
            </a:r>
          </a:p>
          <a:p>
            <a:pPr marL="0" indent="0">
              <a:buNone/>
            </a:pPr>
            <a:r>
              <a:rPr lang="en-US" sz="2000" b="1" i="1" dirty="0">
                <a:latin typeface="Calibri" panose="020F0502020204030204" pitchFamily="34" charset="0"/>
              </a:rPr>
              <a:t>			Therese Eckford, Esq.</a:t>
            </a:r>
          </a:p>
          <a:p>
            <a:pPr marL="0" indent="0">
              <a:buNone/>
            </a:pPr>
            <a:r>
              <a:rPr lang="en-US" sz="2000" b="1" i="1" dirty="0">
                <a:latin typeface="Calibri" panose="020F0502020204030204" pitchFamily="34" charset="0"/>
              </a:rPr>
              <a:t>			Associate General Counsel</a:t>
            </a:r>
          </a:p>
          <a:p>
            <a:pPr marL="0" indent="0">
              <a:buNone/>
            </a:pPr>
            <a:r>
              <a:rPr lang="en-US" sz="2000" b="1" i="1" dirty="0">
                <a:latin typeface="Calibri" panose="020F0502020204030204" pitchFamily="34" charset="0"/>
              </a:rPr>
              <a:t>			May 30, 2019</a:t>
            </a:r>
          </a:p>
          <a:p>
            <a:pPr marL="0" indent="0">
              <a:buNone/>
            </a:pPr>
            <a:endParaRPr lang="en-US" sz="2000" b="1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59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D7F-428E-426E-9770-DCF687DE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6096"/>
            <a:ext cx="7833360" cy="11049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Legal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D949B-2F37-4B9D-8962-4F36D70CC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The law struggles to balance traditional view that minors can’t understand treatment options and make informed decisions with the reality that sometimes minors need to make their own decisions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Every state is different and laws are scattered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In Rhode Island, laws pertaining to rights of minors found in state confidentiality statute, criminal statutes (regarding sexual assault), mandatory reporting laws, and various laws regulating consent to treatment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Rhode Island Age of Consent: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Age 18—Age of majority and decision-making generally allowed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Age 16—Revised statute allows, </a:t>
            </a:r>
            <a:r>
              <a:rPr lang="en-US" sz="2000" b="1" i="1" dirty="0"/>
              <a:t>but does not require</a:t>
            </a:r>
            <a:r>
              <a:rPr lang="en-US" sz="2000" dirty="0"/>
              <a:t>, many types of medical decision-making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379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078C1-4FA1-4DBE-BA71-BD50B8A25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to Medical and Surgical Care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3C1B3DA-A327-43D8-88E6-7135467F64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71601"/>
            <a:ext cx="7206551" cy="4419599"/>
          </a:xfrm>
        </p:spPr>
      </p:pic>
    </p:spTree>
    <p:extLst>
      <p:ext uri="{BB962C8B-B14F-4D97-AF65-F5344CB8AC3E}">
        <p14:creationId xmlns:p14="http://schemas.microsoft.com/office/powerpoint/2010/main" val="343540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A0D4-2F03-4B1C-BB10-7BDD4A40E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Revised Consent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89775-6066-4383-99FD-550AF5EB3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Facts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Minors who are 16 and 17 or married have the ability to make a wide range of medical decisions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Great freedom to make decisions related to sexual health (but no abortion or sterilization)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Minors of any age can seek pregnancy related care</a:t>
            </a:r>
          </a:p>
          <a:p>
            <a:pPr marL="0" indent="0">
              <a:buNone/>
            </a:pPr>
            <a:r>
              <a:rPr lang="en-US" sz="2400" b="1" dirty="0"/>
              <a:t>Questions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When </a:t>
            </a:r>
            <a:r>
              <a:rPr lang="en-US" sz="2400" i="1" dirty="0"/>
              <a:t>should </a:t>
            </a:r>
            <a:r>
              <a:rPr lang="en-US" sz="2400" dirty="0"/>
              <a:t>the provider involve the parent/guardian?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Is independent decision-making for people 16 and older the presumption? Exceptions?</a:t>
            </a:r>
          </a:p>
        </p:txBody>
      </p:sp>
    </p:spTree>
    <p:extLst>
      <p:ext uri="{BB962C8B-B14F-4D97-AF65-F5344CB8AC3E}">
        <p14:creationId xmlns:p14="http://schemas.microsoft.com/office/powerpoint/2010/main" val="160069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3498B-5545-43E1-923F-920C79A44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Dilemmas Posed by New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C3C1C-1E24-4AEA-B4BE-AA4D81FF2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Do providers have discretion to involve parent/guardian? A fact sensitive analysis involving clinical judgement is required.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When is the minor guaranteed confidentiality?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What is in the minor’s best interest?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Does the minor want to make an independent decision? How adamant?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How mature is the minor?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OK repeatedly to ask minor to involve parent/guardian?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How do you preserve the healthiest treatment relationship?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Does the condition require the ongoing support of an adult?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Risk analysis: danger to self or others?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What if one party provides consent and the other disagrees?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318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7282A-AF1C-41DE-B4D6-D3F04933B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 Abuse Treatment for Minors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69150-0FFC-4088-8EB7-93E740E83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Governed by state and federal law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RIGL Chapter 14-5: Treatment of Juveniles for Chemical Dependency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Purpose of law is to encourage juveniles who are chemically dependent to seek treatment for substance abuse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Parental consent preferred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However, child who refuses permission to contact parents is allowed to consent to </a:t>
            </a:r>
            <a:r>
              <a:rPr lang="en-US" sz="1800" b="1" i="1" dirty="0"/>
              <a:t>non-invasive, non-custodial</a:t>
            </a:r>
            <a:r>
              <a:rPr lang="en-US" sz="1800" dirty="0"/>
              <a:t> treatment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Provider must make repeated attempts to get permission to contact parents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Parental consent required for custodial or invasive care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No mention of age of minor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Who pays for the care if no parental consent?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7554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F4092-C473-45C5-9F2D-FBACDA5EC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 Addiction and Overdose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78ED5-4420-4F8F-98E5-C6A811E90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/>
              <a:t>What can you tell the parents?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Generally, the person who consents is owed confidentiality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/>
              <a:t>HIPAA Guidance October 2017</a:t>
            </a:r>
            <a:r>
              <a:rPr lang="en-US" sz="2000" dirty="0"/>
              <a:t>—Clarified that HIPAA allows providers to exercise professional judgement to share medical information related to opioid overdose on basis of patient’s incapacity and/or to avoid serious and imminent threat to patient’s health or safety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State confidentiality law (§RIGL 5-37.3-4) has not caught up, but bill pending that would amend state law to allow disclosures of this type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Disclosures must relate to the overdose, not general drug 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For minors, can you err on side of telling parents?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88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AD26A-929D-469B-84C2-21F9D5D64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STDs; Abortion; Behavioral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94021-2623-462F-A676-38EB74369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u="sng" dirty="0"/>
              <a:t>STDs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Minors may consent to testing examination and/or treatment for any reportable communicable disease (§RIGL 23-8-1.1)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No requirement to notify parents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Includes HIV and AIDS</a:t>
            </a:r>
          </a:p>
          <a:p>
            <a:pPr marL="0" indent="0">
              <a:buNone/>
            </a:pPr>
            <a:r>
              <a:rPr lang="en-US" sz="1800" b="1" u="sng" dirty="0"/>
              <a:t>Abortion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Consent of both the minor and at least one parent is required; or, a family court judge can decide (§RIGL 23-4.7-6)</a:t>
            </a:r>
          </a:p>
          <a:p>
            <a:pPr marL="0" indent="0">
              <a:buNone/>
            </a:pPr>
            <a:r>
              <a:rPr lang="en-US" sz="1800" b="1" u="sng" dirty="0"/>
              <a:t>Behavioral Health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Is the facility licensed by the Rhode Island Department of Behavioral Healthcare, Developmental Disabilities and Hospitals (BHDDH)?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/>
              <a:t>If no, </a:t>
            </a:r>
            <a:r>
              <a:rPr lang="en-US" sz="1800" dirty="0"/>
              <a:t>treatment may be general healthcare and 16+ rule could apply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If Mental Health Law applies, parental consent required for minors under 18 (§RIGL 40.1-5-26)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1865911361"/>
      </p:ext>
    </p:extLst>
  </p:cSld>
  <p:clrMapOvr>
    <a:masterClrMapping/>
  </p:clrMapOvr>
</p:sld>
</file>

<file path=ppt/theme/theme1.xml><?xml version="1.0" encoding="utf-8"?>
<a:theme xmlns:a="http://schemas.openxmlformats.org/drawingml/2006/main" name=" 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 Microsoft Office 98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 Microsoft Office 98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Microsoft Office 98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Microsoft Office 98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Microsoft Office 98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Microsoft Office 98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Microsoft Office 98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5 LS_PowerPoint-clr.ppt [Compatibility Mode]" id="{96B2605B-7427-40EE-85DC-0F2C0D57082D}" vid="{5CCDC379-9CD7-40F5-836A-77E9C19CD87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LS_PowerPoint-clr</Template>
  <TotalTime>1987</TotalTime>
  <Pages>10</Pages>
  <Words>624</Words>
  <Application>Microsoft Office PowerPoint</Application>
  <PresentationFormat>Letter Paper (8.5x11 in)</PresentationFormat>
  <Paragraphs>75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MS PGothic</vt:lpstr>
      <vt:lpstr>Calibri</vt:lpstr>
      <vt:lpstr>Times New Roman</vt:lpstr>
      <vt:lpstr>Wingdings</vt:lpstr>
      <vt:lpstr> Microsoft Office 98</vt:lpstr>
      <vt:lpstr> </vt:lpstr>
      <vt:lpstr>Legal Landscape</vt:lpstr>
      <vt:lpstr>Consent to Medical and Surgical Care</vt:lpstr>
      <vt:lpstr>Impact of Revised Consent Law</vt:lpstr>
      <vt:lpstr>Dilemmas Posed by New Law</vt:lpstr>
      <vt:lpstr>Substance Abuse Treatment for Minors</vt:lpstr>
      <vt:lpstr>Opioid Addiction and Overdose</vt:lpstr>
      <vt:lpstr>STDs; Abortion; Behavioral Health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Sloan, Eileen M</dc:creator>
  <cp:lastModifiedBy>Eckford, Therese M</cp:lastModifiedBy>
  <cp:revision>100</cp:revision>
  <cp:lastPrinted>2019-05-24T19:07:47Z</cp:lastPrinted>
  <dcterms:created xsi:type="dcterms:W3CDTF">2017-05-08T19:33:22Z</dcterms:created>
  <dcterms:modified xsi:type="dcterms:W3CDTF">2019-05-24T19:09:38Z</dcterms:modified>
</cp:coreProperties>
</file>