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9"/>
  </p:notesMasterIdLst>
  <p:handoutMasterIdLst>
    <p:handoutMasterId r:id="rId20"/>
  </p:handoutMasterIdLst>
  <p:sldIdLst>
    <p:sldId id="316" r:id="rId2"/>
    <p:sldId id="426" r:id="rId3"/>
    <p:sldId id="442" r:id="rId4"/>
    <p:sldId id="455" r:id="rId5"/>
    <p:sldId id="429" r:id="rId6"/>
    <p:sldId id="433" r:id="rId7"/>
    <p:sldId id="456" r:id="rId8"/>
    <p:sldId id="457" r:id="rId9"/>
    <p:sldId id="459" r:id="rId10"/>
    <p:sldId id="445" r:id="rId11"/>
    <p:sldId id="453" r:id="rId12"/>
    <p:sldId id="443" r:id="rId13"/>
    <p:sldId id="448" r:id="rId14"/>
    <p:sldId id="454" r:id="rId15"/>
    <p:sldId id="345" r:id="rId16"/>
    <p:sldId id="390" r:id="rId17"/>
    <p:sldId id="446"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ginald Tucker-Seeley" initials="RT" lastIdx="1" clrIdx="0">
    <p:extLst/>
  </p:cmAuthor>
  <p:cmAuthor id="2" name="Jill Glickman" initials="" lastIdx="17" clrIdx="1"/>
  <p:cmAuthor id="3" name="Susanne Campbell" initials="SC" lastIdx="1" clrIdx="2">
    <p:extLst>
      <p:ext uri="{19B8F6BF-5375-455C-9EA6-DF929625EA0E}">
        <p15:presenceInfo xmlns:p15="http://schemas.microsoft.com/office/powerpoint/2012/main" userId="S-1-5-21-411519910-647668644-2492632495-25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000"/>
    <a:srgbClr val="00BC5E"/>
    <a:srgbClr val="CC9900"/>
    <a:srgbClr val="339966"/>
    <a:srgbClr val="990033"/>
    <a:srgbClr val="669900"/>
    <a:srgbClr val="A4A000"/>
    <a:srgbClr val="006666"/>
    <a:srgbClr val="0066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0323" autoAdjust="0"/>
  </p:normalViewPr>
  <p:slideViewPr>
    <p:cSldViewPr>
      <p:cViewPr varScale="1">
        <p:scale>
          <a:sx n="62" d="100"/>
          <a:sy n="62" d="100"/>
        </p:scale>
        <p:origin x="1380" y="44"/>
      </p:cViewPr>
      <p:guideLst>
        <p:guide orient="horz" pos="2160"/>
        <p:guide pos="2880"/>
      </p:guideLst>
    </p:cSldViewPr>
  </p:slideViewPr>
  <p:outlineViewPr>
    <p:cViewPr>
      <p:scale>
        <a:sx n="33" d="100"/>
        <a:sy n="33" d="100"/>
      </p:scale>
      <p:origin x="0" y="-7026"/>
    </p:cViewPr>
  </p:outlineViewPr>
  <p:notesTextViewPr>
    <p:cViewPr>
      <p:scale>
        <a:sx n="75" d="100"/>
        <a:sy n="75" d="100"/>
      </p:scale>
      <p:origin x="0" y="0"/>
    </p:cViewPr>
  </p:notesTextViewPr>
  <p:sorterViewPr>
    <p:cViewPr>
      <p:scale>
        <a:sx n="66" d="100"/>
        <a:sy n="66" d="100"/>
      </p:scale>
      <p:origin x="0" y="-2748"/>
    </p:cViewPr>
  </p:sorterViewPr>
  <p:notesViewPr>
    <p:cSldViewPr>
      <p:cViewPr varScale="1">
        <p:scale>
          <a:sx n="56" d="100"/>
          <a:sy n="56" d="100"/>
        </p:scale>
        <p:origin x="24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karnerc\Desktop\Onpoint%20spreadsheets%20&amp;%20graphs\IBH%20Cohort%201%20and%202%20risk%20adjusted%20for%20the%20BOD.csv"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arnerc\Desktop\Onpoint%20spreadsheets%20&amp;%20graphs\IBH%20Cohort%201%20and%202%20risk%20adjusted%20for%20the%20BOD.csv"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arnerc\Desktop\Onpoint%20spreadsheets%20&amp;%20graphs\IBH\IBH%20Onpoint%20data%20risk%20adjusted.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4400" b="1" kern="1200" dirty="0">
                <a:solidFill>
                  <a:srgbClr val="9F4B65"/>
                </a:solidFill>
                <a:latin typeface="+mj-lt"/>
                <a:ea typeface="+mj-ea"/>
                <a:cs typeface="+mj-cs"/>
              </a:defRPr>
            </a:pPr>
            <a:r>
              <a:rPr lang="en-US" sz="2400" b="1" kern="1200" dirty="0">
                <a:solidFill>
                  <a:srgbClr val="9F4B65"/>
                </a:solidFill>
                <a:latin typeface="+mj-lt"/>
                <a:ea typeface="+mj-ea"/>
                <a:cs typeface="+mj-cs"/>
              </a:rPr>
              <a:t>PDSA: Universal Screening</a:t>
            </a:r>
          </a:p>
          <a:p>
            <a:pPr>
              <a:defRPr lang="en-US" sz="4400" b="1" kern="1200" dirty="0">
                <a:solidFill>
                  <a:srgbClr val="9F4B65"/>
                </a:solidFill>
                <a:latin typeface="+mj-lt"/>
                <a:ea typeface="+mj-ea"/>
                <a:cs typeface="+mj-cs"/>
              </a:defRPr>
            </a:pPr>
            <a:r>
              <a:rPr lang="en-US" sz="2400" b="1" kern="1200" dirty="0">
                <a:solidFill>
                  <a:srgbClr val="9F4B65"/>
                </a:solidFill>
                <a:latin typeface="+mj-lt"/>
                <a:ea typeface="+mj-ea"/>
                <a:cs typeface="+mj-cs"/>
              </a:rPr>
              <a:t>Cohort 1 &amp; 2</a:t>
            </a:r>
            <a:endParaRPr lang="en-US" sz="4400" b="1" kern="1200" dirty="0">
              <a:solidFill>
                <a:srgbClr val="9F4B65"/>
              </a:solidFill>
              <a:latin typeface="+mj-lt"/>
              <a:ea typeface="+mj-ea"/>
              <a:cs typeface="+mj-cs"/>
            </a:endParaRPr>
          </a:p>
        </c:rich>
      </c:tx>
      <c:layout>
        <c:manualLayout>
          <c:xMode val="edge"/>
          <c:yMode val="edge"/>
          <c:x val="0.29603432794584889"/>
          <c:y val="1.4449127031908489E-2"/>
        </c:manualLayout>
      </c:layout>
      <c:overlay val="0"/>
    </c:title>
    <c:autoTitleDeleted val="0"/>
    <c:plotArea>
      <c:layout/>
      <c:lineChart>
        <c:grouping val="standard"/>
        <c:varyColors val="0"/>
        <c:ser>
          <c:idx val="0"/>
          <c:order val="0"/>
          <c:tx>
            <c:strRef>
              <c:f>Sheet1!$A$2:$B$2</c:f>
              <c:strCache>
                <c:ptCount val="2"/>
                <c:pt idx="0">
                  <c:v>Cohort 1</c:v>
                </c:pt>
                <c:pt idx="1">
                  <c:v>Depression Screening  </c:v>
                </c:pt>
              </c:strCache>
            </c:strRef>
          </c:tx>
          <c:spPr>
            <a:ln w="28575" cap="rnd">
              <a:solidFill>
                <a:schemeClr val="accent1"/>
              </a:solidFill>
              <a:round/>
            </a:ln>
            <a:effectLst/>
          </c:spPr>
          <c:marker>
            <c:symbol val="circle"/>
            <c:size val="4"/>
            <c:spPr>
              <a:solidFill>
                <a:schemeClr val="accent1"/>
              </a:solidFill>
              <a:ln w="9525">
                <a:solidFill>
                  <a:schemeClr val="accent1"/>
                </a:solidFill>
              </a:ln>
              <a:effectLst/>
            </c:spPr>
          </c:marker>
          <c:cat>
            <c:strRef>
              <c:f>Sheet1!$C$1:$M$1</c:f>
              <c:strCache>
                <c:ptCount val="11"/>
                <c:pt idx="0">
                  <c:v>Q4 '15</c:v>
                </c:pt>
                <c:pt idx="1">
                  <c:v>Q1 '16</c:v>
                </c:pt>
                <c:pt idx="2">
                  <c:v>Q2 '16</c:v>
                </c:pt>
                <c:pt idx="3">
                  <c:v>Q3 '16</c:v>
                </c:pt>
                <c:pt idx="4">
                  <c:v>Q4 '16</c:v>
                </c:pt>
                <c:pt idx="5">
                  <c:v>Q1 '17</c:v>
                </c:pt>
                <c:pt idx="6">
                  <c:v>Q2 '17</c:v>
                </c:pt>
                <c:pt idx="7">
                  <c:v>Q3 '17</c:v>
                </c:pt>
                <c:pt idx="8">
                  <c:v>Q4 '17</c:v>
                </c:pt>
                <c:pt idx="9">
                  <c:v>Q1 '18</c:v>
                </c:pt>
                <c:pt idx="10">
                  <c:v>Q2 '18</c:v>
                </c:pt>
              </c:strCache>
            </c:strRef>
          </c:cat>
          <c:val>
            <c:numRef>
              <c:f>Sheet1!$C$2:$M$2</c:f>
              <c:numCache>
                <c:formatCode>0%</c:formatCode>
                <c:ptCount val="11"/>
                <c:pt idx="0">
                  <c:v>0.84399999999999997</c:v>
                </c:pt>
                <c:pt idx="1">
                  <c:v>0.79</c:v>
                </c:pt>
                <c:pt idx="2">
                  <c:v>0.81666666666666654</c:v>
                </c:pt>
                <c:pt idx="3">
                  <c:v>0.82666666666666666</c:v>
                </c:pt>
                <c:pt idx="4">
                  <c:v>0.8783333333333333</c:v>
                </c:pt>
                <c:pt idx="5">
                  <c:v>0.88833333333333331</c:v>
                </c:pt>
                <c:pt idx="6">
                  <c:v>0.88733333333333331</c:v>
                </c:pt>
                <c:pt idx="7">
                  <c:v>0.88666666666666671</c:v>
                </c:pt>
                <c:pt idx="8">
                  <c:v>0.88475000000000004</c:v>
                </c:pt>
                <c:pt idx="9">
                  <c:v>0.86803333333333332</c:v>
                </c:pt>
                <c:pt idx="10">
                  <c:v>0.84005999999999992</c:v>
                </c:pt>
              </c:numCache>
            </c:numRef>
          </c:val>
          <c:smooth val="0"/>
          <c:extLst>
            <c:ext xmlns:c16="http://schemas.microsoft.com/office/drawing/2014/chart" uri="{C3380CC4-5D6E-409C-BE32-E72D297353CC}">
              <c16:uniqueId val="{00000000-6881-412B-A36C-5FE91F15D655}"/>
            </c:ext>
          </c:extLst>
        </c:ser>
        <c:ser>
          <c:idx val="1"/>
          <c:order val="1"/>
          <c:tx>
            <c:strRef>
              <c:f>Sheet1!$A$3:$B$3</c:f>
              <c:strCache>
                <c:ptCount val="2"/>
                <c:pt idx="0">
                  <c:v>Cohort 1</c:v>
                </c:pt>
                <c:pt idx="1">
                  <c:v>Anxiety Screening</c:v>
                </c:pt>
              </c:strCache>
            </c:strRef>
          </c:tx>
          <c:spPr>
            <a:ln w="28575" cap="rnd">
              <a:solidFill>
                <a:schemeClr val="accent2"/>
              </a:solidFill>
              <a:round/>
            </a:ln>
            <a:effectLst/>
          </c:spPr>
          <c:marker>
            <c:symbol val="circle"/>
            <c:size val="4"/>
            <c:spPr>
              <a:solidFill>
                <a:schemeClr val="accent2"/>
              </a:solidFill>
              <a:ln w="9525">
                <a:solidFill>
                  <a:schemeClr val="accent2"/>
                </a:solidFill>
              </a:ln>
              <a:effectLst/>
            </c:spPr>
          </c:marker>
          <c:cat>
            <c:strRef>
              <c:f>Sheet1!$C$1:$M$1</c:f>
              <c:strCache>
                <c:ptCount val="11"/>
                <c:pt idx="0">
                  <c:v>Q4 '15</c:v>
                </c:pt>
                <c:pt idx="1">
                  <c:v>Q1 '16</c:v>
                </c:pt>
                <c:pt idx="2">
                  <c:v>Q2 '16</c:v>
                </c:pt>
                <c:pt idx="3">
                  <c:v>Q3 '16</c:v>
                </c:pt>
                <c:pt idx="4">
                  <c:v>Q4 '16</c:v>
                </c:pt>
                <c:pt idx="5">
                  <c:v>Q1 '17</c:v>
                </c:pt>
                <c:pt idx="6">
                  <c:v>Q2 '17</c:v>
                </c:pt>
                <c:pt idx="7">
                  <c:v>Q3 '17</c:v>
                </c:pt>
                <c:pt idx="8">
                  <c:v>Q4 '17</c:v>
                </c:pt>
                <c:pt idx="9">
                  <c:v>Q1 '18</c:v>
                </c:pt>
                <c:pt idx="10">
                  <c:v>Q2 '18</c:v>
                </c:pt>
              </c:strCache>
            </c:strRef>
          </c:cat>
          <c:val>
            <c:numRef>
              <c:f>Sheet1!$C$3:$M$3</c:f>
              <c:numCache>
                <c:formatCode>0%</c:formatCode>
                <c:ptCount val="11"/>
                <c:pt idx="0">
                  <c:v>5.7999999999999996E-2</c:v>
                </c:pt>
                <c:pt idx="1">
                  <c:v>0.23499999999999999</c:v>
                </c:pt>
                <c:pt idx="2">
                  <c:v>0.40499999999999997</c:v>
                </c:pt>
                <c:pt idx="3">
                  <c:v>0.55999999999999994</c:v>
                </c:pt>
                <c:pt idx="4">
                  <c:v>0.69333333333333336</c:v>
                </c:pt>
                <c:pt idx="5">
                  <c:v>0.80833333333333346</c:v>
                </c:pt>
                <c:pt idx="6">
                  <c:v>0.85933333333333339</c:v>
                </c:pt>
                <c:pt idx="7">
                  <c:v>0.88333333333333319</c:v>
                </c:pt>
                <c:pt idx="8">
                  <c:v>0.87805</c:v>
                </c:pt>
                <c:pt idx="9">
                  <c:v>0.86896666666666655</c:v>
                </c:pt>
                <c:pt idx="10">
                  <c:v>0.84027999999999992</c:v>
                </c:pt>
              </c:numCache>
            </c:numRef>
          </c:val>
          <c:smooth val="0"/>
          <c:extLst>
            <c:ext xmlns:c16="http://schemas.microsoft.com/office/drawing/2014/chart" uri="{C3380CC4-5D6E-409C-BE32-E72D297353CC}">
              <c16:uniqueId val="{00000001-6881-412B-A36C-5FE91F15D655}"/>
            </c:ext>
          </c:extLst>
        </c:ser>
        <c:ser>
          <c:idx val="2"/>
          <c:order val="2"/>
          <c:tx>
            <c:strRef>
              <c:f>Sheet1!$A$4:$B$4</c:f>
              <c:strCache>
                <c:ptCount val="2"/>
                <c:pt idx="0">
                  <c:v>Cohort 1</c:v>
                </c:pt>
                <c:pt idx="1">
                  <c:v>Substance Abuse Screening</c:v>
                </c:pt>
              </c:strCache>
            </c:strRef>
          </c:tx>
          <c:spPr>
            <a:ln w="28575" cap="rnd">
              <a:solidFill>
                <a:schemeClr val="accent3"/>
              </a:solidFill>
              <a:round/>
            </a:ln>
            <a:effectLst/>
          </c:spPr>
          <c:marker>
            <c:symbol val="circle"/>
            <c:size val="4"/>
            <c:spPr>
              <a:solidFill>
                <a:schemeClr val="accent3"/>
              </a:solidFill>
              <a:ln w="9525">
                <a:solidFill>
                  <a:schemeClr val="accent3"/>
                </a:solidFill>
              </a:ln>
              <a:effectLst/>
            </c:spPr>
          </c:marker>
          <c:cat>
            <c:strRef>
              <c:f>Sheet1!$C$1:$M$1</c:f>
              <c:strCache>
                <c:ptCount val="11"/>
                <c:pt idx="0">
                  <c:v>Q4 '15</c:v>
                </c:pt>
                <c:pt idx="1">
                  <c:v>Q1 '16</c:v>
                </c:pt>
                <c:pt idx="2">
                  <c:v>Q2 '16</c:v>
                </c:pt>
                <c:pt idx="3">
                  <c:v>Q3 '16</c:v>
                </c:pt>
                <c:pt idx="4">
                  <c:v>Q4 '16</c:v>
                </c:pt>
                <c:pt idx="5">
                  <c:v>Q1 '17</c:v>
                </c:pt>
                <c:pt idx="6">
                  <c:v>Q2 '17</c:v>
                </c:pt>
                <c:pt idx="7">
                  <c:v>Q3 '17</c:v>
                </c:pt>
                <c:pt idx="8">
                  <c:v>Q4 '17</c:v>
                </c:pt>
                <c:pt idx="9">
                  <c:v>Q1 '18</c:v>
                </c:pt>
                <c:pt idx="10">
                  <c:v>Q2 '18</c:v>
                </c:pt>
              </c:strCache>
            </c:strRef>
          </c:cat>
          <c:val>
            <c:numRef>
              <c:f>Sheet1!$C$4:$M$4</c:f>
              <c:numCache>
                <c:formatCode>0%</c:formatCode>
                <c:ptCount val="11"/>
                <c:pt idx="0">
                  <c:v>0.21799999999999997</c:v>
                </c:pt>
                <c:pt idx="1">
                  <c:v>0.33500000000000002</c:v>
                </c:pt>
                <c:pt idx="2">
                  <c:v>0.48333333333333334</c:v>
                </c:pt>
                <c:pt idx="3">
                  <c:v>0.59833333333333338</c:v>
                </c:pt>
                <c:pt idx="4">
                  <c:v>0.69333333333333336</c:v>
                </c:pt>
                <c:pt idx="5">
                  <c:v>0.79616666666666669</c:v>
                </c:pt>
                <c:pt idx="6">
                  <c:v>0.84483333333333333</c:v>
                </c:pt>
                <c:pt idx="7">
                  <c:v>0.87666666666666682</c:v>
                </c:pt>
                <c:pt idx="8">
                  <c:v>0.87163333333333315</c:v>
                </c:pt>
                <c:pt idx="9">
                  <c:v>0.84784999999999988</c:v>
                </c:pt>
                <c:pt idx="10">
                  <c:v>0.81331999999999982</c:v>
                </c:pt>
              </c:numCache>
            </c:numRef>
          </c:val>
          <c:smooth val="0"/>
          <c:extLst>
            <c:ext xmlns:c16="http://schemas.microsoft.com/office/drawing/2014/chart" uri="{C3380CC4-5D6E-409C-BE32-E72D297353CC}">
              <c16:uniqueId val="{00000002-6881-412B-A36C-5FE91F15D655}"/>
            </c:ext>
          </c:extLst>
        </c:ser>
        <c:ser>
          <c:idx val="3"/>
          <c:order val="3"/>
          <c:tx>
            <c:strRef>
              <c:f>Sheet1!$A$5:$B$5</c:f>
              <c:strCache>
                <c:ptCount val="2"/>
                <c:pt idx="0">
                  <c:v>Cohort 2</c:v>
                </c:pt>
                <c:pt idx="1">
                  <c:v>Depression Screening  </c:v>
                </c:pt>
              </c:strCache>
            </c:strRef>
          </c:tx>
          <c:spPr>
            <a:ln w="28575" cap="rnd">
              <a:solidFill>
                <a:schemeClr val="accent4"/>
              </a:solidFill>
              <a:round/>
            </a:ln>
            <a:effectLst/>
          </c:spPr>
          <c:marker>
            <c:symbol val="circle"/>
            <c:size val="4"/>
            <c:spPr>
              <a:solidFill>
                <a:schemeClr val="accent4"/>
              </a:solidFill>
              <a:ln w="9525">
                <a:solidFill>
                  <a:schemeClr val="accent4"/>
                </a:solidFill>
              </a:ln>
              <a:effectLst/>
            </c:spPr>
          </c:marker>
          <c:cat>
            <c:strRef>
              <c:f>Sheet1!$C$1:$M$1</c:f>
              <c:strCache>
                <c:ptCount val="11"/>
                <c:pt idx="0">
                  <c:v>Q4 '15</c:v>
                </c:pt>
                <c:pt idx="1">
                  <c:v>Q1 '16</c:v>
                </c:pt>
                <c:pt idx="2">
                  <c:v>Q2 '16</c:v>
                </c:pt>
                <c:pt idx="3">
                  <c:v>Q3 '16</c:v>
                </c:pt>
                <c:pt idx="4">
                  <c:v>Q4 '16</c:v>
                </c:pt>
                <c:pt idx="5">
                  <c:v>Q1 '17</c:v>
                </c:pt>
                <c:pt idx="6">
                  <c:v>Q2 '17</c:v>
                </c:pt>
                <c:pt idx="7">
                  <c:v>Q3 '17</c:v>
                </c:pt>
                <c:pt idx="8">
                  <c:v>Q4 '17</c:v>
                </c:pt>
                <c:pt idx="9">
                  <c:v>Q1 '18</c:v>
                </c:pt>
                <c:pt idx="10">
                  <c:v>Q2 '18</c:v>
                </c:pt>
              </c:strCache>
            </c:strRef>
          </c:cat>
          <c:val>
            <c:numRef>
              <c:f>Sheet1!$C$5:$M$5</c:f>
              <c:numCache>
                <c:formatCode>General</c:formatCode>
                <c:ptCount val="11"/>
                <c:pt idx="5" formatCode="0%">
                  <c:v>0.86714285714285722</c:v>
                </c:pt>
                <c:pt idx="6" formatCode="0%">
                  <c:v>0.83260000000000001</c:v>
                </c:pt>
                <c:pt idx="7" formatCode="0%">
                  <c:v>0.85199999999999998</c:v>
                </c:pt>
                <c:pt idx="8" formatCode="0%">
                  <c:v>0.85318000000000005</c:v>
                </c:pt>
                <c:pt idx="9" formatCode="0%">
                  <c:v>0.82431999999999994</c:v>
                </c:pt>
                <c:pt idx="10" formatCode="0%">
                  <c:v>0.83700000000000008</c:v>
                </c:pt>
              </c:numCache>
            </c:numRef>
          </c:val>
          <c:smooth val="0"/>
          <c:extLst>
            <c:ext xmlns:c16="http://schemas.microsoft.com/office/drawing/2014/chart" uri="{C3380CC4-5D6E-409C-BE32-E72D297353CC}">
              <c16:uniqueId val="{00000003-6881-412B-A36C-5FE91F15D655}"/>
            </c:ext>
          </c:extLst>
        </c:ser>
        <c:ser>
          <c:idx val="4"/>
          <c:order val="4"/>
          <c:tx>
            <c:strRef>
              <c:f>Sheet1!$A$6:$B$6</c:f>
              <c:strCache>
                <c:ptCount val="2"/>
                <c:pt idx="0">
                  <c:v>Cohort 2</c:v>
                </c:pt>
                <c:pt idx="1">
                  <c:v>Anxiety Screening</c:v>
                </c:pt>
              </c:strCache>
            </c:strRef>
          </c:tx>
          <c:spPr>
            <a:ln w="28575" cap="rnd">
              <a:solidFill>
                <a:schemeClr val="accent5"/>
              </a:solidFill>
              <a:round/>
            </a:ln>
            <a:effectLst/>
          </c:spPr>
          <c:marker>
            <c:symbol val="circle"/>
            <c:size val="4"/>
            <c:spPr>
              <a:solidFill>
                <a:schemeClr val="accent5"/>
              </a:solidFill>
              <a:ln w="9525">
                <a:solidFill>
                  <a:schemeClr val="accent5"/>
                </a:solidFill>
              </a:ln>
              <a:effectLst/>
            </c:spPr>
          </c:marker>
          <c:cat>
            <c:strRef>
              <c:f>Sheet1!$C$1:$M$1</c:f>
              <c:strCache>
                <c:ptCount val="11"/>
                <c:pt idx="0">
                  <c:v>Q4 '15</c:v>
                </c:pt>
                <c:pt idx="1">
                  <c:v>Q1 '16</c:v>
                </c:pt>
                <c:pt idx="2">
                  <c:v>Q2 '16</c:v>
                </c:pt>
                <c:pt idx="3">
                  <c:v>Q3 '16</c:v>
                </c:pt>
                <c:pt idx="4">
                  <c:v>Q4 '16</c:v>
                </c:pt>
                <c:pt idx="5">
                  <c:v>Q1 '17</c:v>
                </c:pt>
                <c:pt idx="6">
                  <c:v>Q2 '17</c:v>
                </c:pt>
                <c:pt idx="7">
                  <c:v>Q3 '17</c:v>
                </c:pt>
                <c:pt idx="8">
                  <c:v>Q4 '17</c:v>
                </c:pt>
                <c:pt idx="9">
                  <c:v>Q1 '18</c:v>
                </c:pt>
                <c:pt idx="10">
                  <c:v>Q2 '18</c:v>
                </c:pt>
              </c:strCache>
            </c:strRef>
          </c:cat>
          <c:val>
            <c:numRef>
              <c:f>Sheet1!$C$6:$M$6</c:f>
              <c:numCache>
                <c:formatCode>General</c:formatCode>
                <c:ptCount val="11"/>
                <c:pt idx="5" formatCode="0%">
                  <c:v>0.25185714285714284</c:v>
                </c:pt>
                <c:pt idx="6" formatCode="0%">
                  <c:v>0.56420000000000003</c:v>
                </c:pt>
                <c:pt idx="7" formatCode="0%">
                  <c:v>0.74199999999999999</c:v>
                </c:pt>
                <c:pt idx="8" formatCode="0%">
                  <c:v>0.82612000000000008</c:v>
                </c:pt>
                <c:pt idx="9" formatCode="0%">
                  <c:v>0.77858000000000005</c:v>
                </c:pt>
                <c:pt idx="10" formatCode="0%">
                  <c:v>0.77012000000000003</c:v>
                </c:pt>
              </c:numCache>
            </c:numRef>
          </c:val>
          <c:smooth val="0"/>
          <c:extLst>
            <c:ext xmlns:c16="http://schemas.microsoft.com/office/drawing/2014/chart" uri="{C3380CC4-5D6E-409C-BE32-E72D297353CC}">
              <c16:uniqueId val="{00000004-6881-412B-A36C-5FE91F15D655}"/>
            </c:ext>
          </c:extLst>
        </c:ser>
        <c:ser>
          <c:idx val="5"/>
          <c:order val="5"/>
          <c:tx>
            <c:strRef>
              <c:f>Sheet1!$A$7:$B$7</c:f>
              <c:strCache>
                <c:ptCount val="2"/>
                <c:pt idx="0">
                  <c:v>Cohort 2</c:v>
                </c:pt>
                <c:pt idx="1">
                  <c:v>Substance Abuse Screening</c:v>
                </c:pt>
              </c:strCache>
            </c:strRef>
          </c:tx>
          <c:spPr>
            <a:ln w="28575" cap="rnd">
              <a:solidFill>
                <a:schemeClr val="accent6"/>
              </a:solidFill>
              <a:round/>
            </a:ln>
            <a:effectLst/>
          </c:spPr>
          <c:marker>
            <c:symbol val="circle"/>
            <c:size val="4"/>
            <c:spPr>
              <a:solidFill>
                <a:schemeClr val="accent6"/>
              </a:solidFill>
              <a:ln w="9525">
                <a:solidFill>
                  <a:schemeClr val="accent6"/>
                </a:solidFill>
              </a:ln>
              <a:effectLst/>
            </c:spPr>
          </c:marker>
          <c:cat>
            <c:strRef>
              <c:f>Sheet1!$C$1:$M$1</c:f>
              <c:strCache>
                <c:ptCount val="11"/>
                <c:pt idx="0">
                  <c:v>Q4 '15</c:v>
                </c:pt>
                <c:pt idx="1">
                  <c:v>Q1 '16</c:v>
                </c:pt>
                <c:pt idx="2">
                  <c:v>Q2 '16</c:v>
                </c:pt>
                <c:pt idx="3">
                  <c:v>Q3 '16</c:v>
                </c:pt>
                <c:pt idx="4">
                  <c:v>Q4 '16</c:v>
                </c:pt>
                <c:pt idx="5">
                  <c:v>Q1 '17</c:v>
                </c:pt>
                <c:pt idx="6">
                  <c:v>Q2 '17</c:v>
                </c:pt>
                <c:pt idx="7">
                  <c:v>Q3 '17</c:v>
                </c:pt>
                <c:pt idx="8">
                  <c:v>Q4 '17</c:v>
                </c:pt>
                <c:pt idx="9">
                  <c:v>Q1 '18</c:v>
                </c:pt>
                <c:pt idx="10">
                  <c:v>Q2 '18</c:v>
                </c:pt>
              </c:strCache>
            </c:strRef>
          </c:cat>
          <c:val>
            <c:numRef>
              <c:f>Sheet1!$C$7:$M$7</c:f>
              <c:numCache>
                <c:formatCode>General</c:formatCode>
                <c:ptCount val="11"/>
                <c:pt idx="5" formatCode="0%">
                  <c:v>0.19957142857142859</c:v>
                </c:pt>
                <c:pt idx="6" formatCode="0%">
                  <c:v>0.51939999999999997</c:v>
                </c:pt>
                <c:pt idx="7" formatCode="0%">
                  <c:v>0.69800000000000006</c:v>
                </c:pt>
                <c:pt idx="8" formatCode="0%">
                  <c:v>0.79824000000000006</c:v>
                </c:pt>
                <c:pt idx="9" formatCode="0%">
                  <c:v>0.76185999999999987</c:v>
                </c:pt>
                <c:pt idx="10" formatCode="0%">
                  <c:v>0.75488</c:v>
                </c:pt>
              </c:numCache>
            </c:numRef>
          </c:val>
          <c:smooth val="0"/>
          <c:extLst>
            <c:ext xmlns:c16="http://schemas.microsoft.com/office/drawing/2014/chart" uri="{C3380CC4-5D6E-409C-BE32-E72D297353CC}">
              <c16:uniqueId val="{00000005-6881-412B-A36C-5FE91F15D655}"/>
            </c:ext>
          </c:extLst>
        </c:ser>
        <c:dLbls>
          <c:showLegendKey val="0"/>
          <c:showVal val="0"/>
          <c:showCatName val="0"/>
          <c:showSerName val="0"/>
          <c:showPercent val="0"/>
          <c:showBubbleSize val="0"/>
        </c:dLbls>
        <c:marker val="1"/>
        <c:smooth val="0"/>
        <c:axId val="181546976"/>
        <c:axId val="1"/>
      </c:lineChart>
      <c:catAx>
        <c:axId val="18154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46976"/>
        <c:crosses val="autoZero"/>
        <c:crossBetween val="between"/>
      </c:valAx>
      <c:spPr>
        <a:noFill/>
        <a:ln w="25400">
          <a:noFill/>
        </a:ln>
      </c:spPr>
    </c:plotArea>
    <c:legend>
      <c:legendPos val="r"/>
      <c:layout>
        <c:manualLayout>
          <c:xMode val="edge"/>
          <c:yMode val="edge"/>
          <c:x val="0.66749114591811609"/>
          <c:y val="0.4112243535972756"/>
          <c:w val="0.33250885408188391"/>
          <c:h val="0.51435163624177083"/>
        </c:manualLayout>
      </c:layout>
      <c:overlay val="1"/>
      <c:spPr>
        <a:noFill/>
        <a:ln w="25400">
          <a:noFill/>
        </a:ln>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4400" b="1" i="0" u="none" strike="noStrike" kern="1200" spc="0" baseline="0" dirty="0">
                <a:solidFill>
                  <a:srgbClr val="9F4B65"/>
                </a:solidFill>
                <a:latin typeface="+mj-lt"/>
                <a:ea typeface="+mj-ea"/>
                <a:cs typeface="+mj-cs"/>
              </a:defRPr>
            </a:pPr>
            <a:r>
              <a:rPr lang="en-US" sz="2400" b="1" kern="1200" dirty="0">
                <a:solidFill>
                  <a:srgbClr val="9F4B65"/>
                </a:solidFill>
                <a:latin typeface="+mj-lt"/>
                <a:ea typeface="+mj-ea"/>
                <a:cs typeface="+mj-cs"/>
              </a:rPr>
              <a:t>Total Medical &amp; Pharmacy Costs (with Exclusions) </a:t>
            </a:r>
          </a:p>
          <a:p>
            <a:pPr>
              <a:defRPr lang="en-US" sz="4400" b="1" dirty="0">
                <a:solidFill>
                  <a:srgbClr val="9F4B65"/>
                </a:solidFill>
                <a:latin typeface="+mj-lt"/>
                <a:ea typeface="+mj-ea"/>
                <a:cs typeface="+mj-cs"/>
              </a:defRPr>
            </a:pPr>
            <a:r>
              <a:rPr lang="en-US" sz="2400" b="1" kern="1200" dirty="0">
                <a:solidFill>
                  <a:srgbClr val="9F4B65"/>
                </a:solidFill>
                <a:latin typeface="+mj-lt"/>
                <a:ea typeface="+mj-ea"/>
                <a:cs typeface="+mj-cs"/>
              </a:rPr>
              <a:t>Risk Adjusted (Cost per Member-Month)</a:t>
            </a:r>
          </a:p>
        </c:rich>
      </c:tx>
      <c:layout>
        <c:manualLayout>
          <c:xMode val="edge"/>
          <c:yMode val="edge"/>
          <c:x val="0.11662037037037037"/>
          <c:y val="1.2940794540329731E-2"/>
        </c:manualLayout>
      </c:layout>
      <c:overlay val="0"/>
      <c:spPr>
        <a:noFill/>
        <a:ln>
          <a:noFill/>
        </a:ln>
        <a:effectLst/>
      </c:spPr>
      <c:txPr>
        <a:bodyPr rot="0" spcFirstLastPara="1" vertOverflow="ellipsis" vert="horz" wrap="square" anchor="ctr" anchorCtr="1"/>
        <a:lstStyle/>
        <a:p>
          <a:pPr>
            <a:defRPr lang="en-US" sz="4400" b="1" i="0" u="none" strike="noStrike" kern="1200" spc="0" baseline="0" dirty="0">
              <a:solidFill>
                <a:srgbClr val="9F4B65"/>
              </a:solidFill>
              <a:latin typeface="+mj-lt"/>
              <a:ea typeface="+mj-ea"/>
              <a:cs typeface="+mj-cs"/>
            </a:defRPr>
          </a:pPr>
          <a:endParaRPr lang="en-US"/>
        </a:p>
      </c:txPr>
    </c:title>
    <c:autoTitleDeleted val="0"/>
    <c:plotArea>
      <c:layout/>
      <c:lineChart>
        <c:grouping val="standard"/>
        <c:varyColors val="0"/>
        <c:ser>
          <c:idx val="0"/>
          <c:order val="0"/>
          <c:tx>
            <c:strRef>
              <c:f>'IBH Cohort 1 and 2 risk adjuste'!$B$57</c:f>
              <c:strCache>
                <c:ptCount val="1"/>
                <c:pt idx="0">
                  <c:v>IBH Cohort 2</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72-4813-AD37-E5F0331E06E9}"/>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72-4813-AD37-E5F0331E06E9}"/>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72-4813-AD37-E5F0331E06E9}"/>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72-4813-AD37-E5F0331E06E9}"/>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'IBH Cohort 1 and 2 risk adjuste'!$A$58:$A$61</c:f>
              <c:strCache>
                <c:ptCount val="4"/>
                <c:pt idx="0">
                  <c:v>Jan - Dec 2016</c:v>
                </c:pt>
                <c:pt idx="1">
                  <c:v>Apr 2016 - Mar 2017</c:v>
                </c:pt>
                <c:pt idx="2">
                  <c:v>Oct 2016 - Sep 2017</c:v>
                </c:pt>
                <c:pt idx="3">
                  <c:v>Jan - Dec 2017</c:v>
                </c:pt>
              </c:strCache>
            </c:strRef>
          </c:cat>
          <c:val>
            <c:numRef>
              <c:f>'IBH Cohort 1 and 2 risk adjuste'!$B$58:$B$61</c:f>
              <c:numCache>
                <c:formatCode>General</c:formatCode>
                <c:ptCount val="4"/>
                <c:pt idx="0">
                  <c:v>691.84400000000005</c:v>
                </c:pt>
                <c:pt idx="1">
                  <c:v>694.91600000000005</c:v>
                </c:pt>
                <c:pt idx="2">
                  <c:v>677.01599999999996</c:v>
                </c:pt>
                <c:pt idx="3">
                  <c:v>604.75800000000004</c:v>
                </c:pt>
              </c:numCache>
            </c:numRef>
          </c:val>
          <c:smooth val="0"/>
          <c:extLst>
            <c:ext xmlns:c16="http://schemas.microsoft.com/office/drawing/2014/chart" uri="{C3380CC4-5D6E-409C-BE32-E72D297353CC}">
              <c16:uniqueId val="{00000004-6672-4813-AD37-E5F0331E06E9}"/>
            </c:ext>
          </c:extLst>
        </c:ser>
        <c:ser>
          <c:idx val="1"/>
          <c:order val="1"/>
          <c:tx>
            <c:strRef>
              <c:f>'IBH Cohort 1 and 2 risk adjuste'!$C$57</c:f>
              <c:strCache>
                <c:ptCount val="1"/>
                <c:pt idx="0">
                  <c:v>IBH Cohort 1</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72-4813-AD37-E5F0331E06E9}"/>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672-4813-AD37-E5F0331E06E9}"/>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672-4813-AD37-E5F0331E06E9}"/>
                </c:ext>
              </c:extLst>
            </c:dLbl>
            <c:dLbl>
              <c:idx val="3"/>
              <c:layout>
                <c:manualLayout>
                  <c:x val="6.5344050013752463E-3"/>
                  <c:y val="-6.24207440689520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672-4813-AD37-E5F0331E06E9}"/>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'IBH Cohort 1 and 2 risk adjuste'!$A$58:$A$61</c:f>
              <c:strCache>
                <c:ptCount val="4"/>
                <c:pt idx="0">
                  <c:v>Jan - Dec 2016</c:v>
                </c:pt>
                <c:pt idx="1">
                  <c:v>Apr 2016 - Mar 2017</c:v>
                </c:pt>
                <c:pt idx="2">
                  <c:v>Oct 2016 - Sep 2017</c:v>
                </c:pt>
                <c:pt idx="3">
                  <c:v>Jan - Dec 2017</c:v>
                </c:pt>
              </c:strCache>
            </c:strRef>
          </c:cat>
          <c:val>
            <c:numRef>
              <c:f>'IBH Cohort 1 and 2 risk adjuste'!$C$58:$C$61</c:f>
              <c:numCache>
                <c:formatCode>General</c:formatCode>
                <c:ptCount val="4"/>
                <c:pt idx="0">
                  <c:v>698.51800000000003</c:v>
                </c:pt>
                <c:pt idx="1">
                  <c:v>697.47900000000004</c:v>
                </c:pt>
                <c:pt idx="2">
                  <c:v>664.74099999999999</c:v>
                </c:pt>
                <c:pt idx="3">
                  <c:v>613.33600000000001</c:v>
                </c:pt>
              </c:numCache>
            </c:numRef>
          </c:val>
          <c:smooth val="0"/>
          <c:extLst>
            <c:ext xmlns:c16="http://schemas.microsoft.com/office/drawing/2014/chart" uri="{C3380CC4-5D6E-409C-BE32-E72D297353CC}">
              <c16:uniqueId val="{00000009-6672-4813-AD37-E5F0331E06E9}"/>
            </c:ext>
          </c:extLst>
        </c:ser>
        <c:ser>
          <c:idx val="2"/>
          <c:order val="2"/>
          <c:tx>
            <c:strRef>
              <c:f>'IBH Cohort 1 and 2 risk adjuste'!$D$57</c:f>
              <c:strCache>
                <c:ptCount val="1"/>
                <c:pt idx="0">
                  <c:v>CTC - non IBH</c:v>
                </c:pt>
              </c:strCache>
            </c:strRef>
          </c:tx>
          <c:spPr>
            <a:ln w="28575" cap="rnd">
              <a:solidFill>
                <a:schemeClr val="tx1">
                  <a:lumMod val="75000"/>
                  <a:lumOff val="25000"/>
                </a:schemeClr>
              </a:solidFill>
              <a:round/>
            </a:ln>
            <a:effectLst/>
          </c:spPr>
          <c:marker>
            <c:symbol val="circle"/>
            <c:size val="5"/>
            <c:spPr>
              <a:solidFill>
                <a:schemeClr val="tx1">
                  <a:lumMod val="75000"/>
                  <a:lumOff val="25000"/>
                </a:schemeClr>
              </a:solidFill>
              <a:ln w="9525">
                <a:solidFill>
                  <a:schemeClr val="tx1">
                    <a:lumMod val="75000"/>
                    <a:lumOff val="25000"/>
                  </a:schemeClr>
                </a:solidFill>
              </a:ln>
              <a:effectLst/>
            </c:spPr>
          </c:marker>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'IBH Cohort 1 and 2 risk adjuste'!$A$58:$A$61</c:f>
              <c:strCache>
                <c:ptCount val="4"/>
                <c:pt idx="0">
                  <c:v>Jan - Dec 2016</c:v>
                </c:pt>
                <c:pt idx="1">
                  <c:v>Apr 2016 - Mar 2017</c:v>
                </c:pt>
                <c:pt idx="2">
                  <c:v>Oct 2016 - Sep 2017</c:v>
                </c:pt>
                <c:pt idx="3">
                  <c:v>Jan - Dec 2017</c:v>
                </c:pt>
              </c:strCache>
            </c:strRef>
          </c:cat>
          <c:val>
            <c:numRef>
              <c:f>'IBH Cohort 1 and 2 risk adjuste'!$D$58:$D$61</c:f>
              <c:numCache>
                <c:formatCode>General</c:formatCode>
                <c:ptCount val="4"/>
                <c:pt idx="0">
                  <c:v>744.70799999999997</c:v>
                </c:pt>
                <c:pt idx="1">
                  <c:v>743.93600000000004</c:v>
                </c:pt>
                <c:pt idx="2">
                  <c:v>730.24199999999996</c:v>
                </c:pt>
                <c:pt idx="3">
                  <c:v>700.97199999999998</c:v>
                </c:pt>
              </c:numCache>
            </c:numRef>
          </c:val>
          <c:smooth val="0"/>
          <c:extLst>
            <c:ext xmlns:c16="http://schemas.microsoft.com/office/drawing/2014/chart" uri="{C3380CC4-5D6E-409C-BE32-E72D297353CC}">
              <c16:uniqueId val="{0000000E-6672-4813-AD37-E5F0331E06E9}"/>
            </c:ext>
          </c:extLst>
        </c:ser>
        <c:ser>
          <c:idx val="3"/>
          <c:order val="3"/>
          <c:tx>
            <c:strRef>
              <c:f>'IBH Cohort 1 and 2 risk adjuste'!$E$57</c:f>
              <c:strCache>
                <c:ptCount val="1"/>
                <c:pt idx="0">
                  <c:v>Adult Comparison</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'IBH Cohort 1 and 2 risk adjuste'!$A$58:$A$61</c:f>
              <c:strCache>
                <c:ptCount val="4"/>
                <c:pt idx="0">
                  <c:v>Jan - Dec 2016</c:v>
                </c:pt>
                <c:pt idx="1">
                  <c:v>Apr 2016 - Mar 2017</c:v>
                </c:pt>
                <c:pt idx="2">
                  <c:v>Oct 2016 - Sep 2017</c:v>
                </c:pt>
                <c:pt idx="3">
                  <c:v>Jan - Dec 2017</c:v>
                </c:pt>
              </c:strCache>
            </c:strRef>
          </c:cat>
          <c:val>
            <c:numRef>
              <c:f>'IBH Cohort 1 and 2 risk adjuste'!$E$58:$E$61</c:f>
              <c:numCache>
                <c:formatCode>General</c:formatCode>
                <c:ptCount val="4"/>
                <c:pt idx="0">
                  <c:v>870.69799999999998</c:v>
                </c:pt>
                <c:pt idx="1">
                  <c:v>879.96500000000003</c:v>
                </c:pt>
                <c:pt idx="2">
                  <c:v>876.33900000000006</c:v>
                </c:pt>
                <c:pt idx="3">
                  <c:v>840.89599999999996</c:v>
                </c:pt>
              </c:numCache>
            </c:numRef>
          </c:val>
          <c:smooth val="0"/>
          <c:extLst>
            <c:ext xmlns:c16="http://schemas.microsoft.com/office/drawing/2014/chart" uri="{C3380CC4-5D6E-409C-BE32-E72D297353CC}">
              <c16:uniqueId val="{00000012-6672-4813-AD37-E5F0331E06E9}"/>
            </c:ext>
          </c:extLst>
        </c:ser>
        <c:dLbls>
          <c:showLegendKey val="0"/>
          <c:showVal val="0"/>
          <c:showCatName val="0"/>
          <c:showSerName val="0"/>
          <c:showPercent val="0"/>
          <c:showBubbleSize val="0"/>
        </c:dLbls>
        <c:marker val="1"/>
        <c:smooth val="0"/>
        <c:axId val="561757920"/>
        <c:axId val="561763168"/>
      </c:lineChart>
      <c:catAx>
        <c:axId val="56175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1763168"/>
        <c:crosses val="autoZero"/>
        <c:auto val="1"/>
        <c:lblAlgn val="ctr"/>
        <c:lblOffset val="100"/>
        <c:noMultiLvlLbl val="0"/>
      </c:catAx>
      <c:valAx>
        <c:axId val="561763168"/>
        <c:scaling>
          <c:orientation val="minMax"/>
          <c:min val="55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61757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4400" b="1" i="0" u="none" strike="noStrike" kern="1200" spc="0" baseline="0" dirty="0">
                <a:solidFill>
                  <a:srgbClr val="9F4B65"/>
                </a:solidFill>
                <a:latin typeface="+mj-lt"/>
                <a:ea typeface="+mj-ea"/>
                <a:cs typeface="+mj-cs"/>
              </a:defRPr>
            </a:pPr>
            <a:r>
              <a:rPr lang="en-US" sz="2400" b="1" kern="1200" dirty="0">
                <a:solidFill>
                  <a:srgbClr val="9F4B65"/>
                </a:solidFill>
                <a:latin typeface="+mj-lt"/>
                <a:ea typeface="+mj-ea"/>
                <a:cs typeface="+mj-cs"/>
              </a:rPr>
              <a:t>Emergency Department Visits</a:t>
            </a:r>
          </a:p>
          <a:p>
            <a:pPr>
              <a:defRPr lang="en-US" sz="4400" b="1" dirty="0">
                <a:solidFill>
                  <a:srgbClr val="9F4B65"/>
                </a:solidFill>
                <a:latin typeface="+mj-lt"/>
                <a:ea typeface="+mj-ea"/>
                <a:cs typeface="+mj-cs"/>
              </a:defRPr>
            </a:pPr>
            <a:r>
              <a:rPr lang="en-US" sz="2400" b="1" kern="1200" dirty="0">
                <a:solidFill>
                  <a:srgbClr val="9F4B65"/>
                </a:solidFill>
                <a:latin typeface="+mj-lt"/>
                <a:ea typeface="+mj-ea"/>
                <a:cs typeface="+mj-cs"/>
              </a:rPr>
              <a:t>Risk Adjusted (Visits per 1,000 Member-Years Count)</a:t>
            </a:r>
          </a:p>
        </c:rich>
      </c:tx>
      <c:layout>
        <c:manualLayout>
          <c:xMode val="edge"/>
          <c:yMode val="edge"/>
          <c:x val="0.14712574122679109"/>
          <c:y val="0"/>
        </c:manualLayout>
      </c:layout>
      <c:overlay val="0"/>
      <c:spPr>
        <a:noFill/>
        <a:ln>
          <a:noFill/>
        </a:ln>
        <a:effectLst/>
      </c:spPr>
      <c:txPr>
        <a:bodyPr rot="0" spcFirstLastPara="1" vertOverflow="ellipsis" vert="horz" wrap="square" anchor="ctr" anchorCtr="1"/>
        <a:lstStyle/>
        <a:p>
          <a:pPr>
            <a:defRPr lang="en-US" sz="4400" b="1" i="0" u="none" strike="noStrike" kern="1200" spc="0" baseline="0" dirty="0">
              <a:solidFill>
                <a:srgbClr val="9F4B65"/>
              </a:solidFill>
              <a:latin typeface="+mj-lt"/>
              <a:ea typeface="+mj-ea"/>
              <a:cs typeface="+mj-cs"/>
            </a:defRPr>
          </a:pPr>
          <a:endParaRPr lang="en-US"/>
        </a:p>
      </c:txPr>
    </c:title>
    <c:autoTitleDeleted val="0"/>
    <c:plotArea>
      <c:layout>
        <c:manualLayout>
          <c:layoutTarget val="inner"/>
          <c:xMode val="edge"/>
          <c:yMode val="edge"/>
          <c:x val="6.2582704340224671E-2"/>
          <c:y val="0.19583332508854354"/>
          <c:w val="0.92053349428337694"/>
          <c:h val="0.64983894077976367"/>
        </c:manualLayout>
      </c:layout>
      <c:lineChart>
        <c:grouping val="standard"/>
        <c:varyColors val="0"/>
        <c:ser>
          <c:idx val="0"/>
          <c:order val="0"/>
          <c:tx>
            <c:strRef>
              <c:f>'IBH Cohort 1 and 2 risk adjuste'!$B$9</c:f>
              <c:strCache>
                <c:ptCount val="1"/>
                <c:pt idx="0">
                  <c:v>IBH Cohort 1</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23-406E-8FF6-E4B08846F030}"/>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23-406E-8FF6-E4B08846F030}"/>
                </c:ext>
              </c:extLst>
            </c:dLbl>
            <c:dLbl>
              <c:idx val="2"/>
              <c:layout>
                <c:manualLayout>
                  <c:x val="-4.9116513094977242E-2"/>
                  <c:y val="2.79223547471409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23-406E-8FF6-E4B08846F030}"/>
                </c:ext>
              </c:extLst>
            </c:dLbl>
            <c:dLbl>
              <c:idx val="3"/>
              <c:layout>
                <c:manualLayout>
                  <c:x val="-2.4558256547488621E-2"/>
                  <c:y val="4.1883532120711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23-406E-8FF6-E4B08846F03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'IBH Cohort 1 and 2 risk adjuste'!$A$10:$A$13</c:f>
              <c:strCache>
                <c:ptCount val="4"/>
                <c:pt idx="0">
                  <c:v>Jan - Dec 2016</c:v>
                </c:pt>
                <c:pt idx="1">
                  <c:v>Apr 2016 - Mar 2017</c:v>
                </c:pt>
                <c:pt idx="2">
                  <c:v>Oct 2016 - Sep 2017</c:v>
                </c:pt>
                <c:pt idx="3">
                  <c:v>Jan - Dec 2017</c:v>
                </c:pt>
              </c:strCache>
            </c:strRef>
          </c:cat>
          <c:val>
            <c:numRef>
              <c:f>'IBH Cohort 1 and 2 risk adjuste'!$B$10:$B$13</c:f>
              <c:numCache>
                <c:formatCode>General</c:formatCode>
                <c:ptCount val="4"/>
                <c:pt idx="0">
                  <c:v>458.05399999999997</c:v>
                </c:pt>
                <c:pt idx="1">
                  <c:v>461.017</c:v>
                </c:pt>
                <c:pt idx="2">
                  <c:v>406.81599999999997</c:v>
                </c:pt>
                <c:pt idx="3">
                  <c:v>386.70499999999998</c:v>
                </c:pt>
              </c:numCache>
            </c:numRef>
          </c:val>
          <c:smooth val="0"/>
          <c:extLst>
            <c:ext xmlns:c16="http://schemas.microsoft.com/office/drawing/2014/chart" uri="{C3380CC4-5D6E-409C-BE32-E72D297353CC}">
              <c16:uniqueId val="{00000004-7A23-406E-8FF6-E4B08846F030}"/>
            </c:ext>
          </c:extLst>
        </c:ser>
        <c:ser>
          <c:idx val="1"/>
          <c:order val="1"/>
          <c:tx>
            <c:strRef>
              <c:f>'IBH Cohort 1 and 2 risk adjuste'!$C$9</c:f>
              <c:strCache>
                <c:ptCount val="1"/>
                <c:pt idx="0">
                  <c:v>CTC - non IBH</c:v>
                </c:pt>
              </c:strCache>
            </c:strRef>
          </c:tx>
          <c:spPr>
            <a:ln w="28575" cap="rnd">
              <a:solidFill>
                <a:schemeClr val="tx1">
                  <a:lumMod val="75000"/>
                  <a:lumOff val="25000"/>
                </a:schemeClr>
              </a:solidFill>
              <a:round/>
            </a:ln>
            <a:effectLst/>
          </c:spPr>
          <c:marker>
            <c:symbol val="circle"/>
            <c:size val="5"/>
            <c:spPr>
              <a:solidFill>
                <a:schemeClr val="tx1">
                  <a:lumMod val="75000"/>
                  <a:lumOff val="25000"/>
                </a:schemeClr>
              </a:solidFill>
              <a:ln w="9525">
                <a:solidFill>
                  <a:schemeClr val="tx1">
                    <a:lumMod val="75000"/>
                    <a:lumOff val="25000"/>
                  </a:schemeClr>
                </a:solidFill>
              </a:ln>
              <a:effectLst/>
            </c:spPr>
          </c:marker>
          <c:dLbls>
            <c:dLbl>
              <c:idx val="0"/>
              <c:layout>
                <c:manualLayout>
                  <c:x val="1.5348910342180108E-3"/>
                  <c:y val="-3.9091296645997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A23-406E-8FF6-E4B08846F030}"/>
                </c:ext>
              </c:extLst>
            </c:dLbl>
            <c:dLbl>
              <c:idx val="1"/>
              <c:layout>
                <c:manualLayout>
                  <c:x val="-3.5302493787014895E-2"/>
                  <c:y val="-4.4675767595425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A23-406E-8FF6-E4B08846F030}"/>
                </c:ext>
              </c:extLst>
            </c:dLbl>
            <c:dLbl>
              <c:idx val="2"/>
              <c:layout>
                <c:manualLayout>
                  <c:x val="-6.139564136872268E-3"/>
                  <c:y val="4.7468003070139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23-406E-8FF6-E4B08846F030}"/>
                </c:ext>
              </c:extLst>
            </c:dLbl>
            <c:dLbl>
              <c:idx val="3"/>
              <c:layout>
                <c:manualLayout>
                  <c:x val="3.0697820684360776E-3"/>
                  <c:y val="2.7922354747141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A23-406E-8FF6-E4B08846F03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'IBH Cohort 1 and 2 risk adjuste'!$A$10:$A$13</c:f>
              <c:strCache>
                <c:ptCount val="4"/>
                <c:pt idx="0">
                  <c:v>Jan - Dec 2016</c:v>
                </c:pt>
                <c:pt idx="1">
                  <c:v>Apr 2016 - Mar 2017</c:v>
                </c:pt>
                <c:pt idx="2">
                  <c:v>Oct 2016 - Sep 2017</c:v>
                </c:pt>
                <c:pt idx="3">
                  <c:v>Jan - Dec 2017</c:v>
                </c:pt>
              </c:strCache>
            </c:strRef>
          </c:cat>
          <c:val>
            <c:numRef>
              <c:f>'IBH Cohort 1 and 2 risk adjuste'!$C$10:$C$13</c:f>
              <c:numCache>
                <c:formatCode>General</c:formatCode>
                <c:ptCount val="4"/>
                <c:pt idx="0">
                  <c:v>416.637</c:v>
                </c:pt>
                <c:pt idx="1">
                  <c:v>419.02</c:v>
                </c:pt>
                <c:pt idx="2">
                  <c:v>406.92599999999999</c:v>
                </c:pt>
                <c:pt idx="3">
                  <c:v>387.988</c:v>
                </c:pt>
              </c:numCache>
            </c:numRef>
          </c:val>
          <c:smooth val="0"/>
          <c:extLst>
            <c:ext xmlns:c16="http://schemas.microsoft.com/office/drawing/2014/chart" uri="{C3380CC4-5D6E-409C-BE32-E72D297353CC}">
              <c16:uniqueId val="{00000009-7A23-406E-8FF6-E4B08846F030}"/>
            </c:ext>
          </c:extLst>
        </c:ser>
        <c:ser>
          <c:idx val="2"/>
          <c:order val="2"/>
          <c:tx>
            <c:strRef>
              <c:f>'IBH Cohort 1 and 2 risk adjuste'!$D$9</c:f>
              <c:strCache>
                <c:ptCount val="1"/>
                <c:pt idx="0">
                  <c:v>IBH Cohort 2</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4.4511839992323131E-2"/>
                  <c:y val="-3.3506825696569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A23-406E-8FF6-E4B08846F030}"/>
                </c:ext>
              </c:extLst>
            </c:dLbl>
            <c:dLbl>
              <c:idx val="1"/>
              <c:layout>
                <c:manualLayout>
                  <c:x val="-3.0697820684360776E-3"/>
                  <c:y val="-3.90912966459976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A23-406E-8FF6-E4B08846F030}"/>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A23-406E-8FF6-E4B08846F03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'IBH Cohort 1 and 2 risk adjuste'!$A$10:$A$13</c:f>
              <c:strCache>
                <c:ptCount val="4"/>
                <c:pt idx="0">
                  <c:v>Jan - Dec 2016</c:v>
                </c:pt>
                <c:pt idx="1">
                  <c:v>Apr 2016 - Mar 2017</c:v>
                </c:pt>
                <c:pt idx="2">
                  <c:v>Oct 2016 - Sep 2017</c:v>
                </c:pt>
                <c:pt idx="3">
                  <c:v>Jan - Dec 2017</c:v>
                </c:pt>
              </c:strCache>
            </c:strRef>
          </c:cat>
          <c:val>
            <c:numRef>
              <c:f>'IBH Cohort 1 and 2 risk adjuste'!$D$10:$D$13</c:f>
              <c:numCache>
                <c:formatCode>General</c:formatCode>
                <c:ptCount val="4"/>
                <c:pt idx="0">
                  <c:v>417.9</c:v>
                </c:pt>
                <c:pt idx="1">
                  <c:v>416.69499999999999</c:v>
                </c:pt>
                <c:pt idx="2">
                  <c:v>417.608</c:v>
                </c:pt>
                <c:pt idx="3">
                  <c:v>391.46800000000002</c:v>
                </c:pt>
              </c:numCache>
            </c:numRef>
          </c:val>
          <c:smooth val="0"/>
          <c:extLst>
            <c:ext xmlns:c16="http://schemas.microsoft.com/office/drawing/2014/chart" uri="{C3380CC4-5D6E-409C-BE32-E72D297353CC}">
              <c16:uniqueId val="{0000000D-7A23-406E-8FF6-E4B08846F030}"/>
            </c:ext>
          </c:extLst>
        </c:ser>
        <c:ser>
          <c:idx val="3"/>
          <c:order val="3"/>
          <c:tx>
            <c:strRef>
              <c:f>'IBH Cohort 1 and 2 risk adjuste'!$E$9</c:f>
              <c:strCache>
                <c:ptCount val="1"/>
                <c:pt idx="0">
                  <c:v>Adult Comparison</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A23-406E-8FF6-E4B08846F030}"/>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A23-406E-8FF6-E4B08846F030}"/>
                </c:ext>
              </c:extLst>
            </c:dLbl>
            <c:dLbl>
              <c:idx val="2"/>
              <c:layout>
                <c:manualLayout>
                  <c:x val="-1.9953583444834617E-2"/>
                  <c:y val="2.23378837977128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A23-406E-8FF6-E4B08846F030}"/>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A23-406E-8FF6-E4B08846F03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'IBH Cohort 1 and 2 risk adjuste'!$A$10:$A$13</c:f>
              <c:strCache>
                <c:ptCount val="4"/>
                <c:pt idx="0">
                  <c:v>Jan - Dec 2016</c:v>
                </c:pt>
                <c:pt idx="1">
                  <c:v>Apr 2016 - Mar 2017</c:v>
                </c:pt>
                <c:pt idx="2">
                  <c:v>Oct 2016 - Sep 2017</c:v>
                </c:pt>
                <c:pt idx="3">
                  <c:v>Jan - Dec 2017</c:v>
                </c:pt>
              </c:strCache>
            </c:strRef>
          </c:cat>
          <c:val>
            <c:numRef>
              <c:f>'IBH Cohort 1 and 2 risk adjuste'!$E$10:$E$13</c:f>
              <c:numCache>
                <c:formatCode>General</c:formatCode>
                <c:ptCount val="4"/>
                <c:pt idx="0">
                  <c:v>411.05399999999997</c:v>
                </c:pt>
                <c:pt idx="1">
                  <c:v>415.267</c:v>
                </c:pt>
                <c:pt idx="2">
                  <c:v>416.54399999999998</c:v>
                </c:pt>
                <c:pt idx="3">
                  <c:v>399.46</c:v>
                </c:pt>
              </c:numCache>
            </c:numRef>
          </c:val>
          <c:smooth val="0"/>
          <c:extLst>
            <c:ext xmlns:c16="http://schemas.microsoft.com/office/drawing/2014/chart" uri="{C3380CC4-5D6E-409C-BE32-E72D297353CC}">
              <c16:uniqueId val="{00000011-7A23-406E-8FF6-E4B08846F030}"/>
            </c:ext>
          </c:extLst>
        </c:ser>
        <c:dLbls>
          <c:showLegendKey val="0"/>
          <c:showVal val="0"/>
          <c:showCatName val="0"/>
          <c:showSerName val="0"/>
          <c:showPercent val="0"/>
          <c:showBubbleSize val="0"/>
        </c:dLbls>
        <c:marker val="1"/>
        <c:smooth val="0"/>
        <c:axId val="557238032"/>
        <c:axId val="557232456"/>
      </c:lineChart>
      <c:catAx>
        <c:axId val="55723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7232456"/>
        <c:crosses val="autoZero"/>
        <c:auto val="1"/>
        <c:lblAlgn val="ctr"/>
        <c:lblOffset val="100"/>
        <c:noMultiLvlLbl val="0"/>
      </c:catAx>
      <c:valAx>
        <c:axId val="557232456"/>
        <c:scaling>
          <c:orientation val="minMax"/>
          <c:min val="3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7238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i="0" u="none" strike="noStrike" kern="1200" spc="0" baseline="0" dirty="0">
                <a:solidFill>
                  <a:srgbClr val="9F4B65"/>
                </a:solidFill>
                <a:latin typeface="+mn-lt"/>
                <a:ea typeface="+mj-ea"/>
                <a:cs typeface="+mj-cs"/>
              </a:rPr>
              <a:t>Inpatient Utilization – Acute Care Discharges</a:t>
            </a:r>
          </a:p>
          <a:p>
            <a:pPr>
              <a:defRPr/>
            </a:pPr>
            <a:r>
              <a:rPr lang="en-US" sz="2400" b="1" i="0" u="none" strike="noStrike" kern="1200" spc="0" baseline="0" dirty="0">
                <a:solidFill>
                  <a:srgbClr val="9F4B65"/>
                </a:solidFill>
                <a:latin typeface="+mn-lt"/>
                <a:ea typeface="+mj-ea"/>
                <a:cs typeface="+mj-cs"/>
              </a:rPr>
              <a:t>Risk Adjusted (Visits per 1,000 Member-Years)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Sheet1!$B$20</c:f>
              <c:strCache>
                <c:ptCount val="1"/>
                <c:pt idx="0">
                  <c:v>CTC - non IBH</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196-4B37-A674-9EA35C1F76C7}"/>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196-4B37-A674-9EA35C1F76C7}"/>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196-4B37-A674-9EA35C1F76C7}"/>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196-4B37-A674-9EA35C1F76C7}"/>
                </c:ext>
              </c:extLst>
            </c:dLbl>
            <c:numFmt formatCode="#,##0" sourceLinked="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Sheet1!$A$21:$A$24</c:f>
              <c:strCache>
                <c:ptCount val="4"/>
                <c:pt idx="0">
                  <c:v>Jan - Dec 2016</c:v>
                </c:pt>
                <c:pt idx="1">
                  <c:v>Apr 2016 - Mar 2017</c:v>
                </c:pt>
                <c:pt idx="2">
                  <c:v>Oct 2016 - Sep 2017</c:v>
                </c:pt>
                <c:pt idx="3">
                  <c:v>Jan - Dec 2017</c:v>
                </c:pt>
              </c:strCache>
            </c:strRef>
          </c:cat>
          <c:val>
            <c:numRef>
              <c:f>Sheet1!$B$21:$B$24</c:f>
              <c:numCache>
                <c:formatCode>General</c:formatCode>
                <c:ptCount val="4"/>
                <c:pt idx="0">
                  <c:v>111.648</c:v>
                </c:pt>
                <c:pt idx="1">
                  <c:v>115.64</c:v>
                </c:pt>
                <c:pt idx="2">
                  <c:v>120.246</c:v>
                </c:pt>
                <c:pt idx="3">
                  <c:v>112.645</c:v>
                </c:pt>
              </c:numCache>
            </c:numRef>
          </c:val>
          <c:smooth val="0"/>
          <c:extLst>
            <c:ext xmlns:c16="http://schemas.microsoft.com/office/drawing/2014/chart" uri="{C3380CC4-5D6E-409C-BE32-E72D297353CC}">
              <c16:uniqueId val="{00000000-8196-4B37-A674-9EA35C1F76C7}"/>
            </c:ext>
          </c:extLst>
        </c:ser>
        <c:ser>
          <c:idx val="1"/>
          <c:order val="1"/>
          <c:tx>
            <c:strRef>
              <c:f>Sheet1!$C$20</c:f>
              <c:strCache>
                <c:ptCount val="1"/>
                <c:pt idx="0">
                  <c:v>Adult Comparison</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Sheet1!$A$21:$A$24</c:f>
              <c:strCache>
                <c:ptCount val="4"/>
                <c:pt idx="0">
                  <c:v>Jan - Dec 2016</c:v>
                </c:pt>
                <c:pt idx="1">
                  <c:v>Apr 2016 - Mar 2017</c:v>
                </c:pt>
                <c:pt idx="2">
                  <c:v>Oct 2016 - Sep 2017</c:v>
                </c:pt>
                <c:pt idx="3">
                  <c:v>Jan - Dec 2017</c:v>
                </c:pt>
              </c:strCache>
            </c:strRef>
          </c:cat>
          <c:val>
            <c:numRef>
              <c:f>Sheet1!$C$21:$C$24</c:f>
              <c:numCache>
                <c:formatCode>General</c:formatCode>
                <c:ptCount val="4"/>
                <c:pt idx="0">
                  <c:v>129.15700000000001</c:v>
                </c:pt>
                <c:pt idx="1">
                  <c:v>134.643</c:v>
                </c:pt>
                <c:pt idx="2">
                  <c:v>139.69999999999999</c:v>
                </c:pt>
                <c:pt idx="3">
                  <c:v>129.143</c:v>
                </c:pt>
              </c:numCache>
            </c:numRef>
          </c:val>
          <c:smooth val="0"/>
          <c:extLst>
            <c:ext xmlns:c16="http://schemas.microsoft.com/office/drawing/2014/chart" uri="{C3380CC4-5D6E-409C-BE32-E72D297353CC}">
              <c16:uniqueId val="{00000001-8196-4B37-A674-9EA35C1F76C7}"/>
            </c:ext>
          </c:extLst>
        </c:ser>
        <c:ser>
          <c:idx val="2"/>
          <c:order val="2"/>
          <c:tx>
            <c:strRef>
              <c:f>Sheet1!$D$20</c:f>
              <c:strCache>
                <c:ptCount val="1"/>
                <c:pt idx="0">
                  <c:v>IBH Cohort 1</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196-4B37-A674-9EA35C1F76C7}"/>
                </c:ext>
              </c:extLst>
            </c:dLbl>
            <c:dLbl>
              <c:idx val="3"/>
              <c:layout>
                <c:manualLayout>
                  <c:x val="-3.1388888888889001E-2"/>
                  <c:y val="2.46787390042212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96-4B37-A674-9EA35C1F76C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Sheet1!$A$21:$A$24</c:f>
              <c:strCache>
                <c:ptCount val="4"/>
                <c:pt idx="0">
                  <c:v>Jan - Dec 2016</c:v>
                </c:pt>
                <c:pt idx="1">
                  <c:v>Apr 2016 - Mar 2017</c:v>
                </c:pt>
                <c:pt idx="2">
                  <c:v>Oct 2016 - Sep 2017</c:v>
                </c:pt>
                <c:pt idx="3">
                  <c:v>Jan - Dec 2017</c:v>
                </c:pt>
              </c:strCache>
            </c:strRef>
          </c:cat>
          <c:val>
            <c:numRef>
              <c:f>Sheet1!$D$21:$D$24</c:f>
              <c:numCache>
                <c:formatCode>General</c:formatCode>
                <c:ptCount val="4"/>
                <c:pt idx="0">
                  <c:v>118.06399999999999</c:v>
                </c:pt>
                <c:pt idx="1">
                  <c:v>123.357</c:v>
                </c:pt>
                <c:pt idx="2">
                  <c:v>118.28100000000001</c:v>
                </c:pt>
                <c:pt idx="3">
                  <c:v>111.05800000000001</c:v>
                </c:pt>
              </c:numCache>
            </c:numRef>
          </c:val>
          <c:smooth val="0"/>
          <c:extLst>
            <c:ext xmlns:c16="http://schemas.microsoft.com/office/drawing/2014/chart" uri="{C3380CC4-5D6E-409C-BE32-E72D297353CC}">
              <c16:uniqueId val="{00000002-8196-4B37-A674-9EA35C1F76C7}"/>
            </c:ext>
          </c:extLst>
        </c:ser>
        <c:ser>
          <c:idx val="3"/>
          <c:order val="3"/>
          <c:tx>
            <c:strRef>
              <c:f>Sheet1!$E$20</c:f>
              <c:strCache>
                <c:ptCount val="1"/>
                <c:pt idx="0">
                  <c:v>IBH Cohort 2</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Sheet1!$A$21:$A$24</c:f>
              <c:strCache>
                <c:ptCount val="4"/>
                <c:pt idx="0">
                  <c:v>Jan - Dec 2016</c:v>
                </c:pt>
                <c:pt idx="1">
                  <c:v>Apr 2016 - Mar 2017</c:v>
                </c:pt>
                <c:pt idx="2">
                  <c:v>Oct 2016 - Sep 2017</c:v>
                </c:pt>
                <c:pt idx="3">
                  <c:v>Jan - Dec 2017</c:v>
                </c:pt>
              </c:strCache>
            </c:strRef>
          </c:cat>
          <c:val>
            <c:numRef>
              <c:f>Sheet1!$E$21:$E$24</c:f>
              <c:numCache>
                <c:formatCode>General</c:formatCode>
                <c:ptCount val="4"/>
                <c:pt idx="0">
                  <c:v>110.116</c:v>
                </c:pt>
                <c:pt idx="1">
                  <c:v>111.953</c:v>
                </c:pt>
                <c:pt idx="2">
                  <c:v>110.435</c:v>
                </c:pt>
                <c:pt idx="3">
                  <c:v>101.127</c:v>
                </c:pt>
              </c:numCache>
            </c:numRef>
          </c:val>
          <c:smooth val="0"/>
          <c:extLst>
            <c:ext xmlns:c16="http://schemas.microsoft.com/office/drawing/2014/chart" uri="{C3380CC4-5D6E-409C-BE32-E72D297353CC}">
              <c16:uniqueId val="{00000003-8196-4B37-A674-9EA35C1F76C7}"/>
            </c:ext>
          </c:extLst>
        </c:ser>
        <c:dLbls>
          <c:dLblPos val="t"/>
          <c:showLegendKey val="0"/>
          <c:showVal val="1"/>
          <c:showCatName val="0"/>
          <c:showSerName val="0"/>
          <c:showPercent val="0"/>
          <c:showBubbleSize val="0"/>
        </c:dLbls>
        <c:marker val="1"/>
        <c:smooth val="0"/>
        <c:axId val="624899392"/>
        <c:axId val="624906280"/>
      </c:lineChart>
      <c:catAx>
        <c:axId val="624899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4906280"/>
        <c:crosses val="autoZero"/>
        <c:auto val="1"/>
        <c:lblAlgn val="ctr"/>
        <c:lblOffset val="100"/>
        <c:noMultiLvlLbl val="0"/>
      </c:catAx>
      <c:valAx>
        <c:axId val="624906280"/>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4899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0.75731</cdr:x>
      <cdr:y>0.57457</cdr:y>
    </cdr:from>
    <cdr:to>
      <cdr:x>0.98344</cdr:x>
      <cdr:y>0.70788</cdr:y>
    </cdr:to>
    <cdr:sp macro="" textlink="">
      <cdr:nvSpPr>
        <cdr:cNvPr id="2" name="TextBox 2">
          <a:extLst xmlns:a="http://schemas.openxmlformats.org/drawingml/2006/main">
            <a:ext uri="{FF2B5EF4-FFF2-40B4-BE49-F238E27FC236}">
              <a16:creationId xmlns:a16="http://schemas.microsoft.com/office/drawing/2014/main" id="{4DD364E7-A86E-49BD-8C4E-49C3BA1D233B}"/>
            </a:ext>
          </a:extLst>
        </cdr:cNvPr>
        <cdr:cNvSpPr txBox="1">
          <a:spLocks xmlns:a="http://schemas.openxmlformats.org/drawingml/2006/main" noChangeArrowheads="1"/>
        </cdr:cNvSpPr>
      </cdr:nvSpPr>
      <cdr:spPr bwMode="auto">
        <a:xfrm xmlns:a="http://schemas.openxmlformats.org/drawingml/2006/main">
          <a:off x="6232320" y="2819400"/>
          <a:ext cx="1860959" cy="654147"/>
        </a:xfrm>
        <a:prstGeom xmlns:a="http://schemas.openxmlformats.org/drawingml/2006/main" prst="rect">
          <a:avLst/>
        </a:prstGeom>
        <a:noFill xmlns:a="http://schemas.openxmlformats.org/drawingml/2006/main"/>
        <a:ln xmlns:a="http://schemas.openxmlformats.org/drawingml/2006/main" w="12700">
          <a:solidFill>
            <a:srgbClr val="000000"/>
          </a:solid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none">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xmlns:a="http://schemas.openxmlformats.org/drawingml/2006/main">
          <a:r>
            <a:rPr lang="en-US" altLang="en-US" sz="1100" b="1" dirty="0"/>
            <a:t>Difference of the Differences</a:t>
          </a:r>
        </a:p>
        <a:p xmlns:a="http://schemas.openxmlformats.org/drawingml/2006/main">
          <a:r>
            <a:rPr lang="en-US" altLang="en-US" sz="1100" b="1" dirty="0">
              <a:solidFill>
                <a:srgbClr val="7030A0"/>
              </a:solidFill>
            </a:rPr>
            <a:t>∆ $41.44 </a:t>
          </a:r>
          <a:r>
            <a:rPr lang="en-US" altLang="en-US" sz="1100" b="1" dirty="0" err="1">
              <a:solidFill>
                <a:srgbClr val="7030A0"/>
              </a:solidFill>
            </a:rPr>
            <a:t>pmpm</a:t>
          </a:r>
          <a:r>
            <a:rPr lang="en-US" altLang="en-US" sz="1100" b="1" dirty="0">
              <a:solidFill>
                <a:srgbClr val="7030A0"/>
              </a:solidFill>
            </a:rPr>
            <a:t> – Cohort 1</a:t>
          </a:r>
        </a:p>
        <a:p xmlns:a="http://schemas.openxmlformats.org/drawingml/2006/main">
          <a:r>
            <a:rPr lang="en-US" altLang="en-US" sz="1100" b="1" dirty="0">
              <a:solidFill>
                <a:srgbClr val="0070C0"/>
              </a:solidFill>
            </a:rPr>
            <a:t>∆ $43.34 </a:t>
          </a:r>
          <a:r>
            <a:rPr lang="en-US" altLang="en-US" sz="1100" b="1" dirty="0" err="1">
              <a:solidFill>
                <a:srgbClr val="0070C0"/>
              </a:solidFill>
            </a:rPr>
            <a:t>pmpm</a:t>
          </a:r>
          <a:r>
            <a:rPr lang="en-US" altLang="en-US" sz="1100" b="1" dirty="0">
              <a:solidFill>
                <a:srgbClr val="0070C0"/>
              </a:solidFill>
            </a:rPr>
            <a:t> – Cohort 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735" cy="466088"/>
          </a:xfrm>
          <a:prstGeom prst="rect">
            <a:avLst/>
          </a:prstGeom>
        </p:spPr>
        <p:txBody>
          <a:bodyPr vert="horz" lIns="91285" tIns="45642" rIns="91285" bIns="45642" rtlCol="0"/>
          <a:lstStyle>
            <a:lvl1pPr algn="l">
              <a:defRPr sz="1200"/>
            </a:lvl1pPr>
          </a:lstStyle>
          <a:p>
            <a:endParaRPr lang="en-US"/>
          </a:p>
        </p:txBody>
      </p:sp>
      <p:sp>
        <p:nvSpPr>
          <p:cNvPr id="3" name="Date Placeholder 2"/>
          <p:cNvSpPr>
            <a:spLocks noGrp="1"/>
          </p:cNvSpPr>
          <p:nvPr>
            <p:ph type="dt" sz="quarter" idx="1"/>
          </p:nvPr>
        </p:nvSpPr>
        <p:spPr>
          <a:xfrm>
            <a:off x="3971082" y="2"/>
            <a:ext cx="3037735" cy="466088"/>
          </a:xfrm>
          <a:prstGeom prst="rect">
            <a:avLst/>
          </a:prstGeom>
        </p:spPr>
        <p:txBody>
          <a:bodyPr vert="horz" lIns="91285" tIns="45642" rIns="91285" bIns="45642" rtlCol="0"/>
          <a:lstStyle>
            <a:lvl1pPr algn="r">
              <a:defRPr sz="1200"/>
            </a:lvl1pPr>
          </a:lstStyle>
          <a:p>
            <a:fld id="{65E80784-0A33-4B75-AFBF-3D4D43699871}" type="datetimeFigureOut">
              <a:rPr lang="en-US" smtClean="0"/>
              <a:t>6/10/2019</a:t>
            </a:fld>
            <a:endParaRPr lang="en-US"/>
          </a:p>
        </p:txBody>
      </p:sp>
      <p:sp>
        <p:nvSpPr>
          <p:cNvPr id="4" name="Footer Placeholder 3"/>
          <p:cNvSpPr>
            <a:spLocks noGrp="1"/>
          </p:cNvSpPr>
          <p:nvPr>
            <p:ph type="ftr" sz="quarter" idx="2"/>
          </p:nvPr>
        </p:nvSpPr>
        <p:spPr>
          <a:xfrm>
            <a:off x="1" y="8830312"/>
            <a:ext cx="3037735" cy="466088"/>
          </a:xfrm>
          <a:prstGeom prst="rect">
            <a:avLst/>
          </a:prstGeom>
        </p:spPr>
        <p:txBody>
          <a:bodyPr vert="horz" lIns="91285" tIns="45642" rIns="91285" bIns="45642" rtlCol="0" anchor="b"/>
          <a:lstStyle>
            <a:lvl1pPr algn="l">
              <a:defRPr sz="1200"/>
            </a:lvl1pPr>
          </a:lstStyle>
          <a:p>
            <a:endParaRPr lang="en-US"/>
          </a:p>
        </p:txBody>
      </p:sp>
      <p:sp>
        <p:nvSpPr>
          <p:cNvPr id="5" name="Slide Number Placeholder 4"/>
          <p:cNvSpPr>
            <a:spLocks noGrp="1"/>
          </p:cNvSpPr>
          <p:nvPr>
            <p:ph type="sldNum" sz="quarter" idx="3"/>
          </p:nvPr>
        </p:nvSpPr>
        <p:spPr>
          <a:xfrm>
            <a:off x="3971082" y="8830312"/>
            <a:ext cx="3037735" cy="466088"/>
          </a:xfrm>
          <a:prstGeom prst="rect">
            <a:avLst/>
          </a:prstGeom>
        </p:spPr>
        <p:txBody>
          <a:bodyPr vert="horz" lIns="91285" tIns="45642" rIns="91285" bIns="45642" rtlCol="0" anchor="b"/>
          <a:lstStyle>
            <a:lvl1pPr algn="r">
              <a:defRPr sz="1200"/>
            </a:lvl1pPr>
          </a:lstStyle>
          <a:p>
            <a:fld id="{D1D53022-9C11-4E12-95B8-AA53B8D79EBB}" type="slidenum">
              <a:rPr lang="en-US" smtClean="0"/>
              <a:t>‹#›</a:t>
            </a:fld>
            <a:endParaRPr lang="en-US"/>
          </a:p>
        </p:txBody>
      </p:sp>
    </p:spTree>
    <p:extLst>
      <p:ext uri="{BB962C8B-B14F-4D97-AF65-F5344CB8AC3E}">
        <p14:creationId xmlns:p14="http://schemas.microsoft.com/office/powerpoint/2010/main" val="2603390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735" cy="466088"/>
          </a:xfrm>
          <a:prstGeom prst="rect">
            <a:avLst/>
          </a:prstGeom>
        </p:spPr>
        <p:txBody>
          <a:bodyPr vert="horz" lIns="91285" tIns="45642" rIns="91285" bIns="45642" rtlCol="0"/>
          <a:lstStyle>
            <a:lvl1pPr algn="l">
              <a:defRPr sz="1200"/>
            </a:lvl1pPr>
          </a:lstStyle>
          <a:p>
            <a:endParaRPr lang="en-US"/>
          </a:p>
        </p:txBody>
      </p:sp>
      <p:sp>
        <p:nvSpPr>
          <p:cNvPr id="3" name="Date Placeholder 2"/>
          <p:cNvSpPr>
            <a:spLocks noGrp="1"/>
          </p:cNvSpPr>
          <p:nvPr>
            <p:ph type="dt" idx="1"/>
          </p:nvPr>
        </p:nvSpPr>
        <p:spPr>
          <a:xfrm>
            <a:off x="3971082" y="2"/>
            <a:ext cx="3037735" cy="466088"/>
          </a:xfrm>
          <a:prstGeom prst="rect">
            <a:avLst/>
          </a:prstGeom>
        </p:spPr>
        <p:txBody>
          <a:bodyPr vert="horz" lIns="91285" tIns="45642" rIns="91285" bIns="45642" rtlCol="0"/>
          <a:lstStyle>
            <a:lvl1pPr algn="r">
              <a:defRPr sz="1200"/>
            </a:lvl1pPr>
          </a:lstStyle>
          <a:p>
            <a:fld id="{8A7726EF-4166-4F09-BB32-A6D64C01C624}" type="datetimeFigureOut">
              <a:rPr lang="en-US" smtClean="0"/>
              <a:t>6/10/2019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285" tIns="45642" rIns="91285" bIns="45642" rtlCol="0" anchor="ctr"/>
          <a:lstStyle/>
          <a:p>
            <a:endParaRPr lang="en-US"/>
          </a:p>
        </p:txBody>
      </p:sp>
      <p:sp>
        <p:nvSpPr>
          <p:cNvPr id="5" name="Notes Placeholder 4"/>
          <p:cNvSpPr>
            <a:spLocks noGrp="1"/>
          </p:cNvSpPr>
          <p:nvPr>
            <p:ph type="body" sz="quarter" idx="3"/>
          </p:nvPr>
        </p:nvSpPr>
        <p:spPr>
          <a:xfrm>
            <a:off x="700406" y="4473813"/>
            <a:ext cx="5609588" cy="3660537"/>
          </a:xfrm>
          <a:prstGeom prst="rect">
            <a:avLst/>
          </a:prstGeom>
        </p:spPr>
        <p:txBody>
          <a:bodyPr vert="horz" lIns="91285" tIns="45642" rIns="91285" bIns="4564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312"/>
            <a:ext cx="3037735" cy="466088"/>
          </a:xfrm>
          <a:prstGeom prst="rect">
            <a:avLst/>
          </a:prstGeom>
        </p:spPr>
        <p:txBody>
          <a:bodyPr vert="horz" lIns="91285" tIns="45642" rIns="91285" bIns="45642" rtlCol="0" anchor="b"/>
          <a:lstStyle>
            <a:lvl1pPr algn="l">
              <a:defRPr sz="1200"/>
            </a:lvl1pPr>
          </a:lstStyle>
          <a:p>
            <a:endParaRPr lang="en-US"/>
          </a:p>
        </p:txBody>
      </p:sp>
      <p:sp>
        <p:nvSpPr>
          <p:cNvPr id="7" name="Slide Number Placeholder 6"/>
          <p:cNvSpPr>
            <a:spLocks noGrp="1"/>
          </p:cNvSpPr>
          <p:nvPr>
            <p:ph type="sldNum" sz="quarter" idx="5"/>
          </p:nvPr>
        </p:nvSpPr>
        <p:spPr>
          <a:xfrm>
            <a:off x="3971082" y="8830312"/>
            <a:ext cx="3037735" cy="466088"/>
          </a:xfrm>
          <a:prstGeom prst="rect">
            <a:avLst/>
          </a:prstGeom>
        </p:spPr>
        <p:txBody>
          <a:bodyPr vert="horz" lIns="91285" tIns="45642" rIns="91285" bIns="45642" rtlCol="0" anchor="b"/>
          <a:lstStyle>
            <a:lvl1pPr algn="r">
              <a:defRPr sz="1200"/>
            </a:lvl1pPr>
          </a:lstStyle>
          <a:p>
            <a:fld id="{78D9DB80-613C-4E36-9902-532A1D795889}" type="slidenum">
              <a:rPr lang="en-US" smtClean="0"/>
              <a:t>‹#›</a:t>
            </a:fld>
            <a:endParaRPr lang="en-US"/>
          </a:p>
        </p:txBody>
      </p:sp>
    </p:spTree>
    <p:extLst>
      <p:ext uri="{BB962C8B-B14F-4D97-AF65-F5344CB8AC3E}">
        <p14:creationId xmlns:p14="http://schemas.microsoft.com/office/powerpoint/2010/main" val="42586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9DB80-613C-4E36-9902-532A1D795889}" type="slidenum">
              <a:rPr lang="en-US" smtClean="0"/>
              <a:t>1</a:t>
            </a:fld>
            <a:endParaRPr lang="en-US"/>
          </a:p>
        </p:txBody>
      </p:sp>
    </p:spTree>
    <p:extLst>
      <p:ext uri="{BB962C8B-B14F-4D97-AF65-F5344CB8AC3E}">
        <p14:creationId xmlns:p14="http://schemas.microsoft.com/office/powerpoint/2010/main" val="3113530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9DB80-613C-4E36-9902-532A1D795889}" type="slidenum">
              <a:rPr lang="en-US" smtClean="0"/>
              <a:t>10</a:t>
            </a:fld>
            <a:endParaRPr lang="en-US"/>
          </a:p>
        </p:txBody>
      </p:sp>
    </p:spTree>
    <p:extLst>
      <p:ext uri="{BB962C8B-B14F-4D97-AF65-F5344CB8AC3E}">
        <p14:creationId xmlns:p14="http://schemas.microsoft.com/office/powerpoint/2010/main" val="273474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78D9DB80-613C-4E36-9902-532A1D795889}" type="slidenum">
              <a:rPr lang="en-US" smtClean="0"/>
              <a:t>11</a:t>
            </a:fld>
            <a:endParaRPr lang="en-US"/>
          </a:p>
        </p:txBody>
      </p:sp>
    </p:spTree>
    <p:extLst>
      <p:ext uri="{BB962C8B-B14F-4D97-AF65-F5344CB8AC3E}">
        <p14:creationId xmlns:p14="http://schemas.microsoft.com/office/powerpoint/2010/main" val="838101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Font typeface="Arial" panose="020B0604020202020204" pitchFamily="34" charset="0"/>
              <a:buChar char="•"/>
            </a:pPr>
            <a:r>
              <a:rPr lang="en-US" altLang="en-US" dirty="0">
                <a:solidFill>
                  <a:schemeClr val="tx1"/>
                </a:solidFill>
              </a:rPr>
              <a:t>6 months Didactic and Experiential training</a:t>
            </a:r>
          </a:p>
          <a:p>
            <a:pPr lvl="2">
              <a:buFont typeface="Arial" panose="020B0604020202020204" pitchFamily="34" charset="0"/>
              <a:buChar char="•"/>
            </a:pPr>
            <a:r>
              <a:rPr lang="en-US" altLang="en-US" dirty="0">
                <a:solidFill>
                  <a:schemeClr val="tx1"/>
                </a:solidFill>
              </a:rPr>
              <a:t>Backgrounds include psychology, social work and marriage &amp; family therapy</a:t>
            </a:r>
          </a:p>
          <a:p>
            <a:pPr lvl="2">
              <a:buFont typeface="Arial" panose="020B0604020202020204" pitchFamily="34" charset="0"/>
              <a:buChar char="•"/>
            </a:pPr>
            <a:r>
              <a:rPr lang="en-US" altLang="en-US" dirty="0">
                <a:solidFill>
                  <a:schemeClr val="tx1"/>
                </a:solidFill>
              </a:rPr>
              <a:t>3 PCMH sites are receiving practice facilitation services over 1-year period</a:t>
            </a:r>
          </a:p>
          <a:p>
            <a:endParaRPr lang="en-US" i="1" dirty="0"/>
          </a:p>
        </p:txBody>
      </p:sp>
      <p:sp>
        <p:nvSpPr>
          <p:cNvPr id="4" name="Slide Number Placeholder 3"/>
          <p:cNvSpPr>
            <a:spLocks noGrp="1"/>
          </p:cNvSpPr>
          <p:nvPr>
            <p:ph type="sldNum" sz="quarter" idx="10"/>
          </p:nvPr>
        </p:nvSpPr>
        <p:spPr/>
        <p:txBody>
          <a:bodyPr/>
          <a:lstStyle/>
          <a:p>
            <a:fld id="{78D9DB80-613C-4E36-9902-532A1D795889}" type="slidenum">
              <a:rPr lang="en-US" smtClean="0"/>
              <a:t>12</a:t>
            </a:fld>
            <a:endParaRPr lang="en-US"/>
          </a:p>
        </p:txBody>
      </p:sp>
    </p:spTree>
    <p:extLst>
      <p:ext uri="{BB962C8B-B14F-4D97-AF65-F5344CB8AC3E}">
        <p14:creationId xmlns:p14="http://schemas.microsoft.com/office/powerpoint/2010/main" val="369787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9DB80-613C-4E36-9902-532A1D795889}" type="slidenum">
              <a:rPr lang="en-US" smtClean="0"/>
              <a:t>13</a:t>
            </a:fld>
            <a:endParaRPr lang="en-US"/>
          </a:p>
        </p:txBody>
      </p:sp>
    </p:spTree>
    <p:extLst>
      <p:ext uri="{BB962C8B-B14F-4D97-AF65-F5344CB8AC3E}">
        <p14:creationId xmlns:p14="http://schemas.microsoft.com/office/powerpoint/2010/main" val="208720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78D9DB80-613C-4E36-9902-532A1D795889}" type="slidenum">
              <a:rPr lang="en-US" smtClean="0"/>
              <a:t>14</a:t>
            </a:fld>
            <a:endParaRPr lang="en-US"/>
          </a:p>
        </p:txBody>
      </p:sp>
    </p:spTree>
    <p:extLst>
      <p:ext uri="{BB962C8B-B14F-4D97-AF65-F5344CB8AC3E}">
        <p14:creationId xmlns:p14="http://schemas.microsoft.com/office/powerpoint/2010/main" val="301734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78D9DB80-613C-4E36-9902-532A1D795889}" type="slidenum">
              <a:rPr lang="en-US" smtClean="0"/>
              <a:t>15</a:t>
            </a:fld>
            <a:endParaRPr lang="en-US"/>
          </a:p>
        </p:txBody>
      </p:sp>
    </p:spTree>
    <p:extLst>
      <p:ext uri="{BB962C8B-B14F-4D97-AF65-F5344CB8AC3E}">
        <p14:creationId xmlns:p14="http://schemas.microsoft.com/office/powerpoint/2010/main" val="1057725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32004-5EED-411E-908A-F48D5554E750}" type="slidenum">
              <a:rPr lang="en-US" smtClean="0"/>
              <a:t>16</a:t>
            </a:fld>
            <a:endParaRPr lang="en-US"/>
          </a:p>
        </p:txBody>
      </p:sp>
    </p:spTree>
    <p:extLst>
      <p:ext uri="{BB962C8B-B14F-4D97-AF65-F5344CB8AC3E}">
        <p14:creationId xmlns:p14="http://schemas.microsoft.com/office/powerpoint/2010/main" val="657829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9DB80-613C-4E36-9902-532A1D795889}" type="slidenum">
              <a:rPr lang="en-US" smtClean="0"/>
              <a:t>17</a:t>
            </a:fld>
            <a:endParaRPr lang="en-US"/>
          </a:p>
        </p:txBody>
      </p:sp>
    </p:spTree>
    <p:extLst>
      <p:ext uri="{BB962C8B-B14F-4D97-AF65-F5344CB8AC3E}">
        <p14:creationId xmlns:p14="http://schemas.microsoft.com/office/powerpoint/2010/main" val="369898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8D9DB80-613C-4E36-9902-532A1D79588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96731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your role on the SIM wheel?</a:t>
            </a:r>
          </a:p>
        </p:txBody>
      </p:sp>
      <p:sp>
        <p:nvSpPr>
          <p:cNvPr id="4" name="Slide Number Placeholder 3"/>
          <p:cNvSpPr>
            <a:spLocks noGrp="1"/>
          </p:cNvSpPr>
          <p:nvPr>
            <p:ph type="sldNum" sz="quarter" idx="5"/>
          </p:nvPr>
        </p:nvSpPr>
        <p:spPr/>
        <p:txBody>
          <a:bodyPr/>
          <a:lstStyle/>
          <a:p>
            <a:fld id="{78D9DB80-613C-4E36-9902-532A1D795889}" type="slidenum">
              <a:rPr lang="en-US" smtClean="0"/>
              <a:t>3</a:t>
            </a:fld>
            <a:endParaRPr lang="en-US"/>
          </a:p>
        </p:txBody>
      </p:sp>
    </p:spTree>
    <p:extLst>
      <p:ext uri="{BB962C8B-B14F-4D97-AF65-F5344CB8AC3E}">
        <p14:creationId xmlns:p14="http://schemas.microsoft.com/office/powerpoint/2010/main" val="2025173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9DB80-613C-4E36-9902-532A1D795889}" type="slidenum">
              <a:rPr lang="en-US" smtClean="0"/>
              <a:t>4</a:t>
            </a:fld>
            <a:endParaRPr lang="en-US"/>
          </a:p>
        </p:txBody>
      </p:sp>
    </p:spTree>
    <p:extLst>
      <p:ext uri="{BB962C8B-B14F-4D97-AF65-F5344CB8AC3E}">
        <p14:creationId xmlns:p14="http://schemas.microsoft.com/office/powerpoint/2010/main" val="13334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1 : </a:t>
            </a:r>
            <a:r>
              <a:rPr lang="en-US" sz="1200" kern="1200" dirty="0">
                <a:solidFill>
                  <a:schemeClr val="tx1"/>
                </a:solidFill>
                <a:effectLst/>
                <a:latin typeface="+mn-lt"/>
                <a:ea typeface="+mn-ea"/>
                <a:cs typeface="+mn-cs"/>
              </a:rPr>
              <a:t>Patients will be healthier based on having better access to screening, brief intervention and care coordination.</a:t>
            </a:r>
          </a:p>
          <a:p>
            <a:r>
              <a:rPr lang="en-US" sz="1200" b="1" kern="1200" dirty="0">
                <a:solidFill>
                  <a:schemeClr val="tx1"/>
                </a:solidFill>
                <a:effectLst/>
                <a:latin typeface="+mn-lt"/>
                <a:ea typeface="+mn-ea"/>
                <a:cs typeface="+mn-cs"/>
              </a:rPr>
              <a:t>The CTC integrated behavioral health model aims to</a:t>
            </a:r>
            <a:r>
              <a:rPr lang="en-US" sz="1200" kern="1200" dirty="0">
                <a:solidFill>
                  <a:schemeClr val="tx1"/>
                </a:solidFill>
                <a:effectLst/>
                <a:latin typeface="+mn-lt"/>
                <a:ea typeface="+mn-ea"/>
                <a:cs typeface="+mn-cs"/>
              </a:rPr>
              <a:t>: 1) increase the identification of patients with mental health and substance use disorder (SUD) seen in primary care through </a:t>
            </a:r>
            <a:r>
              <a:rPr lang="en-US" sz="1200" u="sng" kern="1200" dirty="0">
                <a:solidFill>
                  <a:schemeClr val="tx1"/>
                </a:solidFill>
                <a:effectLst/>
                <a:latin typeface="+mn-lt"/>
                <a:ea typeface="+mn-ea"/>
                <a:cs typeface="+mn-cs"/>
              </a:rPr>
              <a:t>universal screening</a:t>
            </a:r>
            <a:r>
              <a:rPr lang="en-US" sz="1200" kern="1200" dirty="0">
                <a:solidFill>
                  <a:schemeClr val="tx1"/>
                </a:solidFill>
                <a:effectLst/>
                <a:latin typeface="+mn-lt"/>
                <a:ea typeface="+mn-ea"/>
                <a:cs typeface="+mn-cs"/>
              </a:rPr>
              <a:t> for depression, anxiety and SUD, 2) increase access to brief intervention for patients with moderate depression, anxiety, SUD and co-occurring chronic conditions, 3) improve care coordination for patients with severe mental illness and SUD, 4) provide care coordination and intervention for patients with high emergency department (ED) utilization, 5) test the proposed financial model for long term sustainability with particular attention to ED and in patient (IP) utilization/total cost of care as sustainability measures.  </a:t>
            </a:r>
          </a:p>
          <a:p>
            <a:endParaRPr lang="en-US" dirty="0"/>
          </a:p>
          <a:p>
            <a:r>
              <a:rPr lang="en-US" dirty="0"/>
              <a:t>Ten IBH sites represent </a:t>
            </a:r>
            <a:r>
              <a:rPr lang="en-US"/>
              <a:t>42,000 attributed lives.</a:t>
            </a:r>
            <a:endParaRPr lang="en-US" dirty="0"/>
          </a:p>
        </p:txBody>
      </p:sp>
      <p:sp>
        <p:nvSpPr>
          <p:cNvPr id="4" name="Slide Number Placeholder 3"/>
          <p:cNvSpPr>
            <a:spLocks noGrp="1"/>
          </p:cNvSpPr>
          <p:nvPr>
            <p:ph type="sldNum" sz="quarter" idx="10"/>
          </p:nvPr>
        </p:nvSpPr>
        <p:spPr/>
        <p:txBody>
          <a:bodyPr/>
          <a:lstStyle/>
          <a:p>
            <a:fld id="{78D9DB80-613C-4E36-9902-532A1D795889}" type="slidenum">
              <a:rPr lang="en-US" smtClean="0"/>
              <a:t>5</a:t>
            </a:fld>
            <a:endParaRPr lang="en-US"/>
          </a:p>
        </p:txBody>
      </p:sp>
    </p:spTree>
    <p:extLst>
      <p:ext uri="{BB962C8B-B14F-4D97-AF65-F5344CB8AC3E}">
        <p14:creationId xmlns:p14="http://schemas.microsoft.com/office/powerpoint/2010/main" val="130104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8D9DB80-613C-4E36-9902-532A1D795889}" type="slidenum">
              <a:rPr lang="en-US" smtClean="0"/>
              <a:t>6</a:t>
            </a:fld>
            <a:endParaRPr lang="en-US"/>
          </a:p>
        </p:txBody>
      </p:sp>
    </p:spTree>
    <p:extLst>
      <p:ext uri="{BB962C8B-B14F-4D97-AF65-F5344CB8AC3E}">
        <p14:creationId xmlns:p14="http://schemas.microsoft.com/office/powerpoint/2010/main" val="288421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Added this slide. Not sure if we’re allowed to add another results slide.</a:t>
            </a:r>
          </a:p>
        </p:txBody>
      </p:sp>
      <p:sp>
        <p:nvSpPr>
          <p:cNvPr id="4" name="Slide Number Placeholder 3"/>
          <p:cNvSpPr>
            <a:spLocks noGrp="1"/>
          </p:cNvSpPr>
          <p:nvPr>
            <p:ph type="sldNum" sz="quarter" idx="10"/>
          </p:nvPr>
        </p:nvSpPr>
        <p:spPr/>
        <p:txBody>
          <a:bodyPr/>
          <a:lstStyle/>
          <a:p>
            <a:fld id="{78D9DB80-613C-4E36-9902-532A1D795889}" type="slidenum">
              <a:rPr lang="en-US" smtClean="0"/>
              <a:t>7</a:t>
            </a:fld>
            <a:endParaRPr lang="en-US"/>
          </a:p>
        </p:txBody>
      </p:sp>
    </p:spTree>
    <p:extLst>
      <p:ext uri="{BB962C8B-B14F-4D97-AF65-F5344CB8AC3E}">
        <p14:creationId xmlns:p14="http://schemas.microsoft.com/office/powerpoint/2010/main" val="2610316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Added this slide. Not sure if we’re allowed to add another results slide.</a:t>
            </a:r>
          </a:p>
        </p:txBody>
      </p:sp>
      <p:sp>
        <p:nvSpPr>
          <p:cNvPr id="4" name="Slide Number Placeholder 3"/>
          <p:cNvSpPr>
            <a:spLocks noGrp="1"/>
          </p:cNvSpPr>
          <p:nvPr>
            <p:ph type="sldNum" sz="quarter" idx="10"/>
          </p:nvPr>
        </p:nvSpPr>
        <p:spPr/>
        <p:txBody>
          <a:bodyPr/>
          <a:lstStyle/>
          <a:p>
            <a:fld id="{78D9DB80-613C-4E36-9902-532A1D795889}" type="slidenum">
              <a:rPr lang="en-US" smtClean="0"/>
              <a:t>8</a:t>
            </a:fld>
            <a:endParaRPr lang="en-US"/>
          </a:p>
        </p:txBody>
      </p:sp>
    </p:spTree>
    <p:extLst>
      <p:ext uri="{BB962C8B-B14F-4D97-AF65-F5344CB8AC3E}">
        <p14:creationId xmlns:p14="http://schemas.microsoft.com/office/powerpoint/2010/main" val="3879980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Added this slide. Not sure if we’re allowed to add another results slide.</a:t>
            </a:r>
          </a:p>
        </p:txBody>
      </p:sp>
      <p:sp>
        <p:nvSpPr>
          <p:cNvPr id="4" name="Slide Number Placeholder 3"/>
          <p:cNvSpPr>
            <a:spLocks noGrp="1"/>
          </p:cNvSpPr>
          <p:nvPr>
            <p:ph type="sldNum" sz="quarter" idx="10"/>
          </p:nvPr>
        </p:nvSpPr>
        <p:spPr/>
        <p:txBody>
          <a:bodyPr/>
          <a:lstStyle/>
          <a:p>
            <a:fld id="{78D9DB80-613C-4E36-9902-532A1D795889}" type="slidenum">
              <a:rPr lang="en-US" smtClean="0"/>
              <a:t>9</a:t>
            </a:fld>
            <a:endParaRPr lang="en-US"/>
          </a:p>
        </p:txBody>
      </p:sp>
    </p:spTree>
    <p:extLst>
      <p:ext uri="{BB962C8B-B14F-4D97-AF65-F5344CB8AC3E}">
        <p14:creationId xmlns:p14="http://schemas.microsoft.com/office/powerpoint/2010/main" val="2497179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CA58D2-DA8B-4AC3-B333-707D93899C17}" type="datetime1">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350350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AD3F49-939E-465C-BE4A-158AFCE8E537}" type="datetime1">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399891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8464F-5A85-4451-BD1D-E21736382C00}" type="datetime1">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1042458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FFE83-CE3B-41B0-A973-4F1C7D826ACF}" type="datetime1">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37803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A25D42-8AD0-4694-8EFD-3FF22CFB392D}" type="datetime1">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1721085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A077B5-714C-4ADB-B719-FABAC79EB9CF}" type="datetime1">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286335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5DF554-A6ED-479D-8613-1AE2BEC97310}" type="datetime1">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1943458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7C559E-E20A-4824-A2E1-852FCFD73CBF}" type="datetime1">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322086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F7978-A1BF-4163-9DD4-C6912EE7FC6B}" type="datetime1">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356874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EB7418-259E-4122-9843-F8EC5043DCE4}" type="datetime1">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70127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37B472-CDAB-4F90-9CC9-27BB18EDF559}" type="datetime1">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5E5700-FA54-4DC5-B403-78F4B92113A2}" type="slidenum">
              <a:rPr lang="en-US" smtClean="0"/>
              <a:t>‹#›</a:t>
            </a:fld>
            <a:endParaRPr lang="en-US"/>
          </a:p>
        </p:txBody>
      </p:sp>
    </p:spTree>
    <p:extLst>
      <p:ext uri="{BB962C8B-B14F-4D97-AF65-F5344CB8AC3E}">
        <p14:creationId xmlns:p14="http://schemas.microsoft.com/office/powerpoint/2010/main" val="3720069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21678-84E9-4E7F-AC22-8A53DE0B6356}" type="datetime1">
              <a:rPr lang="en-US" smtClean="0"/>
              <a:t>6/10/2019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E5700-FA54-4DC5-B403-78F4B92113A2}" type="slidenum">
              <a:rPr lang="en-US" smtClean="0"/>
              <a:t>‹#›</a:t>
            </a:fld>
            <a:endParaRPr lang="en-US"/>
          </a:p>
        </p:txBody>
      </p:sp>
    </p:spTree>
    <p:extLst>
      <p:ext uri="{BB962C8B-B14F-4D97-AF65-F5344CB8AC3E}">
        <p14:creationId xmlns:p14="http://schemas.microsoft.com/office/powerpoint/2010/main" val="17448381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dhurwitz@ctc-ri.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4800"/>
            <a:ext cx="7482839" cy="1697502"/>
          </a:xfrm>
        </p:spPr>
        <p:txBody>
          <a:bodyPr>
            <a:normAutofit fontScale="90000"/>
          </a:bodyPr>
          <a:lstStyle/>
          <a:p>
            <a:pPr>
              <a:spcBef>
                <a:spcPts val="0"/>
              </a:spcBef>
            </a:pPr>
            <a:r>
              <a:rPr lang="en-US" b="1" dirty="0">
                <a:solidFill>
                  <a:schemeClr val="tx1">
                    <a:lumMod val="75000"/>
                    <a:lumOff val="25000"/>
                  </a:schemeClr>
                </a:solidFill>
              </a:rPr>
              <a:t/>
            </a:r>
            <a:br>
              <a:rPr lang="en-US" b="1" dirty="0">
                <a:solidFill>
                  <a:schemeClr val="tx1">
                    <a:lumMod val="75000"/>
                    <a:lumOff val="25000"/>
                  </a:schemeClr>
                </a:solidFill>
              </a:rPr>
            </a:br>
            <a:r>
              <a:rPr lang="en-US" sz="4900" b="1" dirty="0">
                <a:solidFill>
                  <a:srgbClr val="9F4B65"/>
                </a:solidFill>
              </a:rPr>
              <a:t>Rhode Island </a:t>
            </a:r>
            <a:r>
              <a:rPr lang="en-US" b="1" dirty="0">
                <a:solidFill>
                  <a:schemeClr val="tx1">
                    <a:lumMod val="75000"/>
                    <a:lumOff val="25000"/>
                  </a:schemeClr>
                </a:solidFill>
              </a:rPr>
              <a:t/>
            </a:r>
            <a:br>
              <a:rPr lang="en-US" b="1" dirty="0">
                <a:solidFill>
                  <a:schemeClr val="tx1">
                    <a:lumMod val="75000"/>
                    <a:lumOff val="25000"/>
                  </a:schemeClr>
                </a:solidFill>
              </a:rPr>
            </a:br>
            <a:r>
              <a:rPr lang="en-US" sz="4900" b="1" dirty="0">
                <a:solidFill>
                  <a:srgbClr val="9F4B65"/>
                </a:solidFill>
              </a:rPr>
              <a:t>State Innovation Model (SIM)</a:t>
            </a:r>
            <a:br>
              <a:rPr lang="en-US" sz="4900" b="1" dirty="0">
                <a:solidFill>
                  <a:srgbClr val="9F4B65"/>
                </a:solidFill>
              </a:rPr>
            </a:br>
            <a:endParaRPr lang="en-US" sz="4900" b="1" dirty="0">
              <a:solidFill>
                <a:srgbClr val="9F4B65"/>
              </a:solidFill>
            </a:endParaRPr>
          </a:p>
        </p:txBody>
      </p:sp>
      <p:sp>
        <p:nvSpPr>
          <p:cNvPr id="3" name="Subtitle 2"/>
          <p:cNvSpPr>
            <a:spLocks noGrp="1"/>
          </p:cNvSpPr>
          <p:nvPr>
            <p:ph type="subTitle" idx="1"/>
          </p:nvPr>
        </p:nvSpPr>
        <p:spPr>
          <a:xfrm>
            <a:off x="1066800" y="1295400"/>
            <a:ext cx="7924800" cy="5410200"/>
          </a:xfrm>
        </p:spPr>
        <p:txBody>
          <a:bodyPr>
            <a:normAutofit/>
          </a:bodyPr>
          <a:lstStyle/>
          <a:p>
            <a:endParaRPr lang="en-US" sz="3000" i="1" spc="300" dirty="0">
              <a:solidFill>
                <a:srgbClr val="9F4B65"/>
              </a:solidFill>
            </a:endParaRPr>
          </a:p>
          <a:p>
            <a:r>
              <a:rPr lang="en-US" sz="2800" i="1" spc="300" dirty="0">
                <a:solidFill>
                  <a:schemeClr val="tx1">
                    <a:lumMod val="65000"/>
                    <a:lumOff val="35000"/>
                  </a:schemeClr>
                </a:solidFill>
              </a:rPr>
              <a:t>Leveraging Innovation to Transform Health Systems and Improve Population Health</a:t>
            </a:r>
          </a:p>
          <a:p>
            <a:endParaRPr lang="en-US" sz="3000" i="1" spc="300" dirty="0">
              <a:solidFill>
                <a:schemeClr val="tx1"/>
              </a:solidFill>
            </a:endParaRP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a:p>
            <a:r>
              <a:rPr lang="en-US" sz="2400" dirty="0">
                <a:solidFill>
                  <a:schemeClr val="tx1">
                    <a:lumMod val="65000"/>
                    <a:lumOff val="35000"/>
                  </a:schemeClr>
                </a:solidFill>
              </a:rPr>
              <a:t>Integrated Behavioral Health Initiative</a:t>
            </a:r>
          </a:p>
          <a:p>
            <a:r>
              <a:rPr lang="en-US" sz="2400" b="1" dirty="0">
                <a:solidFill>
                  <a:schemeClr val="tx1">
                    <a:lumMod val="65000"/>
                    <a:lumOff val="35000"/>
                  </a:schemeClr>
                </a:solidFill>
              </a:rPr>
              <a:t>Care Transformation Collaborative of Rhode Island</a:t>
            </a: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p:txBody>
      </p:sp>
      <p:grpSp>
        <p:nvGrpSpPr>
          <p:cNvPr id="10" name="Group 9"/>
          <p:cNvGrpSpPr/>
          <p:nvPr/>
        </p:nvGrpSpPr>
        <p:grpSpPr>
          <a:xfrm>
            <a:off x="2" y="-2"/>
            <a:ext cx="919846" cy="6876134"/>
            <a:chOff x="-5446" y="-2"/>
            <a:chExt cx="772889" cy="6502321"/>
          </a:xfrm>
        </p:grpSpPr>
        <p:sp>
          <p:nvSpPr>
            <p:cNvPr id="5" name="Rectangle 4"/>
            <p:cNvSpPr/>
            <p:nvPr/>
          </p:nvSpPr>
          <p:spPr>
            <a:xfrm rot="16200000">
              <a:off x="-2861589" y="2856141"/>
              <a:ext cx="6485175" cy="772889"/>
            </a:xfrm>
            <a:prstGeom prst="rect">
              <a:avLst/>
            </a:prstGeom>
            <a:solidFill>
              <a:srgbClr val="003366">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rot="16200000">
              <a:off x="256825" y="5754248"/>
              <a:ext cx="242899" cy="767442"/>
            </a:xfrm>
            <a:prstGeom prst="rect">
              <a:avLst/>
            </a:prstGeom>
            <a:solidFill>
              <a:srgbClr val="339966">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rot="16200000">
              <a:off x="256825" y="5511349"/>
              <a:ext cx="242899" cy="767442"/>
            </a:xfrm>
            <a:prstGeom prst="rect">
              <a:avLst/>
            </a:prstGeom>
            <a:solidFill>
              <a:srgbClr val="339933">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rot="16200000">
              <a:off x="259549" y="5994425"/>
              <a:ext cx="242900" cy="772888"/>
            </a:xfrm>
            <a:prstGeom prst="rect">
              <a:avLst/>
            </a:prstGeom>
            <a:solidFill>
              <a:srgbClr val="006666">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rot="16200000">
              <a:off x="249447" y="5261070"/>
              <a:ext cx="257657" cy="767442"/>
            </a:xfrm>
            <a:prstGeom prst="rect">
              <a:avLst/>
            </a:prstGeom>
            <a:solidFill>
              <a:srgbClr val="CCCC00">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1" name="Picture 3">
            <a:extLst>
              <a:ext uri="{FF2B5EF4-FFF2-40B4-BE49-F238E27FC236}">
                <a16:creationId xmlns:a16="http://schemas.microsoft.com/office/drawing/2014/main" id="{D7FF1A02-501F-4EB9-AC40-A6287812FB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7684" y="3333707"/>
            <a:ext cx="2663031" cy="102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717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9F4B65"/>
                </a:solidFill>
              </a:rPr>
              <a:t>Lessons Learned</a:t>
            </a:r>
          </a:p>
        </p:txBody>
      </p:sp>
      <p:sp>
        <p:nvSpPr>
          <p:cNvPr id="4" name="Rounded Rectangle 3"/>
          <p:cNvSpPr/>
          <p:nvPr/>
        </p:nvSpPr>
        <p:spPr>
          <a:xfrm>
            <a:off x="152400" y="1600200"/>
            <a:ext cx="2819400" cy="4953000"/>
          </a:xfrm>
          <a:prstGeom prst="roundRect">
            <a:avLst/>
          </a:prstGeom>
          <a:noFill/>
          <a:ln w="57150">
            <a:solidFill>
              <a:srgbClr val="006666">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endParaRPr lang="en-US" sz="3200" dirty="0">
              <a:solidFill>
                <a:schemeClr val="bg1"/>
              </a:solidFill>
            </a:endParaRPr>
          </a:p>
        </p:txBody>
      </p:sp>
      <p:sp>
        <p:nvSpPr>
          <p:cNvPr id="5" name="Rectangle 4"/>
          <p:cNvSpPr/>
          <p:nvPr/>
        </p:nvSpPr>
        <p:spPr>
          <a:xfrm>
            <a:off x="304800" y="1828800"/>
            <a:ext cx="2552700" cy="4339650"/>
          </a:xfrm>
          <a:prstGeom prst="rect">
            <a:avLst/>
          </a:prstGeom>
        </p:spPr>
        <p:txBody>
          <a:bodyPr wrap="square">
            <a:spAutoFit/>
          </a:bodyPr>
          <a:lstStyle/>
          <a:p>
            <a:pPr marL="82296" indent="0" algn="ctr">
              <a:buNone/>
            </a:pPr>
            <a:r>
              <a:rPr lang="en-US" b="1" dirty="0">
                <a:solidFill>
                  <a:schemeClr val="tx1">
                    <a:lumMod val="65000"/>
                    <a:lumOff val="35000"/>
                  </a:schemeClr>
                </a:solidFill>
              </a:rPr>
              <a:t>New Unmet or Changing Needs</a:t>
            </a:r>
          </a:p>
          <a:p>
            <a:pPr marL="539496" indent="-457200">
              <a:buFont typeface="Arial" panose="020B0604020202020204" pitchFamily="34" charset="0"/>
              <a:buChar char="•"/>
            </a:pPr>
            <a:endParaRPr lang="en-US" sz="2000" dirty="0">
              <a:solidFill>
                <a:schemeClr val="tx1">
                  <a:lumMod val="65000"/>
                  <a:lumOff val="35000"/>
                </a:schemeClr>
              </a:solidFill>
            </a:endParaRPr>
          </a:p>
          <a:p>
            <a:pPr marL="425196" indent="-342900">
              <a:buFont typeface="Wingdings" panose="05000000000000000000" pitchFamily="2" charset="2"/>
              <a:buChar char="v"/>
            </a:pPr>
            <a:r>
              <a:rPr lang="en-US" sz="2000" b="1" dirty="0">
                <a:solidFill>
                  <a:schemeClr val="tx1">
                    <a:lumMod val="65000"/>
                    <a:lumOff val="35000"/>
                  </a:schemeClr>
                </a:solidFill>
              </a:rPr>
              <a:t>Copays </a:t>
            </a:r>
            <a:r>
              <a:rPr lang="en-US" sz="2000" dirty="0">
                <a:solidFill>
                  <a:schemeClr val="tx1">
                    <a:lumMod val="65000"/>
                    <a:lumOff val="35000"/>
                  </a:schemeClr>
                </a:solidFill>
              </a:rPr>
              <a:t>are a barrier to treatment</a:t>
            </a:r>
          </a:p>
          <a:p>
            <a:pPr marL="425196" indent="-342900">
              <a:buFont typeface="Wingdings" panose="05000000000000000000" pitchFamily="2" charset="2"/>
              <a:buChar char="v"/>
            </a:pPr>
            <a:r>
              <a:rPr lang="en-US" sz="2000" b="1" dirty="0">
                <a:solidFill>
                  <a:schemeClr val="tx1">
                    <a:lumMod val="65000"/>
                    <a:lumOff val="35000"/>
                  </a:schemeClr>
                </a:solidFill>
              </a:rPr>
              <a:t>Billing and coding </a:t>
            </a:r>
            <a:r>
              <a:rPr lang="en-US" sz="2000" dirty="0">
                <a:solidFill>
                  <a:schemeClr val="tx1">
                    <a:lumMod val="65000"/>
                    <a:lumOff val="35000"/>
                  </a:schemeClr>
                </a:solidFill>
              </a:rPr>
              <a:t>difficult to navigate</a:t>
            </a:r>
          </a:p>
          <a:p>
            <a:pPr marL="425196" indent="-342900">
              <a:buFont typeface="Wingdings" panose="05000000000000000000" pitchFamily="2" charset="2"/>
              <a:buChar char="v"/>
            </a:pPr>
            <a:r>
              <a:rPr lang="en-US" sz="2000" dirty="0">
                <a:solidFill>
                  <a:schemeClr val="tx1">
                    <a:lumMod val="65000"/>
                    <a:lumOff val="35000"/>
                  </a:schemeClr>
                </a:solidFill>
              </a:rPr>
              <a:t>Workforce Development IBH </a:t>
            </a:r>
            <a:r>
              <a:rPr lang="en-US" sz="2000" b="1" dirty="0">
                <a:solidFill>
                  <a:schemeClr val="tx1">
                    <a:lumMod val="65000"/>
                    <a:lumOff val="35000"/>
                  </a:schemeClr>
                </a:solidFill>
              </a:rPr>
              <a:t>practice facilitators </a:t>
            </a:r>
            <a:r>
              <a:rPr lang="en-US" sz="2000" dirty="0">
                <a:solidFill>
                  <a:schemeClr val="tx1">
                    <a:lumMod val="65000"/>
                    <a:lumOff val="35000"/>
                  </a:schemeClr>
                </a:solidFill>
              </a:rPr>
              <a:t>and IBH clinicians </a:t>
            </a:r>
          </a:p>
        </p:txBody>
      </p:sp>
      <p:sp>
        <p:nvSpPr>
          <p:cNvPr id="7" name="Rounded Rectangle 3"/>
          <p:cNvSpPr/>
          <p:nvPr/>
        </p:nvSpPr>
        <p:spPr>
          <a:xfrm>
            <a:off x="3162300" y="1583094"/>
            <a:ext cx="2819400" cy="4953000"/>
          </a:xfrm>
          <a:prstGeom prst="roundRect">
            <a:avLst/>
          </a:prstGeom>
          <a:noFill/>
          <a:ln w="57150">
            <a:solidFill>
              <a:srgbClr val="006666">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endParaRPr lang="en-US" sz="3200" dirty="0">
              <a:solidFill>
                <a:schemeClr val="bg1"/>
              </a:solidFill>
            </a:endParaRPr>
          </a:p>
        </p:txBody>
      </p:sp>
      <p:sp>
        <p:nvSpPr>
          <p:cNvPr id="8" name="Rounded Rectangle 3"/>
          <p:cNvSpPr/>
          <p:nvPr/>
        </p:nvSpPr>
        <p:spPr>
          <a:xfrm>
            <a:off x="6172200" y="1583094"/>
            <a:ext cx="2819400" cy="4953000"/>
          </a:xfrm>
          <a:prstGeom prst="roundRect">
            <a:avLst/>
          </a:prstGeom>
          <a:noFill/>
          <a:ln w="57150">
            <a:solidFill>
              <a:srgbClr val="006666">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endParaRPr lang="en-US" sz="3200" dirty="0">
              <a:solidFill>
                <a:schemeClr val="bg1"/>
              </a:solidFill>
            </a:endParaRPr>
          </a:p>
        </p:txBody>
      </p:sp>
      <p:sp>
        <p:nvSpPr>
          <p:cNvPr id="9" name="Rectangle 8"/>
          <p:cNvSpPr/>
          <p:nvPr/>
        </p:nvSpPr>
        <p:spPr>
          <a:xfrm>
            <a:off x="3276600" y="1828800"/>
            <a:ext cx="2590800" cy="3385542"/>
          </a:xfrm>
          <a:prstGeom prst="rect">
            <a:avLst/>
          </a:prstGeom>
        </p:spPr>
        <p:txBody>
          <a:bodyPr wrap="square">
            <a:spAutoFit/>
          </a:bodyPr>
          <a:lstStyle/>
          <a:p>
            <a:pPr marL="82296" indent="0" algn="ctr">
              <a:buNone/>
            </a:pPr>
            <a:r>
              <a:rPr lang="en-US" b="1" dirty="0">
                <a:solidFill>
                  <a:schemeClr val="tx1">
                    <a:lumMod val="65000"/>
                    <a:lumOff val="35000"/>
                  </a:schemeClr>
                </a:solidFill>
              </a:rPr>
              <a:t>Things to Do Differently</a:t>
            </a:r>
          </a:p>
          <a:p>
            <a:pPr marL="82296" indent="0" algn="ctr">
              <a:buNone/>
            </a:pPr>
            <a:endParaRPr lang="en-US" b="1" dirty="0">
              <a:solidFill>
                <a:schemeClr val="tx1">
                  <a:lumMod val="65000"/>
                  <a:lumOff val="35000"/>
                </a:schemeClr>
              </a:solidFill>
            </a:endParaRPr>
          </a:p>
          <a:p>
            <a:pPr marL="82296" indent="0" algn="ctr">
              <a:buNone/>
            </a:pPr>
            <a:endParaRPr lang="en-US" b="1" dirty="0">
              <a:solidFill>
                <a:schemeClr val="tx1">
                  <a:lumMod val="65000"/>
                  <a:lumOff val="35000"/>
                </a:schemeClr>
              </a:solidFill>
            </a:endParaRPr>
          </a:p>
          <a:p>
            <a:pPr marL="425196" indent="-342900">
              <a:buFont typeface="Wingdings" panose="05000000000000000000" pitchFamily="2" charset="2"/>
              <a:buChar char="v"/>
            </a:pPr>
            <a:r>
              <a:rPr lang="en-US" sz="2000" dirty="0">
                <a:solidFill>
                  <a:schemeClr val="tx1">
                    <a:lumMod val="65000"/>
                    <a:lumOff val="35000"/>
                  </a:schemeClr>
                </a:solidFill>
              </a:rPr>
              <a:t>Give practices 3 to 6 months to </a:t>
            </a:r>
            <a:r>
              <a:rPr lang="en-US" sz="2000" b="1" dirty="0">
                <a:solidFill>
                  <a:schemeClr val="tx1">
                    <a:lumMod val="65000"/>
                    <a:lumOff val="35000"/>
                  </a:schemeClr>
                </a:solidFill>
              </a:rPr>
              <a:t>prepare for implementation</a:t>
            </a:r>
          </a:p>
          <a:p>
            <a:pPr marL="882396" lvl="1" indent="-342900">
              <a:buFont typeface="Wingdings" panose="05000000000000000000" pitchFamily="2" charset="2"/>
              <a:buChar char="v"/>
            </a:pPr>
            <a:r>
              <a:rPr lang="en-US" sz="1600" dirty="0">
                <a:solidFill>
                  <a:schemeClr val="tx1">
                    <a:lumMod val="65000"/>
                    <a:lumOff val="35000"/>
                  </a:schemeClr>
                </a:solidFill>
              </a:rPr>
              <a:t>Billing and coding</a:t>
            </a:r>
          </a:p>
          <a:p>
            <a:pPr marL="882396" lvl="1" indent="-342900">
              <a:buFont typeface="Wingdings" panose="05000000000000000000" pitchFamily="2" charset="2"/>
              <a:buChar char="v"/>
            </a:pPr>
            <a:r>
              <a:rPr lang="en-US" sz="1600" dirty="0">
                <a:solidFill>
                  <a:schemeClr val="tx1">
                    <a:lumMod val="65000"/>
                    <a:lumOff val="35000"/>
                  </a:schemeClr>
                </a:solidFill>
              </a:rPr>
              <a:t>Credentialing</a:t>
            </a:r>
          </a:p>
          <a:p>
            <a:pPr marL="882396" lvl="1" indent="-342900">
              <a:buFont typeface="Wingdings" panose="05000000000000000000" pitchFamily="2" charset="2"/>
              <a:buChar char="v"/>
            </a:pPr>
            <a:r>
              <a:rPr lang="en-US" sz="1600" dirty="0">
                <a:solidFill>
                  <a:schemeClr val="tx1">
                    <a:lumMod val="65000"/>
                    <a:lumOff val="35000"/>
                  </a:schemeClr>
                </a:solidFill>
              </a:rPr>
              <a:t>EHR modifications</a:t>
            </a:r>
          </a:p>
          <a:p>
            <a:pPr marL="882396" lvl="1" indent="-342900">
              <a:buFont typeface="Wingdings" panose="05000000000000000000" pitchFamily="2" charset="2"/>
              <a:buChar char="v"/>
            </a:pPr>
            <a:r>
              <a:rPr lang="en-US" sz="1600" dirty="0">
                <a:solidFill>
                  <a:schemeClr val="tx1">
                    <a:lumMod val="65000"/>
                    <a:lumOff val="35000"/>
                  </a:schemeClr>
                </a:solidFill>
              </a:rPr>
              <a:t>Workflow</a:t>
            </a:r>
          </a:p>
          <a:p>
            <a:pPr marL="882396" lvl="1" indent="-342900">
              <a:buFont typeface="Wingdings" panose="05000000000000000000" pitchFamily="2" charset="2"/>
              <a:buChar char="v"/>
            </a:pPr>
            <a:r>
              <a:rPr lang="en-US" sz="1600" dirty="0">
                <a:solidFill>
                  <a:schemeClr val="tx1">
                    <a:lumMod val="65000"/>
                    <a:lumOff val="35000"/>
                  </a:schemeClr>
                </a:solidFill>
              </a:rPr>
              <a:t>Staff training</a:t>
            </a:r>
          </a:p>
        </p:txBody>
      </p:sp>
      <p:sp>
        <p:nvSpPr>
          <p:cNvPr id="10" name="Rectangle 9"/>
          <p:cNvSpPr/>
          <p:nvPr/>
        </p:nvSpPr>
        <p:spPr>
          <a:xfrm>
            <a:off x="6324600" y="1828799"/>
            <a:ext cx="2514600" cy="4247317"/>
          </a:xfrm>
          <a:prstGeom prst="rect">
            <a:avLst/>
          </a:prstGeom>
        </p:spPr>
        <p:txBody>
          <a:bodyPr wrap="square">
            <a:spAutoFit/>
          </a:bodyPr>
          <a:lstStyle/>
          <a:p>
            <a:pPr marL="82296" indent="0" algn="ctr">
              <a:buNone/>
            </a:pPr>
            <a:r>
              <a:rPr lang="en-US" b="1" dirty="0">
                <a:solidFill>
                  <a:schemeClr val="tx1">
                    <a:lumMod val="65000"/>
                    <a:lumOff val="35000"/>
                  </a:schemeClr>
                </a:solidFill>
              </a:rPr>
              <a:t>What Would Be Helpful Post-SIM</a:t>
            </a:r>
          </a:p>
          <a:p>
            <a:pPr marL="82296" indent="0" algn="ctr">
              <a:buNone/>
            </a:pPr>
            <a:endParaRPr lang="en-US" b="1" dirty="0">
              <a:solidFill>
                <a:schemeClr val="tx1">
                  <a:lumMod val="65000"/>
                  <a:lumOff val="35000"/>
                </a:schemeClr>
              </a:solidFill>
            </a:endParaRPr>
          </a:p>
          <a:p>
            <a:pPr marL="425196" lvl="0" indent="-342900">
              <a:buFont typeface="Wingdings" panose="05000000000000000000" pitchFamily="2" charset="2"/>
              <a:buChar char="v"/>
            </a:pPr>
            <a:r>
              <a:rPr lang="en-US" b="1" dirty="0">
                <a:solidFill>
                  <a:prstClr val="black">
                    <a:lumMod val="65000"/>
                    <a:lumOff val="35000"/>
                  </a:prstClr>
                </a:solidFill>
              </a:rPr>
              <a:t>Build workforce </a:t>
            </a:r>
            <a:r>
              <a:rPr lang="en-US" dirty="0">
                <a:solidFill>
                  <a:prstClr val="black">
                    <a:lumMod val="65000"/>
                    <a:lumOff val="35000"/>
                  </a:prstClr>
                </a:solidFill>
              </a:rPr>
              <a:t>for Integrated Care</a:t>
            </a:r>
          </a:p>
          <a:p>
            <a:pPr marL="425196" lvl="0" indent="-342900">
              <a:buFont typeface="Wingdings" panose="05000000000000000000" pitchFamily="2" charset="2"/>
              <a:buChar char="v"/>
            </a:pPr>
            <a:r>
              <a:rPr lang="en-US" b="1" dirty="0">
                <a:solidFill>
                  <a:prstClr val="black">
                    <a:lumMod val="65000"/>
                    <a:lumOff val="35000"/>
                  </a:prstClr>
                </a:solidFill>
              </a:rPr>
              <a:t>Pilot APM </a:t>
            </a:r>
            <a:r>
              <a:rPr lang="en-US" dirty="0">
                <a:solidFill>
                  <a:prstClr val="black">
                    <a:lumMod val="65000"/>
                    <a:lumOff val="35000"/>
                  </a:prstClr>
                </a:solidFill>
              </a:rPr>
              <a:t>for IBH in primary care </a:t>
            </a:r>
          </a:p>
          <a:p>
            <a:pPr marL="425196" lvl="0" indent="-342900">
              <a:buFont typeface="Wingdings" panose="05000000000000000000" pitchFamily="2" charset="2"/>
              <a:buChar char="v"/>
            </a:pPr>
            <a:r>
              <a:rPr lang="en-US" b="1" dirty="0">
                <a:solidFill>
                  <a:prstClr val="black">
                    <a:lumMod val="65000"/>
                    <a:lumOff val="35000"/>
                  </a:prstClr>
                </a:solidFill>
              </a:rPr>
              <a:t>Leverage legislative action</a:t>
            </a:r>
            <a:r>
              <a:rPr lang="en-US" dirty="0">
                <a:solidFill>
                  <a:prstClr val="black">
                    <a:lumMod val="65000"/>
                    <a:lumOff val="35000"/>
                  </a:prstClr>
                </a:solidFill>
              </a:rPr>
              <a:t>; 1 copay in primary care; treat screenings as preventive services </a:t>
            </a:r>
          </a:p>
          <a:p>
            <a:pPr marL="425196" lvl="0" indent="-342900">
              <a:buFont typeface="Wingdings" panose="05000000000000000000" pitchFamily="2" charset="2"/>
              <a:buChar char="v"/>
            </a:pPr>
            <a:r>
              <a:rPr lang="en-US" dirty="0">
                <a:solidFill>
                  <a:prstClr val="black">
                    <a:lumMod val="65000"/>
                    <a:lumOff val="35000"/>
                  </a:prstClr>
                </a:solidFill>
              </a:rPr>
              <a:t>Address needs of </a:t>
            </a:r>
            <a:r>
              <a:rPr lang="en-US" b="1" dirty="0" smtClean="0">
                <a:solidFill>
                  <a:prstClr val="black">
                    <a:lumMod val="65000"/>
                    <a:lumOff val="35000"/>
                  </a:prstClr>
                </a:solidFill>
              </a:rPr>
              <a:t>small practices through </a:t>
            </a:r>
            <a:r>
              <a:rPr lang="en-US" b="1" dirty="0">
                <a:solidFill>
                  <a:prstClr val="black">
                    <a:lumMod val="65000"/>
                    <a:lumOff val="35000"/>
                  </a:prstClr>
                </a:solidFill>
              </a:rPr>
              <a:t>CHT</a:t>
            </a:r>
          </a:p>
        </p:txBody>
      </p:sp>
    </p:spTree>
    <p:extLst>
      <p:ext uri="{BB962C8B-B14F-4D97-AF65-F5344CB8AC3E}">
        <p14:creationId xmlns:p14="http://schemas.microsoft.com/office/powerpoint/2010/main" val="3702415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F4B65"/>
                </a:solidFill>
              </a:rPr>
              <a:t>Question</a:t>
            </a:r>
          </a:p>
        </p:txBody>
      </p:sp>
      <p:sp>
        <p:nvSpPr>
          <p:cNvPr id="15" name="AutoShape 7" descr="Image result for infrastructure ic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4C5E5700-FA54-4DC5-B403-78F4B92113A2}" type="slidenum">
              <a:rPr lang="en-US" smtClean="0"/>
              <a:t>11</a:t>
            </a:fld>
            <a:endParaRPr lang="en-US"/>
          </a:p>
        </p:txBody>
      </p:sp>
      <p:sp>
        <p:nvSpPr>
          <p:cNvPr id="22" name="Rounded Rectangle 4">
            <a:extLst>
              <a:ext uri="{FF2B5EF4-FFF2-40B4-BE49-F238E27FC236}">
                <a16:creationId xmlns:a16="http://schemas.microsoft.com/office/drawing/2014/main" id="{3FB61971-88E5-4078-A1FB-67ADF8AC7E50}"/>
              </a:ext>
            </a:extLst>
          </p:cNvPr>
          <p:cNvSpPr/>
          <p:nvPr/>
        </p:nvSpPr>
        <p:spPr>
          <a:xfrm>
            <a:off x="762000" y="1852154"/>
            <a:ext cx="7543800" cy="3786646"/>
          </a:xfrm>
          <a:prstGeom prst="roundRect">
            <a:avLst/>
          </a:prstGeom>
          <a:solidFill>
            <a:srgbClr val="3399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lgn="ctr">
              <a:tabLst>
                <a:tab pos="6515100" algn="l"/>
              </a:tabLst>
            </a:pPr>
            <a:r>
              <a:rPr lang="en-US" sz="4000" dirty="0">
                <a:solidFill>
                  <a:schemeClr val="bg1"/>
                </a:solidFill>
              </a:rPr>
              <a:t>What other actions would you recommend  to support integration of behavioral health in primary care? </a:t>
            </a:r>
          </a:p>
        </p:txBody>
      </p:sp>
    </p:spTree>
    <p:extLst>
      <p:ext uri="{BB962C8B-B14F-4D97-AF65-F5344CB8AC3E}">
        <p14:creationId xmlns:p14="http://schemas.microsoft.com/office/powerpoint/2010/main" val="1107639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304800"/>
            <a:ext cx="8839200" cy="1143000"/>
          </a:xfrm>
        </p:spPr>
        <p:txBody>
          <a:bodyPr>
            <a:normAutofit/>
          </a:bodyPr>
          <a:lstStyle/>
          <a:p>
            <a:r>
              <a:rPr lang="en-US" b="1" dirty="0">
                <a:solidFill>
                  <a:srgbClr val="9F4B65"/>
                </a:solidFill>
              </a:rPr>
              <a:t>Unexpected Outcomes/Partnerships</a:t>
            </a:r>
          </a:p>
        </p:txBody>
      </p:sp>
      <p:sp>
        <p:nvSpPr>
          <p:cNvPr id="12" name="Rounded Rectangle 4"/>
          <p:cNvSpPr/>
          <p:nvPr/>
        </p:nvSpPr>
        <p:spPr>
          <a:xfrm>
            <a:off x="152400" y="1524000"/>
            <a:ext cx="8839200" cy="4832350"/>
          </a:xfrm>
          <a:prstGeom prst="roundRect">
            <a:avLst/>
          </a:prstGeom>
          <a:noFill/>
          <a:ln w="57150">
            <a:solidFill>
              <a:srgbClr val="99003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anose="020B0604020202020204" pitchFamily="34" charset="0"/>
              <a:buChar char="•"/>
            </a:pPr>
            <a:r>
              <a:rPr lang="en-US" altLang="en-US" sz="2400" dirty="0">
                <a:solidFill>
                  <a:srgbClr val="9F4B65"/>
                </a:solidFill>
              </a:rPr>
              <a:t>Partnered with RI College of Social Work</a:t>
            </a:r>
          </a:p>
          <a:p>
            <a:pPr marL="1371600" lvl="2" indent="-457200">
              <a:buFont typeface="Arial" panose="020B0604020202020204" pitchFamily="34" charset="0"/>
              <a:buChar char="•"/>
            </a:pPr>
            <a:r>
              <a:rPr lang="en-US" altLang="en-US" sz="2000" dirty="0">
                <a:solidFill>
                  <a:srgbClr val="9F4B65"/>
                </a:solidFill>
                <a:latin typeface="+mj-lt"/>
                <a:ea typeface="+mj-ea"/>
                <a:cs typeface="+mj-cs"/>
              </a:rPr>
              <a:t>Placed 15 social work students in primary care</a:t>
            </a:r>
          </a:p>
          <a:p>
            <a:pPr marL="914400" lvl="1" indent="-457200">
              <a:buFont typeface="Arial" panose="020B0604020202020204" pitchFamily="34" charset="0"/>
              <a:buChar char="•"/>
            </a:pPr>
            <a:r>
              <a:rPr lang="en-US" altLang="en-US" sz="2400" dirty="0">
                <a:solidFill>
                  <a:srgbClr val="9F4B65"/>
                </a:solidFill>
                <a:latin typeface="+mj-lt"/>
                <a:ea typeface="+mj-ea"/>
                <a:cs typeface="+mj-cs"/>
              </a:rPr>
              <a:t>Better Care Through Workforce Development</a:t>
            </a:r>
            <a:endParaRPr lang="en-US" altLang="en-US" b="1" dirty="0">
              <a:solidFill>
                <a:schemeClr val="tx1"/>
              </a:solidFill>
            </a:endParaRPr>
          </a:p>
          <a:p>
            <a:pPr algn="ctr"/>
            <a:endParaRPr lang="en-US" altLang="en-US" b="1" dirty="0">
              <a:solidFill>
                <a:schemeClr val="tx1"/>
              </a:solidFill>
            </a:endParaRPr>
          </a:p>
          <a:p>
            <a:pPr algn="ctr"/>
            <a:endParaRPr lang="en-US" altLang="en-US" b="1" dirty="0">
              <a:solidFill>
                <a:schemeClr val="tx1"/>
              </a:solidFill>
            </a:endParaRPr>
          </a:p>
          <a:p>
            <a:pPr algn="ctr"/>
            <a:endParaRPr lang="en-US" altLang="en-US" b="1" dirty="0">
              <a:solidFill>
                <a:schemeClr val="tx1"/>
              </a:solidFill>
            </a:endParaRPr>
          </a:p>
          <a:p>
            <a:pPr algn="ctr"/>
            <a:endParaRPr lang="en-US" altLang="en-US" b="1" dirty="0">
              <a:solidFill>
                <a:schemeClr val="tx1"/>
              </a:solidFill>
            </a:endParaRPr>
          </a:p>
          <a:p>
            <a:pPr algn="ctr"/>
            <a:endParaRPr lang="en-US" altLang="en-US" b="1" dirty="0">
              <a:solidFill>
                <a:schemeClr val="tx1"/>
              </a:solidFill>
            </a:endParaRPr>
          </a:p>
          <a:p>
            <a:pPr algn="ctr"/>
            <a:endParaRPr lang="en-US" altLang="en-US" b="1" dirty="0">
              <a:solidFill>
                <a:schemeClr val="tx1"/>
              </a:solidFill>
            </a:endParaRPr>
          </a:p>
          <a:p>
            <a:pPr algn="ctr"/>
            <a:endParaRPr lang="en-US" altLang="en-US" b="1" dirty="0">
              <a:solidFill>
                <a:schemeClr val="tx1"/>
              </a:solidFill>
            </a:endParaRPr>
          </a:p>
          <a:p>
            <a:pPr algn="ctr"/>
            <a:r>
              <a:rPr lang="en-US" altLang="en-US" b="1" dirty="0">
                <a:solidFill>
                  <a:schemeClr val="tx1"/>
                </a:solidFill>
              </a:rPr>
              <a:t>3 Practice Facilitators specifically trained within IBH in Primary Care</a:t>
            </a:r>
          </a:p>
          <a:p>
            <a:pPr algn="ctr"/>
            <a:r>
              <a:rPr lang="en-US" altLang="en-US" i="1" dirty="0">
                <a:solidFill>
                  <a:schemeClr val="tx1"/>
                </a:solidFill>
              </a:rPr>
              <a:t>Represents the first training of its’ kind in the country</a:t>
            </a:r>
          </a:p>
          <a:p>
            <a:pPr marL="914400" lvl="1" indent="-457200">
              <a:buFont typeface="Arial" panose="020B0604020202020204" pitchFamily="34" charset="0"/>
              <a:buChar char="•"/>
            </a:pPr>
            <a:endParaRPr lang="en-US" altLang="en-US" sz="2400" dirty="0">
              <a:solidFill>
                <a:srgbClr val="9F4B65"/>
              </a:solidFill>
            </a:endParaRPr>
          </a:p>
          <a:p>
            <a:pPr marL="914400" lvl="1" indent="-457200">
              <a:buFont typeface="Arial" panose="020B0604020202020204" pitchFamily="34" charset="0"/>
              <a:buChar char="•"/>
            </a:pPr>
            <a:r>
              <a:rPr lang="en-US" altLang="en-US" sz="2400" dirty="0">
                <a:solidFill>
                  <a:srgbClr val="9F4B65"/>
                </a:solidFill>
              </a:rPr>
              <a:t>Interest received from Systems of Care &amp; Dept of Health</a:t>
            </a:r>
          </a:p>
          <a:p>
            <a:pPr marL="914400" lvl="1" indent="-457200">
              <a:buFont typeface="Arial" panose="020B0604020202020204" pitchFamily="34" charset="0"/>
              <a:buChar char="•"/>
            </a:pPr>
            <a:r>
              <a:rPr lang="en-US" altLang="en-US" sz="2400" dirty="0">
                <a:solidFill>
                  <a:srgbClr val="9F4B65"/>
                </a:solidFill>
              </a:rPr>
              <a:t>Legislative Action: co-pay and credentialing</a:t>
            </a:r>
          </a:p>
        </p:txBody>
      </p:sp>
      <p:grpSp>
        <p:nvGrpSpPr>
          <p:cNvPr id="11" name="Group 10">
            <a:extLst>
              <a:ext uri="{FF2B5EF4-FFF2-40B4-BE49-F238E27FC236}">
                <a16:creationId xmlns:a16="http://schemas.microsoft.com/office/drawing/2014/main" id="{8B2CE600-A44E-47EF-9B96-FBA47BF6C995}"/>
              </a:ext>
            </a:extLst>
          </p:cNvPr>
          <p:cNvGrpSpPr/>
          <p:nvPr/>
        </p:nvGrpSpPr>
        <p:grpSpPr>
          <a:xfrm>
            <a:off x="5806739" y="2824024"/>
            <a:ext cx="1968023" cy="1554724"/>
            <a:chOff x="5640668" y="2804977"/>
            <a:chExt cx="1968023" cy="1554724"/>
          </a:xfrm>
        </p:grpSpPr>
        <p:pic>
          <p:nvPicPr>
            <p:cNvPr id="6" name="Picture 8" descr="Kristin David">
              <a:extLst>
                <a:ext uri="{FF2B5EF4-FFF2-40B4-BE49-F238E27FC236}">
                  <a16:creationId xmlns:a16="http://schemas.microsoft.com/office/drawing/2014/main" id="{2F666F21-D5B0-4F87-8729-BE28244854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0396" y="2804977"/>
              <a:ext cx="1148569" cy="1204439"/>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7" name="TextBox 5">
              <a:extLst>
                <a:ext uri="{FF2B5EF4-FFF2-40B4-BE49-F238E27FC236}">
                  <a16:creationId xmlns:a16="http://schemas.microsoft.com/office/drawing/2014/main" id="{D2BCBBC1-B45E-4ABE-BFBC-4BE49EB0955B}"/>
                </a:ext>
              </a:extLst>
            </p:cNvPr>
            <p:cNvSpPr txBox="1">
              <a:spLocks noChangeArrowheads="1"/>
            </p:cNvSpPr>
            <p:nvPr/>
          </p:nvSpPr>
          <p:spPr bwMode="auto">
            <a:xfrm>
              <a:off x="5640668" y="3990369"/>
              <a:ext cx="19680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t>Kristin David, PsyD</a:t>
              </a:r>
            </a:p>
          </p:txBody>
        </p:sp>
      </p:grpSp>
      <p:grpSp>
        <p:nvGrpSpPr>
          <p:cNvPr id="5" name="Group 4">
            <a:extLst>
              <a:ext uri="{FF2B5EF4-FFF2-40B4-BE49-F238E27FC236}">
                <a16:creationId xmlns:a16="http://schemas.microsoft.com/office/drawing/2014/main" id="{08467454-2447-4841-AE3F-F2CC59202B49}"/>
              </a:ext>
            </a:extLst>
          </p:cNvPr>
          <p:cNvGrpSpPr/>
          <p:nvPr/>
        </p:nvGrpSpPr>
        <p:grpSpPr>
          <a:xfrm>
            <a:off x="1059291" y="2866883"/>
            <a:ext cx="2277971" cy="1554724"/>
            <a:chOff x="1470161" y="2796324"/>
            <a:chExt cx="2277971" cy="1554724"/>
          </a:xfrm>
        </p:grpSpPr>
        <p:pic>
          <p:nvPicPr>
            <p:cNvPr id="9" name="Picture 8">
              <a:extLst>
                <a:ext uri="{FF2B5EF4-FFF2-40B4-BE49-F238E27FC236}">
                  <a16:creationId xmlns:a16="http://schemas.microsoft.com/office/drawing/2014/main" id="{34F120E5-8384-4248-92A9-8B3F0F2F9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673" t="6551" r="19402" b="9659"/>
            <a:stretch>
              <a:fillRect/>
            </a:stretch>
          </p:blipFill>
          <p:spPr bwMode="auto">
            <a:xfrm>
              <a:off x="2034863" y="2796324"/>
              <a:ext cx="1148569" cy="118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58E5753-07D8-4CC9-A5A1-7B4F1E4787CF}"/>
                </a:ext>
              </a:extLst>
            </p:cNvPr>
            <p:cNvSpPr txBox="1">
              <a:spLocks noChangeArrowheads="1"/>
            </p:cNvSpPr>
            <p:nvPr/>
          </p:nvSpPr>
          <p:spPr bwMode="auto">
            <a:xfrm>
              <a:off x="1470161" y="3981716"/>
              <a:ext cx="22779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t>Wendy Phillips, LMFT</a:t>
              </a:r>
            </a:p>
          </p:txBody>
        </p:sp>
      </p:grpSp>
      <p:grpSp>
        <p:nvGrpSpPr>
          <p:cNvPr id="8" name="Group 7">
            <a:extLst>
              <a:ext uri="{FF2B5EF4-FFF2-40B4-BE49-F238E27FC236}">
                <a16:creationId xmlns:a16="http://schemas.microsoft.com/office/drawing/2014/main" id="{16CFE634-CC99-4454-B7C8-9705B132ECDD}"/>
              </a:ext>
            </a:extLst>
          </p:cNvPr>
          <p:cNvGrpSpPr/>
          <p:nvPr/>
        </p:nvGrpSpPr>
        <p:grpSpPr>
          <a:xfrm>
            <a:off x="3501962" y="2824024"/>
            <a:ext cx="2099913" cy="1573771"/>
            <a:chOff x="3522043" y="2804977"/>
            <a:chExt cx="2099913" cy="1573771"/>
          </a:xfrm>
        </p:grpSpPr>
        <p:pic>
          <p:nvPicPr>
            <p:cNvPr id="13" name="A874ADE8-D82F-4CC2-8EB9-76E3B6BD5545" descr="image001">
              <a:extLst>
                <a:ext uri="{FF2B5EF4-FFF2-40B4-BE49-F238E27FC236}">
                  <a16:creationId xmlns:a16="http://schemas.microsoft.com/office/drawing/2014/main" id="{0D77F4CA-FF36-4042-B9E9-894B036FBE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b="32024"/>
            <a:stretch>
              <a:fillRect/>
            </a:stretch>
          </p:blipFill>
          <p:spPr bwMode="auto">
            <a:xfrm>
              <a:off x="3844612" y="2804977"/>
              <a:ext cx="1302673" cy="119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1">
              <a:extLst>
                <a:ext uri="{FF2B5EF4-FFF2-40B4-BE49-F238E27FC236}">
                  <a16:creationId xmlns:a16="http://schemas.microsoft.com/office/drawing/2014/main" id="{CE478787-E4ED-4930-A434-BC8F586FD27D}"/>
                </a:ext>
              </a:extLst>
            </p:cNvPr>
            <p:cNvSpPr txBox="1">
              <a:spLocks noChangeArrowheads="1"/>
            </p:cNvSpPr>
            <p:nvPr/>
          </p:nvSpPr>
          <p:spPr bwMode="auto">
            <a:xfrm>
              <a:off x="3522043" y="4009416"/>
              <a:ext cx="2099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t>Jennifer Etue, LICSW</a:t>
              </a:r>
            </a:p>
          </p:txBody>
        </p:sp>
      </p:grpSp>
    </p:spTree>
    <p:extLst>
      <p:ext uri="{BB962C8B-B14F-4D97-AF65-F5344CB8AC3E}">
        <p14:creationId xmlns:p14="http://schemas.microsoft.com/office/powerpoint/2010/main" val="4105700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44"/>
            <a:ext cx="8229600" cy="1143000"/>
          </a:xfrm>
        </p:spPr>
        <p:txBody>
          <a:bodyPr>
            <a:normAutofit/>
          </a:bodyPr>
          <a:lstStyle/>
          <a:p>
            <a:r>
              <a:rPr lang="en-US" b="1" dirty="0">
                <a:solidFill>
                  <a:srgbClr val="9F4B65"/>
                </a:solidFill>
              </a:rPr>
              <a:t>Sustainability Approaches</a:t>
            </a:r>
            <a:endParaRPr lang="en-US" dirty="0"/>
          </a:p>
        </p:txBody>
      </p:sp>
      <p:sp>
        <p:nvSpPr>
          <p:cNvPr id="8" name="Rounded Rectangle 3"/>
          <p:cNvSpPr/>
          <p:nvPr/>
        </p:nvSpPr>
        <p:spPr>
          <a:xfrm>
            <a:off x="457200" y="1703672"/>
            <a:ext cx="4159228" cy="2183322"/>
          </a:xfrm>
          <a:prstGeom prst="roundRect">
            <a:avLst/>
          </a:prstGeom>
          <a:solidFill>
            <a:srgbClr val="0066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lgn="ctr" defTabSz="800100"/>
            <a:r>
              <a:rPr lang="en-US" sz="2400" u="sng" dirty="0">
                <a:solidFill>
                  <a:schemeClr val="bg1"/>
                </a:solidFill>
              </a:rPr>
              <a:t>Funding</a:t>
            </a:r>
          </a:p>
          <a:p>
            <a:pPr marL="401638" indent="-285750" defTabSz="800100">
              <a:buFont typeface="Arial" panose="020B0604020202020204" pitchFamily="34" charset="0"/>
              <a:buChar char="•"/>
            </a:pPr>
            <a:r>
              <a:rPr lang="en-US" altLang="en-US" sz="1600" dirty="0">
                <a:solidFill>
                  <a:schemeClr val="bg1"/>
                </a:solidFill>
              </a:rPr>
              <a:t>SOC: provide primary care practices with infrastructure support to get started</a:t>
            </a:r>
          </a:p>
          <a:p>
            <a:pPr marL="401638" indent="-285750" defTabSz="800100">
              <a:buFont typeface="Arial" panose="020B0604020202020204" pitchFamily="34" charset="0"/>
              <a:buChar char="•"/>
            </a:pPr>
            <a:r>
              <a:rPr lang="en-US" altLang="en-US" sz="1600" dirty="0">
                <a:solidFill>
                  <a:schemeClr val="bg1"/>
                </a:solidFill>
              </a:rPr>
              <a:t>Universal screening coding and billing for reimbursement, all payers.</a:t>
            </a:r>
          </a:p>
          <a:p>
            <a:pPr marL="401638" indent="-285750" defTabSz="800100">
              <a:buFont typeface="Arial" panose="020B0604020202020204" pitchFamily="34" charset="0"/>
              <a:buChar char="•"/>
            </a:pPr>
            <a:r>
              <a:rPr lang="en-US" altLang="en-US" sz="1600" dirty="0">
                <a:solidFill>
                  <a:schemeClr val="bg1"/>
                </a:solidFill>
              </a:rPr>
              <a:t>Turn on health and behavior codes, all payers.</a:t>
            </a:r>
            <a:endParaRPr lang="en-US" altLang="en-US" sz="1600" dirty="0"/>
          </a:p>
          <a:p>
            <a:pPr marL="115888" algn="ctr" defTabSz="800100"/>
            <a:endParaRPr lang="en-US" altLang="en-US" u="sng" dirty="0"/>
          </a:p>
        </p:txBody>
      </p:sp>
      <p:sp>
        <p:nvSpPr>
          <p:cNvPr id="11" name="Rounded Rectangle 4"/>
          <p:cNvSpPr/>
          <p:nvPr/>
        </p:nvSpPr>
        <p:spPr>
          <a:xfrm>
            <a:off x="4652583" y="3962400"/>
            <a:ext cx="4034216" cy="2195588"/>
          </a:xfrm>
          <a:prstGeom prst="roundRect">
            <a:avLst/>
          </a:prstGeom>
          <a:solidFill>
            <a:srgbClr val="3399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lgn="ctr">
              <a:tabLst>
                <a:tab pos="6515100" algn="l"/>
              </a:tabLst>
            </a:pPr>
            <a:r>
              <a:rPr lang="en-US" sz="2400" u="sng" dirty="0">
                <a:solidFill>
                  <a:schemeClr val="bg1"/>
                </a:solidFill>
              </a:rPr>
              <a:t>Evaluation</a:t>
            </a:r>
            <a:endParaRPr lang="en-US" sz="2400" dirty="0">
              <a:solidFill>
                <a:schemeClr val="bg1"/>
              </a:solidFill>
            </a:endParaRPr>
          </a:p>
          <a:p>
            <a:pPr marL="458788" indent="-342900">
              <a:buFont typeface="Arial" panose="020B0604020202020204" pitchFamily="34" charset="0"/>
              <a:buChar char="•"/>
              <a:tabLst>
                <a:tab pos="6515100" algn="l"/>
              </a:tabLst>
            </a:pPr>
            <a:r>
              <a:rPr lang="en-US" sz="1600" dirty="0"/>
              <a:t>Quantitative analysis from Brown University is due Q2 2019.</a:t>
            </a:r>
            <a:endParaRPr lang="en-US" sz="2000" dirty="0">
              <a:solidFill>
                <a:schemeClr val="bg1"/>
              </a:solidFill>
            </a:endParaRPr>
          </a:p>
          <a:p>
            <a:pPr marL="458788" indent="-342900">
              <a:buFont typeface="Arial" panose="020B0604020202020204" pitchFamily="34" charset="0"/>
              <a:buChar char="•"/>
              <a:tabLst>
                <a:tab pos="6515100" algn="l"/>
              </a:tabLst>
            </a:pPr>
            <a:r>
              <a:rPr lang="en-US" sz="1600" dirty="0">
                <a:solidFill>
                  <a:schemeClr val="bg1"/>
                </a:solidFill>
              </a:rPr>
              <a:t>Ongoing monitoring of TCOC, ED &amp; Inpatient visits using APCD</a:t>
            </a:r>
          </a:p>
          <a:p>
            <a:pPr marL="458788" indent="-342900">
              <a:buFont typeface="Arial" panose="020B0604020202020204" pitchFamily="34" charset="0"/>
              <a:buChar char="•"/>
              <a:tabLst>
                <a:tab pos="6515100" algn="l"/>
              </a:tabLst>
            </a:pPr>
            <a:r>
              <a:rPr lang="en-US" sz="1600" dirty="0">
                <a:solidFill>
                  <a:schemeClr val="bg1"/>
                </a:solidFill>
              </a:rPr>
              <a:t>Supporting Systems of Care in implementation and evaluation</a:t>
            </a:r>
          </a:p>
        </p:txBody>
      </p:sp>
      <p:sp>
        <p:nvSpPr>
          <p:cNvPr id="14" name="Rounded Rectangle 5"/>
          <p:cNvSpPr/>
          <p:nvPr/>
        </p:nvSpPr>
        <p:spPr>
          <a:xfrm>
            <a:off x="4672798" y="1718514"/>
            <a:ext cx="4014001" cy="2168480"/>
          </a:xfrm>
          <a:prstGeom prst="roundRect">
            <a:avLst/>
          </a:prstGeom>
          <a:solidFill>
            <a:srgbClr val="ACA8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lgn="ctr"/>
            <a:r>
              <a:rPr lang="en-US" sz="2400" u="sng" dirty="0">
                <a:solidFill>
                  <a:schemeClr val="bg1"/>
                </a:solidFill>
              </a:rPr>
              <a:t>Partnerships</a:t>
            </a:r>
            <a:endParaRPr lang="en-US" sz="2400" dirty="0">
              <a:solidFill>
                <a:schemeClr val="bg1"/>
              </a:solidFill>
            </a:endParaRPr>
          </a:p>
          <a:p>
            <a:pPr marL="401638" indent="-285750">
              <a:buFont typeface="Arial" panose="020B0604020202020204" pitchFamily="34" charset="0"/>
              <a:buChar char="•"/>
            </a:pPr>
            <a:r>
              <a:rPr lang="en-US" sz="1600" dirty="0">
                <a:solidFill>
                  <a:schemeClr val="bg1"/>
                </a:solidFill>
              </a:rPr>
              <a:t>Primary Care practices</a:t>
            </a:r>
          </a:p>
          <a:p>
            <a:pPr marL="401638" indent="-285750">
              <a:buFont typeface="Arial" panose="020B0604020202020204" pitchFamily="34" charset="0"/>
              <a:buChar char="•"/>
            </a:pPr>
            <a:r>
              <a:rPr lang="en-US" sz="1600" dirty="0">
                <a:solidFill>
                  <a:schemeClr val="bg1"/>
                </a:solidFill>
              </a:rPr>
              <a:t>RIF/SIM/Tufts</a:t>
            </a:r>
          </a:p>
          <a:p>
            <a:pPr marL="401638" indent="-285750">
              <a:buFont typeface="Arial" panose="020B0604020202020204" pitchFamily="34" charset="0"/>
              <a:buChar char="•"/>
            </a:pPr>
            <a:r>
              <a:rPr lang="en-US" sz="1600" dirty="0">
                <a:solidFill>
                  <a:schemeClr val="bg1"/>
                </a:solidFill>
              </a:rPr>
              <a:t>Health plans </a:t>
            </a:r>
          </a:p>
          <a:p>
            <a:pPr marL="401638" indent="-285750">
              <a:buFont typeface="Arial" panose="020B0604020202020204" pitchFamily="34" charset="0"/>
              <a:buChar char="•"/>
            </a:pPr>
            <a:r>
              <a:rPr lang="en-US" sz="1600" dirty="0">
                <a:solidFill>
                  <a:schemeClr val="bg1"/>
                </a:solidFill>
              </a:rPr>
              <a:t>OHIC / EOHHS </a:t>
            </a:r>
          </a:p>
          <a:p>
            <a:pPr marL="401638" indent="-285750">
              <a:buFont typeface="Arial" panose="020B0604020202020204" pitchFamily="34" charset="0"/>
              <a:buChar char="•"/>
            </a:pPr>
            <a:r>
              <a:rPr lang="en-US" sz="1600" dirty="0">
                <a:solidFill>
                  <a:schemeClr val="bg1"/>
                </a:solidFill>
              </a:rPr>
              <a:t>Higher education </a:t>
            </a:r>
          </a:p>
          <a:p>
            <a:pPr marL="401638" indent="-285750">
              <a:buFont typeface="Arial" panose="020B0604020202020204" pitchFamily="34" charset="0"/>
              <a:buChar char="•"/>
            </a:pPr>
            <a:r>
              <a:rPr lang="en-US" sz="1600" dirty="0">
                <a:solidFill>
                  <a:schemeClr val="bg1"/>
                </a:solidFill>
              </a:rPr>
              <a:t>Systems of Care</a:t>
            </a:r>
          </a:p>
          <a:p>
            <a:pPr marL="401638" indent="-285750">
              <a:buFont typeface="Arial" panose="020B0604020202020204" pitchFamily="34" charset="0"/>
              <a:buChar char="•"/>
            </a:pPr>
            <a:r>
              <a:rPr lang="en-US" sz="1600" dirty="0">
                <a:solidFill>
                  <a:schemeClr val="bg1"/>
                </a:solidFill>
              </a:rPr>
              <a:t>ACO / AE</a:t>
            </a:r>
          </a:p>
        </p:txBody>
      </p:sp>
      <p:sp>
        <p:nvSpPr>
          <p:cNvPr id="19" name="Rounded Rectangle 5"/>
          <p:cNvSpPr/>
          <p:nvPr/>
        </p:nvSpPr>
        <p:spPr>
          <a:xfrm>
            <a:off x="457200" y="3962400"/>
            <a:ext cx="4142510" cy="2168480"/>
          </a:xfrm>
          <a:prstGeom prst="roundRect">
            <a:avLst/>
          </a:prstGeom>
          <a:solidFill>
            <a:srgbClr val="ACA8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lgn="ctr"/>
            <a:r>
              <a:rPr lang="en-US" sz="2400" u="sng" dirty="0">
                <a:solidFill>
                  <a:schemeClr val="bg1"/>
                </a:solidFill>
              </a:rPr>
              <a:t>Learning</a:t>
            </a:r>
            <a:endParaRPr lang="en-US" sz="1100" dirty="0">
              <a:solidFill>
                <a:schemeClr val="bg1"/>
              </a:solidFill>
            </a:endParaRPr>
          </a:p>
          <a:p>
            <a:pPr marL="401638" indent="-285750">
              <a:buFont typeface="Arial" panose="020B0604020202020204" pitchFamily="34" charset="0"/>
              <a:buChar char="•"/>
            </a:pPr>
            <a:r>
              <a:rPr lang="en-US" sz="1600" dirty="0">
                <a:solidFill>
                  <a:schemeClr val="bg1"/>
                </a:solidFill>
              </a:rPr>
              <a:t>Extend IBH model in pediatrics </a:t>
            </a:r>
          </a:p>
          <a:p>
            <a:pPr marL="401638" indent="-285750">
              <a:buFont typeface="Arial" panose="020B0604020202020204" pitchFamily="34" charset="0"/>
              <a:buChar char="•"/>
            </a:pPr>
            <a:r>
              <a:rPr lang="en-US" sz="1600" dirty="0">
                <a:solidFill>
                  <a:schemeClr val="bg1"/>
                </a:solidFill>
              </a:rPr>
              <a:t>Staff Training</a:t>
            </a:r>
          </a:p>
          <a:p>
            <a:pPr marL="401638" indent="-285750">
              <a:buFont typeface="Arial" panose="020B0604020202020204" pitchFamily="34" charset="0"/>
              <a:buChar char="•"/>
            </a:pPr>
            <a:r>
              <a:rPr lang="en-US" sz="1600" dirty="0">
                <a:solidFill>
                  <a:schemeClr val="bg1"/>
                </a:solidFill>
              </a:rPr>
              <a:t>Train the Trainer</a:t>
            </a:r>
          </a:p>
          <a:p>
            <a:pPr marL="401638" indent="-285750">
              <a:buFont typeface="Arial" panose="020B0604020202020204" pitchFamily="34" charset="0"/>
              <a:buChar char="•"/>
            </a:pPr>
            <a:r>
              <a:rPr lang="en-US" sz="1600" dirty="0">
                <a:solidFill>
                  <a:schemeClr val="bg1"/>
                </a:solidFill>
              </a:rPr>
              <a:t>On line training with hands on support </a:t>
            </a:r>
          </a:p>
          <a:p>
            <a:pPr marL="401638" indent="-285750">
              <a:buFont typeface="Arial" panose="020B0604020202020204" pitchFamily="34" charset="0"/>
              <a:buChar char="•"/>
            </a:pPr>
            <a:r>
              <a:rPr lang="en-US" sz="1600" dirty="0">
                <a:solidFill>
                  <a:schemeClr val="bg1"/>
                </a:solidFill>
              </a:rPr>
              <a:t>Ongoing Learning Collaboratives</a:t>
            </a:r>
          </a:p>
          <a:p>
            <a:pPr marL="401638" indent="-285750">
              <a:buFont typeface="Arial" panose="020B0604020202020204" pitchFamily="34" charset="0"/>
              <a:buChar char="•"/>
            </a:pPr>
            <a:r>
              <a:rPr lang="en-US" sz="1600" dirty="0">
                <a:solidFill>
                  <a:schemeClr val="bg1"/>
                </a:solidFill>
              </a:rPr>
              <a:t>Present and Publish</a:t>
            </a:r>
          </a:p>
          <a:p>
            <a:pPr marL="401638" indent="-285750">
              <a:buFont typeface="Arial" panose="020B0604020202020204" pitchFamily="34" charset="0"/>
              <a:buChar char="•"/>
            </a:pPr>
            <a:endParaRPr lang="en-US" sz="1600" dirty="0">
              <a:solidFill>
                <a:schemeClr val="bg1"/>
              </a:solidFill>
            </a:endParaRPr>
          </a:p>
        </p:txBody>
      </p:sp>
    </p:spTree>
    <p:extLst>
      <p:ext uri="{BB962C8B-B14F-4D97-AF65-F5344CB8AC3E}">
        <p14:creationId xmlns:p14="http://schemas.microsoft.com/office/powerpoint/2010/main" val="3355509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F4B65"/>
                </a:solidFill>
              </a:rPr>
              <a:t>Question</a:t>
            </a:r>
          </a:p>
        </p:txBody>
      </p:sp>
      <p:sp>
        <p:nvSpPr>
          <p:cNvPr id="15" name="AutoShape 7" descr="Image result for infrastructure ic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4C5E5700-FA54-4DC5-B403-78F4B92113A2}" type="slidenum">
              <a:rPr lang="en-US" smtClean="0"/>
              <a:t>14</a:t>
            </a:fld>
            <a:endParaRPr lang="en-US"/>
          </a:p>
        </p:txBody>
      </p:sp>
      <p:sp>
        <p:nvSpPr>
          <p:cNvPr id="22" name="Rounded Rectangle 4">
            <a:extLst>
              <a:ext uri="{FF2B5EF4-FFF2-40B4-BE49-F238E27FC236}">
                <a16:creationId xmlns:a16="http://schemas.microsoft.com/office/drawing/2014/main" id="{3FB61971-88E5-4078-A1FB-67ADF8AC7E50}"/>
              </a:ext>
            </a:extLst>
          </p:cNvPr>
          <p:cNvSpPr/>
          <p:nvPr/>
        </p:nvSpPr>
        <p:spPr>
          <a:xfrm>
            <a:off x="762000" y="1852154"/>
            <a:ext cx="7543800" cy="3786646"/>
          </a:xfrm>
          <a:prstGeom prst="roundRect">
            <a:avLst/>
          </a:prstGeom>
          <a:solidFill>
            <a:srgbClr val="3399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lgn="ctr">
              <a:tabLst>
                <a:tab pos="6515100" algn="l"/>
              </a:tabLst>
            </a:pPr>
            <a:r>
              <a:rPr lang="en-US" sz="4000" dirty="0">
                <a:solidFill>
                  <a:schemeClr val="bg1"/>
                </a:solidFill>
              </a:rPr>
              <a:t>Do you see any partnership opportunities with our project that you hadn’t seen before? </a:t>
            </a:r>
          </a:p>
        </p:txBody>
      </p:sp>
    </p:spTree>
    <p:extLst>
      <p:ext uri="{BB962C8B-B14F-4D97-AF65-F5344CB8AC3E}">
        <p14:creationId xmlns:p14="http://schemas.microsoft.com/office/powerpoint/2010/main" val="2779134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F4B65"/>
                </a:solidFill>
              </a:rPr>
              <a:t>Main Takeaways</a:t>
            </a:r>
          </a:p>
        </p:txBody>
      </p:sp>
      <p:sp>
        <p:nvSpPr>
          <p:cNvPr id="15" name="AutoShape 7" descr="Image result for infrastructure ic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1" name="Group 20"/>
          <p:cNvGrpSpPr/>
          <p:nvPr/>
        </p:nvGrpSpPr>
        <p:grpSpPr>
          <a:xfrm>
            <a:off x="876300" y="1676400"/>
            <a:ext cx="7391400" cy="4572000"/>
            <a:chOff x="1125682" y="1600200"/>
            <a:chExt cx="7010400" cy="4191000"/>
          </a:xfrm>
        </p:grpSpPr>
        <p:sp>
          <p:nvSpPr>
            <p:cNvPr id="14" name="Rounded Rectangle 13"/>
            <p:cNvSpPr/>
            <p:nvPr/>
          </p:nvSpPr>
          <p:spPr>
            <a:xfrm>
              <a:off x="1125682" y="1600200"/>
              <a:ext cx="7010400" cy="1143000"/>
            </a:xfrm>
            <a:prstGeom prst="roundRect">
              <a:avLst/>
            </a:prstGeom>
            <a:solidFill>
              <a:srgbClr val="0033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ctr"/>
              <a:r>
                <a:rPr lang="en-US" sz="2000" dirty="0">
                  <a:solidFill>
                    <a:schemeClr val="bg1"/>
                  </a:solidFill>
                </a:rPr>
                <a:t>Integrated Behavioral Health in Primary Care Works</a:t>
              </a:r>
            </a:p>
            <a:p>
              <a:pPr algn="ctr"/>
              <a:r>
                <a:rPr lang="en-US" dirty="0">
                  <a:solidFill>
                    <a:schemeClr val="bg1"/>
                  </a:solidFill>
                </a:rPr>
                <a:t>Improved access, patient care &amp; reduces costs</a:t>
              </a:r>
            </a:p>
          </p:txBody>
        </p:sp>
        <p:sp>
          <p:nvSpPr>
            <p:cNvPr id="17" name="Rounded Rectangle 16"/>
            <p:cNvSpPr/>
            <p:nvPr/>
          </p:nvSpPr>
          <p:spPr>
            <a:xfrm>
              <a:off x="1125682" y="2971474"/>
              <a:ext cx="7010400" cy="1143000"/>
            </a:xfrm>
            <a:prstGeom prst="roundRect">
              <a:avLst/>
            </a:prstGeom>
            <a:solidFill>
              <a:srgbClr val="0066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ctr"/>
              <a:r>
                <a:rPr lang="en-US" sz="2000" dirty="0">
                  <a:solidFill>
                    <a:schemeClr val="bg1"/>
                  </a:solidFill>
                </a:rPr>
                <a:t>    Onsite practice facilitation by IBH subject matter experts supports culture change for successful implementation</a:t>
              </a:r>
            </a:p>
          </p:txBody>
        </p:sp>
        <p:sp>
          <p:nvSpPr>
            <p:cNvPr id="18" name="Rounded Rectangle 17"/>
            <p:cNvSpPr/>
            <p:nvPr/>
          </p:nvSpPr>
          <p:spPr>
            <a:xfrm>
              <a:off x="1125682" y="4357589"/>
              <a:ext cx="7010400" cy="1433611"/>
            </a:xfrm>
            <a:prstGeom prst="roundRect">
              <a:avLst/>
            </a:prstGeom>
            <a:solidFill>
              <a:srgbClr val="3399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lgn="ctr" defTabSz="800100"/>
              <a:r>
                <a:rPr lang="en-US" sz="2000" dirty="0">
                  <a:solidFill>
                    <a:schemeClr val="bg1"/>
                  </a:solidFill>
                </a:rPr>
                <a:t>More action is needed</a:t>
              </a:r>
            </a:p>
            <a:p>
              <a:pPr marL="1773238" lvl="3" indent="-285750" defTabSz="800100">
                <a:buFont typeface="Arial" panose="020B0604020202020204" pitchFamily="34" charset="0"/>
                <a:buChar char="•"/>
              </a:pPr>
              <a:r>
                <a:rPr lang="en-US" dirty="0">
                  <a:solidFill>
                    <a:schemeClr val="bg1"/>
                  </a:solidFill>
                </a:rPr>
                <a:t>APM for Integrated Behavioral Health in Primary Care</a:t>
              </a:r>
            </a:p>
            <a:p>
              <a:pPr marL="1773238" lvl="3" indent="-285750" defTabSz="800100">
                <a:buFont typeface="Arial" panose="020B0604020202020204" pitchFamily="34" charset="0"/>
                <a:buChar char="•"/>
              </a:pPr>
              <a:r>
                <a:rPr lang="en-US" dirty="0">
                  <a:solidFill>
                    <a:schemeClr val="bg1"/>
                  </a:solidFill>
                </a:rPr>
                <a:t>No copays for behavioral health screenings</a:t>
              </a:r>
            </a:p>
            <a:p>
              <a:pPr marL="1773238" lvl="3" indent="-285750" defTabSz="800100">
                <a:buFont typeface="Arial" panose="020B0604020202020204" pitchFamily="34" charset="0"/>
                <a:buChar char="•"/>
              </a:pPr>
              <a:r>
                <a:rPr lang="en-US" dirty="0">
                  <a:solidFill>
                    <a:schemeClr val="bg1"/>
                  </a:solidFill>
                </a:rPr>
                <a:t>Eliminate second copay for same day visit  </a:t>
              </a:r>
            </a:p>
            <a:p>
              <a:pPr marL="1773238" lvl="3" indent="-285750" defTabSz="800100">
                <a:buFont typeface="Arial" panose="020B0604020202020204" pitchFamily="34" charset="0"/>
                <a:buChar char="•"/>
              </a:pPr>
              <a:r>
                <a:rPr lang="en-US" dirty="0">
                  <a:solidFill>
                    <a:schemeClr val="bg1"/>
                  </a:solidFill>
                </a:rPr>
                <a:t>Continue workforce development</a:t>
              </a:r>
            </a:p>
          </p:txBody>
        </p:sp>
        <p:pic>
          <p:nvPicPr>
            <p:cNvPr id="4101" name="Picture 5" descr="http://www.freeiconspng.com/uploads/dollar-black-circle-icon-28.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285875" y="1714500"/>
              <a:ext cx="914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1319213" y="3276600"/>
              <a:ext cx="847725" cy="847725"/>
              <a:chOff x="1155700" y="3363880"/>
              <a:chExt cx="847725" cy="847725"/>
            </a:xfrm>
          </p:grpSpPr>
          <p:pic>
            <p:nvPicPr>
              <p:cNvPr id="4106" name="Picture 10" descr="infrastructure, settings icon"/>
              <p:cNvPicPr>
                <a:picLocks noChangeAspect="1" noChangeArrowheads="1"/>
              </p:cNvPicPr>
              <p:nvPr/>
            </p:nvPicPr>
            <p:blipFill>
              <a:blip r:embed="rId5">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277967" y="3486147"/>
                <a:ext cx="603189" cy="603189"/>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1155700" y="3363880"/>
                <a:ext cx="847725" cy="847725"/>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319213" y="4795837"/>
              <a:ext cx="847725" cy="847725"/>
              <a:chOff x="1247774" y="4795837"/>
              <a:chExt cx="847725" cy="847725"/>
            </a:xfrm>
          </p:grpSpPr>
          <p:pic>
            <p:nvPicPr>
              <p:cNvPr id="4109" name="Picture 13" descr="https://d30y9cdsu7xlg0.cloudfront.net/png/48890-200.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345405" y="4893469"/>
                <a:ext cx="652462" cy="6524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7" name="Rounded Rectangle 26"/>
              <p:cNvSpPr/>
              <p:nvPr/>
            </p:nvSpPr>
            <p:spPr>
              <a:xfrm>
                <a:off x="1247774" y="4795837"/>
                <a:ext cx="847725" cy="847725"/>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Slide Number Placeholder 2"/>
          <p:cNvSpPr>
            <a:spLocks noGrp="1"/>
          </p:cNvSpPr>
          <p:nvPr>
            <p:ph type="sldNum" sz="quarter" idx="12"/>
          </p:nvPr>
        </p:nvSpPr>
        <p:spPr/>
        <p:txBody>
          <a:bodyPr/>
          <a:lstStyle/>
          <a:p>
            <a:fld id="{4C5E5700-FA54-4DC5-B403-78F4B92113A2}" type="slidenum">
              <a:rPr lang="en-US" smtClean="0"/>
              <a:t>15</a:t>
            </a:fld>
            <a:endParaRPr lang="en-US"/>
          </a:p>
        </p:txBody>
      </p:sp>
    </p:spTree>
    <p:extLst>
      <p:ext uri="{BB962C8B-B14F-4D97-AF65-F5344CB8AC3E}">
        <p14:creationId xmlns:p14="http://schemas.microsoft.com/office/powerpoint/2010/main" val="1052175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5400000">
            <a:off x="1143000" y="-1163782"/>
            <a:ext cx="6858000" cy="9144000"/>
            <a:chOff x="-5446" y="0"/>
            <a:chExt cx="772889" cy="6485173"/>
          </a:xfrm>
        </p:grpSpPr>
        <p:sp>
          <p:nvSpPr>
            <p:cNvPr id="5" name="Rectangle 4"/>
            <p:cNvSpPr/>
            <p:nvPr/>
          </p:nvSpPr>
          <p:spPr>
            <a:xfrm rot="16200000">
              <a:off x="-2368409" y="3349321"/>
              <a:ext cx="5498815" cy="772889"/>
            </a:xfrm>
            <a:prstGeom prst="rect">
              <a:avLst/>
            </a:prstGeom>
            <a:solidFill>
              <a:srgbClr val="003366">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rot="16200000">
              <a:off x="259549" y="235563"/>
              <a:ext cx="242899" cy="772889"/>
            </a:xfrm>
            <a:prstGeom prst="rect">
              <a:avLst/>
            </a:prstGeom>
            <a:solidFill>
              <a:srgbClr val="339966">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rot="16200000">
              <a:off x="259549" y="-7337"/>
              <a:ext cx="242899" cy="772889"/>
            </a:xfrm>
            <a:prstGeom prst="rect">
              <a:avLst/>
            </a:prstGeom>
            <a:solidFill>
              <a:srgbClr val="339933">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rot="16200000">
              <a:off x="259549" y="478463"/>
              <a:ext cx="242900" cy="772888"/>
            </a:xfrm>
            <a:prstGeom prst="rect">
              <a:avLst/>
            </a:prstGeom>
            <a:solidFill>
              <a:srgbClr val="006666">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rot="16200000">
              <a:off x="252170" y="-257615"/>
              <a:ext cx="257657" cy="772888"/>
            </a:xfrm>
            <a:prstGeom prst="rect">
              <a:avLst/>
            </a:prstGeom>
            <a:solidFill>
              <a:srgbClr val="CCCC00">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0" name="Rectangle 9"/>
          <p:cNvSpPr/>
          <p:nvPr/>
        </p:nvSpPr>
        <p:spPr>
          <a:xfrm>
            <a:off x="2324100" y="2808052"/>
            <a:ext cx="4495800" cy="1200329"/>
          </a:xfrm>
          <a:prstGeom prst="rect">
            <a:avLst/>
          </a:prstGeom>
        </p:spPr>
        <p:txBody>
          <a:bodyPr wrap="square">
            <a:spAutoFit/>
          </a:bodyPr>
          <a:lstStyle/>
          <a:p>
            <a:pPr algn="ctr"/>
            <a:r>
              <a:rPr lang="en-US" sz="3600" b="1" dirty="0">
                <a:solidFill>
                  <a:schemeClr val="bg1"/>
                </a:solidFill>
              </a:rPr>
              <a:t>Any final questions</a:t>
            </a:r>
          </a:p>
          <a:p>
            <a:pPr algn="ctr"/>
            <a:r>
              <a:rPr lang="en-US" sz="3600" b="1" dirty="0">
                <a:solidFill>
                  <a:schemeClr val="bg1"/>
                </a:solidFill>
              </a:rPr>
              <a:t>or comments?</a:t>
            </a:r>
            <a:endParaRPr lang="en-US" sz="3600" dirty="0">
              <a:solidFill>
                <a:schemeClr val="bg1"/>
              </a:solidFill>
            </a:endParaRPr>
          </a:p>
        </p:txBody>
      </p:sp>
    </p:spTree>
    <p:extLst>
      <p:ext uri="{BB962C8B-B14F-4D97-AF65-F5344CB8AC3E}">
        <p14:creationId xmlns:p14="http://schemas.microsoft.com/office/powerpoint/2010/main" val="686794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9F4B65"/>
                </a:solidFill>
              </a:rPr>
              <a:t>Contact Information</a:t>
            </a:r>
          </a:p>
        </p:txBody>
      </p:sp>
      <p:sp>
        <p:nvSpPr>
          <p:cNvPr id="3" name="Content Placeholder 2"/>
          <p:cNvSpPr>
            <a:spLocks noGrp="1"/>
          </p:cNvSpPr>
          <p:nvPr>
            <p:ph idx="1"/>
          </p:nvPr>
        </p:nvSpPr>
        <p:spPr>
          <a:xfrm>
            <a:off x="457200" y="4343400"/>
            <a:ext cx="8229600" cy="1782763"/>
          </a:xfrm>
        </p:spPr>
        <p:txBody>
          <a:bodyPr>
            <a:normAutofit/>
          </a:bodyPr>
          <a:lstStyle/>
          <a:p>
            <a:pPr marL="82296" indent="0">
              <a:buNone/>
            </a:pPr>
            <a:r>
              <a:rPr lang="en-US" sz="4000" b="1" i="1" dirty="0">
                <a:solidFill>
                  <a:schemeClr val="tx1">
                    <a:lumMod val="65000"/>
                    <a:lumOff val="35000"/>
                  </a:schemeClr>
                </a:solidFill>
              </a:rPr>
              <a:t>Project Websites: </a:t>
            </a:r>
          </a:p>
          <a:p>
            <a:pPr marL="82296" indent="0">
              <a:buNone/>
            </a:pPr>
            <a:r>
              <a:rPr lang="en-US" sz="2800" dirty="0"/>
              <a:t>www.ctc-ri.org</a:t>
            </a:r>
          </a:p>
          <a:p>
            <a:pPr marL="82296" indent="0">
              <a:buNone/>
            </a:pPr>
            <a:endParaRPr lang="en-US" dirty="0"/>
          </a:p>
          <a:p>
            <a:endParaRPr lang="en-US" dirty="0"/>
          </a:p>
        </p:txBody>
      </p:sp>
      <p:sp>
        <p:nvSpPr>
          <p:cNvPr id="4" name="Rounded Rectangle 3"/>
          <p:cNvSpPr/>
          <p:nvPr/>
        </p:nvSpPr>
        <p:spPr>
          <a:xfrm>
            <a:off x="800100" y="1600200"/>
            <a:ext cx="7543800" cy="2362200"/>
          </a:xfrm>
          <a:prstGeom prst="roundRect">
            <a:avLst/>
          </a:prstGeom>
          <a:noFill/>
          <a:ln w="57150">
            <a:solidFill>
              <a:srgbClr val="006666">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endParaRPr lang="en-US" sz="3200" dirty="0">
              <a:solidFill>
                <a:schemeClr val="bg1"/>
              </a:solidFill>
            </a:endParaRPr>
          </a:p>
        </p:txBody>
      </p:sp>
      <p:sp>
        <p:nvSpPr>
          <p:cNvPr id="5" name="Rectangle 4"/>
          <p:cNvSpPr/>
          <p:nvPr/>
        </p:nvSpPr>
        <p:spPr>
          <a:xfrm>
            <a:off x="1219200" y="1981200"/>
            <a:ext cx="7162800" cy="2062103"/>
          </a:xfrm>
          <a:prstGeom prst="rect">
            <a:avLst/>
          </a:prstGeom>
        </p:spPr>
        <p:txBody>
          <a:bodyPr wrap="square">
            <a:spAutoFit/>
          </a:bodyPr>
          <a:lstStyle/>
          <a:p>
            <a:pPr marL="82296" indent="0">
              <a:buNone/>
            </a:pPr>
            <a:r>
              <a:rPr lang="en-US" sz="4000" dirty="0">
                <a:solidFill>
                  <a:schemeClr val="tx1">
                    <a:lumMod val="65000"/>
                    <a:lumOff val="35000"/>
                  </a:schemeClr>
                </a:solidFill>
              </a:rPr>
              <a:t>Debra Hurwitz</a:t>
            </a:r>
          </a:p>
          <a:p>
            <a:pPr marL="82296" indent="0">
              <a:buNone/>
            </a:pPr>
            <a:r>
              <a:rPr lang="en-US" sz="2800" u="sng" dirty="0">
                <a:hlinkClick r:id="rId3"/>
              </a:rPr>
              <a:t>dhurwitz@ctc-ri.org</a:t>
            </a:r>
            <a:r>
              <a:rPr lang="en-US" sz="2800" dirty="0"/>
              <a:t> </a:t>
            </a:r>
          </a:p>
          <a:p>
            <a:pPr marL="82296" indent="0">
              <a:buNone/>
            </a:pPr>
            <a:r>
              <a:rPr lang="en-US" sz="2800" dirty="0">
                <a:solidFill>
                  <a:schemeClr val="tx1">
                    <a:lumMod val="65000"/>
                    <a:lumOff val="35000"/>
                  </a:schemeClr>
                </a:solidFill>
              </a:rPr>
              <a:t>401-519-3921</a:t>
            </a:r>
          </a:p>
          <a:p>
            <a:pPr marL="82296" indent="0">
              <a:buNone/>
            </a:pPr>
            <a:endParaRPr lang="en-US" sz="3200" dirty="0">
              <a:solidFill>
                <a:schemeClr val="tx1">
                  <a:lumMod val="65000"/>
                  <a:lumOff val="35000"/>
                </a:schemeClr>
              </a:solidFill>
            </a:endParaRPr>
          </a:p>
        </p:txBody>
      </p:sp>
    </p:spTree>
    <p:extLst>
      <p:ext uri="{BB962C8B-B14F-4D97-AF65-F5344CB8AC3E}">
        <p14:creationId xmlns:p14="http://schemas.microsoft.com/office/powerpoint/2010/main" val="341104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6400"/>
            <a:ext cx="7772400" cy="4679950"/>
          </a:xfrm>
        </p:spPr>
        <p:txBody>
          <a:bodyPr>
            <a:normAutofit fontScale="90000"/>
          </a:bodyPr>
          <a:lstStyle/>
          <a:p>
            <a:pPr algn="l"/>
            <a:r>
              <a:rPr lang="en-US" sz="3200" b="1" dirty="0">
                <a:solidFill>
                  <a:srgbClr val="9F4B65"/>
                </a:solidFill>
              </a:rPr>
              <a:t>Project Leads:		</a:t>
            </a:r>
            <a:r>
              <a:rPr lang="en-US" sz="2700" b="1" dirty="0"/>
              <a:t>Debra Hurwitz, MBA, BSN, RN</a:t>
            </a:r>
            <a:br>
              <a:rPr lang="en-US" sz="2700" b="1" dirty="0"/>
            </a:br>
            <a:r>
              <a:rPr lang="en-US" sz="2700" b="1" dirty="0"/>
              <a:t>				Nelly Burdette, PsyD</a:t>
            </a:r>
            <a:br>
              <a:rPr lang="en-US" sz="2700" b="1" dirty="0"/>
            </a:br>
            <a:r>
              <a:rPr lang="en-US" sz="3200" b="1" dirty="0">
                <a:solidFill>
                  <a:srgbClr val="9F4B65"/>
                </a:solidFill>
              </a:rPr>
              <a:t>SIM Liaison:		</a:t>
            </a:r>
            <a:r>
              <a:rPr lang="en-US" sz="2700" b="1" dirty="0"/>
              <a:t>James Rajotte, RIDOH</a:t>
            </a:r>
            <a:br>
              <a:rPr lang="en-US" sz="2700" b="1" dirty="0"/>
            </a:br>
            <a:r>
              <a:rPr lang="en-US" sz="2700" b="1" dirty="0"/>
              <a:t>				Marea Tumber, OHIC </a:t>
            </a:r>
            <a:r>
              <a:rPr lang="en-US" sz="3200" b="1" dirty="0">
                <a:solidFill>
                  <a:srgbClr val="9F4B65"/>
                </a:solidFill>
              </a:rPr>
              <a:t/>
            </a:r>
            <a:br>
              <a:rPr lang="en-US" sz="3200" b="1" dirty="0">
                <a:solidFill>
                  <a:srgbClr val="9F4B65"/>
                </a:solidFill>
              </a:rPr>
            </a:br>
            <a:r>
              <a:rPr lang="en-US" sz="3200" b="1" dirty="0">
                <a:solidFill>
                  <a:srgbClr val="9F4B65"/>
                </a:solidFill>
              </a:rPr>
              <a:t>Project Start Date:	</a:t>
            </a:r>
            <a:r>
              <a:rPr lang="en-US" sz="2700" b="1" dirty="0"/>
              <a:t>February 2016</a:t>
            </a:r>
            <a:r>
              <a:rPr lang="en-US" sz="3200" b="1" dirty="0"/>
              <a:t/>
            </a:r>
            <a:br>
              <a:rPr lang="en-US" sz="3200" b="1" dirty="0"/>
            </a:br>
            <a:r>
              <a:rPr lang="en-US" sz="3200" b="1" dirty="0">
                <a:solidFill>
                  <a:srgbClr val="9F4B65"/>
                </a:solidFill>
              </a:rPr>
              <a:t>Months Implementing:	</a:t>
            </a:r>
            <a:r>
              <a:rPr lang="en-US" sz="2700" b="1" dirty="0"/>
              <a:t>36 Months</a:t>
            </a:r>
            <a:r>
              <a:rPr lang="en-US" sz="3200" b="1" dirty="0"/>
              <a:t/>
            </a:r>
            <a:br>
              <a:rPr lang="en-US" sz="3200" b="1" dirty="0"/>
            </a:br>
            <a:r>
              <a:rPr lang="en-US" sz="3200" b="1" dirty="0">
                <a:solidFill>
                  <a:srgbClr val="9F4B65"/>
                </a:solidFill>
              </a:rPr>
              <a:t>Total Budget:</a:t>
            </a:r>
            <a:r>
              <a:rPr lang="en-US" sz="3200" b="1" dirty="0"/>
              <a:t>		</a:t>
            </a:r>
            <a:r>
              <a:rPr lang="en-US" sz="2200" b="1" dirty="0"/>
              <a:t>$370,000 (SIM)</a:t>
            </a:r>
            <a:br>
              <a:rPr lang="en-US" sz="2200" b="1" dirty="0"/>
            </a:br>
            <a:r>
              <a:rPr lang="en-US" sz="2200" b="1" dirty="0"/>
              <a:t>				$600,000 (Rhode Island Foundation)</a:t>
            </a:r>
            <a:br>
              <a:rPr lang="en-US" sz="2200" b="1" dirty="0"/>
            </a:br>
            <a:r>
              <a:rPr lang="en-US" sz="2200" b="1" dirty="0"/>
              <a:t>				</a:t>
            </a:r>
            <a:r>
              <a:rPr lang="en-US" sz="2200" b="1" u="sng" dirty="0"/>
              <a:t>$220,000 (Tufts)</a:t>
            </a:r>
            <a:br>
              <a:rPr lang="en-US" sz="2200" b="1" u="sng" dirty="0"/>
            </a:br>
            <a:r>
              <a:rPr lang="en-US" sz="2200" b="1" dirty="0"/>
              <a:t>				$1,190,000 Total Budget</a:t>
            </a:r>
            <a:r>
              <a:rPr lang="en-US" sz="3600" b="1" dirty="0"/>
              <a:t/>
            </a:r>
            <a:br>
              <a:rPr lang="en-US" sz="3600" b="1" dirty="0"/>
            </a:br>
            <a:r>
              <a:rPr lang="en-US" sz="3200" b="1" dirty="0">
                <a:solidFill>
                  <a:srgbClr val="9F4B65"/>
                </a:solidFill>
              </a:rPr>
              <a:t>Formally Evaluated:	</a:t>
            </a:r>
            <a:r>
              <a:rPr lang="en-US" sz="2700" b="1" dirty="0"/>
              <a:t>Yes</a:t>
            </a:r>
            <a:endParaRPr lang="en-US" sz="3200" i="1" dirty="0"/>
          </a:p>
        </p:txBody>
      </p:sp>
      <p:pic>
        <p:nvPicPr>
          <p:cNvPr id="9" name="Picture 8"/>
          <p:cNvPicPr>
            <a:picLocks noChangeAspect="1"/>
          </p:cNvPicPr>
          <p:nvPr/>
        </p:nvPicPr>
        <p:blipFill>
          <a:blip r:embed="rId3"/>
          <a:stretch>
            <a:fillRect/>
          </a:stretch>
        </p:blipFill>
        <p:spPr>
          <a:xfrm rot="5400000">
            <a:off x="1447799" y="-685801"/>
            <a:ext cx="457201" cy="3352799"/>
          </a:xfrm>
          <a:prstGeom prst="rect">
            <a:avLst/>
          </a:prstGeom>
        </p:spPr>
      </p:pic>
      <p:pic>
        <p:nvPicPr>
          <p:cNvPr id="24" name="Picture 23"/>
          <p:cNvPicPr>
            <a:picLocks noChangeAspect="1"/>
          </p:cNvPicPr>
          <p:nvPr/>
        </p:nvPicPr>
        <p:blipFill>
          <a:blip r:embed="rId3"/>
          <a:stretch>
            <a:fillRect/>
          </a:stretch>
        </p:blipFill>
        <p:spPr>
          <a:xfrm rot="16200000">
            <a:off x="7239000" y="-685799"/>
            <a:ext cx="457201" cy="3352799"/>
          </a:xfrm>
          <a:prstGeom prst="rect">
            <a:avLst/>
          </a:prstGeom>
        </p:spPr>
      </p:pic>
      <p:sp>
        <p:nvSpPr>
          <p:cNvPr id="26" name="Rounded Rectangle 4"/>
          <p:cNvSpPr/>
          <p:nvPr/>
        </p:nvSpPr>
        <p:spPr>
          <a:xfrm>
            <a:off x="609600" y="1676400"/>
            <a:ext cx="7772400" cy="4724400"/>
          </a:xfrm>
          <a:prstGeom prst="roundRect">
            <a:avLst/>
          </a:prstGeom>
          <a:noFill/>
          <a:ln w="57150">
            <a:solidFill>
              <a:srgbClr val="006666">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endParaRPr lang="en-US" sz="3200" dirty="0">
              <a:solidFill>
                <a:schemeClr val="bg1"/>
              </a:solidFill>
            </a:endParaRPr>
          </a:p>
        </p:txBody>
      </p:sp>
      <p:sp>
        <p:nvSpPr>
          <p:cNvPr id="5" name="TextBox 4">
            <a:extLst>
              <a:ext uri="{FF2B5EF4-FFF2-40B4-BE49-F238E27FC236}">
                <a16:creationId xmlns:a16="http://schemas.microsoft.com/office/drawing/2014/main" id="{DEB0705E-AE09-4946-823B-00FF9D06A719}"/>
              </a:ext>
            </a:extLst>
          </p:cNvPr>
          <p:cNvSpPr txBox="1"/>
          <p:nvPr/>
        </p:nvSpPr>
        <p:spPr>
          <a:xfrm>
            <a:off x="3581400" y="698211"/>
            <a:ext cx="2438402" cy="584775"/>
          </a:xfrm>
          <a:prstGeom prst="rect">
            <a:avLst/>
          </a:prstGeom>
          <a:noFill/>
        </p:spPr>
        <p:txBody>
          <a:bodyPr wrap="square" rtlCol="0">
            <a:spAutoFit/>
          </a:bodyPr>
          <a:lstStyle/>
          <a:p>
            <a:r>
              <a:rPr lang="en-US" sz="3200" b="1" dirty="0">
                <a:solidFill>
                  <a:srgbClr val="9F4B65"/>
                </a:solidFill>
                <a:latin typeface="+mj-lt"/>
                <a:ea typeface="+mj-ea"/>
                <a:cs typeface="+mj-cs"/>
              </a:rPr>
              <a:t>Basic Info</a:t>
            </a:r>
          </a:p>
        </p:txBody>
      </p:sp>
    </p:spTree>
    <p:extLst>
      <p:ext uri="{BB962C8B-B14F-4D97-AF65-F5344CB8AC3E}">
        <p14:creationId xmlns:p14="http://schemas.microsoft.com/office/powerpoint/2010/main" val="343495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178" y="838200"/>
            <a:ext cx="7527293" cy="58454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itle 1"/>
          <p:cNvSpPr txBox="1">
            <a:spLocks/>
          </p:cNvSpPr>
          <p:nvPr/>
        </p:nvSpPr>
        <p:spPr>
          <a:xfrm>
            <a:off x="618664" y="-152400"/>
            <a:ext cx="772980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9F4B65"/>
                </a:solidFill>
              </a:rPr>
              <a:t>SIM Transformation Wheel</a:t>
            </a:r>
          </a:p>
        </p:txBody>
      </p:sp>
    </p:spTree>
    <p:extLst>
      <p:ext uri="{BB962C8B-B14F-4D97-AF65-F5344CB8AC3E}">
        <p14:creationId xmlns:p14="http://schemas.microsoft.com/office/powerpoint/2010/main" val="557105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b="1" dirty="0">
                <a:solidFill>
                  <a:srgbClr val="9F4B65"/>
                </a:solidFill>
              </a:rPr>
              <a:t>Background on Project Selection</a:t>
            </a:r>
          </a:p>
        </p:txBody>
      </p:sp>
      <p:sp>
        <p:nvSpPr>
          <p:cNvPr id="3" name="Content Placeholder 2"/>
          <p:cNvSpPr>
            <a:spLocks noGrp="1"/>
          </p:cNvSpPr>
          <p:nvPr>
            <p:ph idx="1"/>
          </p:nvPr>
        </p:nvSpPr>
        <p:spPr>
          <a:xfrm>
            <a:off x="2362200" y="1524000"/>
            <a:ext cx="6172200" cy="2514600"/>
          </a:xfrm>
        </p:spPr>
        <p:txBody>
          <a:bodyPr>
            <a:normAutofit lnSpcReduction="10000"/>
          </a:bodyPr>
          <a:lstStyle/>
          <a:p>
            <a:pPr marL="457200" lvl="1" indent="-457200">
              <a:buFont typeface="Wingdings" panose="05000000000000000000" pitchFamily="2" charset="2"/>
              <a:buChar char="§"/>
            </a:pPr>
            <a:r>
              <a:rPr lang="en-US" sz="1800" dirty="0"/>
              <a:t>RI ranks in the top 5 of states for severity based on 13 mental illness indicators</a:t>
            </a:r>
          </a:p>
          <a:p>
            <a:pPr marL="457200" lvl="1" indent="-457200">
              <a:buFont typeface="Wingdings" panose="05000000000000000000" pitchFamily="2" charset="2"/>
              <a:buChar char="§"/>
            </a:pPr>
            <a:r>
              <a:rPr lang="en-US" sz="1800" dirty="0"/>
              <a:t>Two-thirds of RI’s mental health clients have at least one serious medical condition</a:t>
            </a:r>
          </a:p>
          <a:p>
            <a:pPr marL="457200" lvl="1" indent="-457200">
              <a:buFont typeface="Wingdings" panose="05000000000000000000" pitchFamily="2" charset="2"/>
              <a:buChar char="§"/>
            </a:pPr>
            <a:r>
              <a:rPr lang="en-US" sz="1800" dirty="0"/>
              <a:t>And in the U.S., most patients with mental health needs rely solely on their PCP</a:t>
            </a:r>
          </a:p>
          <a:p>
            <a:pPr marL="457200" lvl="1" indent="-457200">
              <a:buFont typeface="Wingdings" panose="05000000000000000000" pitchFamily="2" charset="2"/>
              <a:buChar char="§"/>
            </a:pPr>
            <a:r>
              <a:rPr lang="en-US" sz="1800" dirty="0"/>
              <a:t>Primary care / behavioral health staff have little training in providing integrated behavioral health services in primary care </a:t>
            </a:r>
          </a:p>
        </p:txBody>
      </p:sp>
      <p:sp>
        <p:nvSpPr>
          <p:cNvPr id="4" name="Rounded Rectangle 3"/>
          <p:cNvSpPr/>
          <p:nvPr/>
        </p:nvSpPr>
        <p:spPr>
          <a:xfrm>
            <a:off x="228600" y="1676400"/>
            <a:ext cx="1676400" cy="1600200"/>
          </a:xfrm>
          <a:prstGeom prst="roundRect">
            <a:avLst>
              <a:gd name="adj" fmla="val 29433"/>
            </a:avLst>
          </a:prstGeom>
          <a:solidFill>
            <a:srgbClr val="0066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r>
              <a:rPr lang="en-US" sz="3200" b="1" dirty="0">
                <a:solidFill>
                  <a:schemeClr val="bg1"/>
                </a:solidFill>
              </a:rPr>
              <a:t>Unmet Need</a:t>
            </a:r>
          </a:p>
        </p:txBody>
      </p:sp>
      <p:sp>
        <p:nvSpPr>
          <p:cNvPr id="5" name="Rounded Rectangle 4"/>
          <p:cNvSpPr/>
          <p:nvPr/>
        </p:nvSpPr>
        <p:spPr>
          <a:xfrm>
            <a:off x="2247900" y="1447800"/>
            <a:ext cx="6477000" cy="2743200"/>
          </a:xfrm>
          <a:prstGeom prst="roundRect">
            <a:avLst/>
          </a:prstGeom>
          <a:noFill/>
          <a:ln w="57150">
            <a:solidFill>
              <a:srgbClr val="006666">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endParaRPr lang="en-US" sz="3200" dirty="0">
              <a:solidFill>
                <a:schemeClr val="bg1"/>
              </a:solidFill>
            </a:endParaRPr>
          </a:p>
        </p:txBody>
      </p:sp>
      <p:sp>
        <p:nvSpPr>
          <p:cNvPr id="6" name="Rounded Rectangle 5">
            <a:extLst>
              <a:ext uri="{FF2B5EF4-FFF2-40B4-BE49-F238E27FC236}">
                <a16:creationId xmlns:a16="http://schemas.microsoft.com/office/drawing/2014/main" id="{D76A6A28-30A4-4F71-ADAE-E3494B3D03C6}"/>
              </a:ext>
            </a:extLst>
          </p:cNvPr>
          <p:cNvSpPr/>
          <p:nvPr/>
        </p:nvSpPr>
        <p:spPr>
          <a:xfrm>
            <a:off x="228600" y="4191000"/>
            <a:ext cx="1676400" cy="1447800"/>
          </a:xfrm>
          <a:prstGeom prst="roundRect">
            <a:avLst/>
          </a:prstGeom>
          <a:solidFill>
            <a:srgbClr val="ACA8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r>
              <a:rPr lang="en-US" sz="3200" b="1" dirty="0">
                <a:solidFill>
                  <a:schemeClr val="bg1"/>
                </a:solidFill>
              </a:rPr>
              <a:t>How It Works</a:t>
            </a:r>
          </a:p>
        </p:txBody>
      </p:sp>
      <p:sp>
        <p:nvSpPr>
          <p:cNvPr id="7" name="Rounded Rectangle 4">
            <a:extLst>
              <a:ext uri="{FF2B5EF4-FFF2-40B4-BE49-F238E27FC236}">
                <a16:creationId xmlns:a16="http://schemas.microsoft.com/office/drawing/2014/main" id="{711896C1-10B6-4ABC-AA02-8176B27F4738}"/>
              </a:ext>
            </a:extLst>
          </p:cNvPr>
          <p:cNvSpPr/>
          <p:nvPr/>
        </p:nvSpPr>
        <p:spPr>
          <a:xfrm>
            <a:off x="2209800" y="4267200"/>
            <a:ext cx="6477000" cy="2362200"/>
          </a:xfrm>
          <a:prstGeom prst="roundRect">
            <a:avLst/>
          </a:prstGeom>
          <a:noFill/>
          <a:ln w="57150">
            <a:solidFill>
              <a:srgbClr val="C5C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endParaRPr lang="en-US" sz="3200" dirty="0">
              <a:solidFill>
                <a:schemeClr val="bg1"/>
              </a:solidFill>
            </a:endParaRPr>
          </a:p>
        </p:txBody>
      </p:sp>
      <p:sp>
        <p:nvSpPr>
          <p:cNvPr id="8" name="Content Placeholder 2">
            <a:extLst>
              <a:ext uri="{FF2B5EF4-FFF2-40B4-BE49-F238E27FC236}">
                <a16:creationId xmlns:a16="http://schemas.microsoft.com/office/drawing/2014/main" id="{163E2FC1-4B11-4FFF-9584-0683D3F324FA}"/>
              </a:ext>
            </a:extLst>
          </p:cNvPr>
          <p:cNvSpPr txBox="1">
            <a:spLocks/>
          </p:cNvSpPr>
          <p:nvPr/>
        </p:nvSpPr>
        <p:spPr>
          <a:xfrm>
            <a:off x="2362200" y="4343400"/>
            <a:ext cx="6248400" cy="228599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en-US" sz="1800" u="sng" dirty="0">
                <a:cs typeface="Arial" panose="020B0604020202020204" pitchFamily="34" charset="0"/>
              </a:rPr>
              <a:t>Onsite IBH Practice Facilitation: </a:t>
            </a:r>
            <a:r>
              <a:rPr lang="en-US" sz="1800" dirty="0">
                <a:cs typeface="Arial" panose="020B0604020202020204" pitchFamily="34" charset="0"/>
              </a:rPr>
              <a:t>support culture change, workflows, billing</a:t>
            </a:r>
          </a:p>
          <a:p>
            <a:pPr>
              <a:buFont typeface="Wingdings" panose="05000000000000000000" pitchFamily="2" charset="2"/>
              <a:buChar char="§"/>
              <a:defRPr/>
            </a:pPr>
            <a:r>
              <a:rPr lang="en-US" sz="1800" u="sng" dirty="0">
                <a:cs typeface="Arial" panose="020B0604020202020204" pitchFamily="34" charset="0"/>
              </a:rPr>
              <a:t>Universal Screening: </a:t>
            </a:r>
            <a:r>
              <a:rPr lang="en-US" sz="1800" dirty="0">
                <a:cs typeface="Arial" panose="020B0604020202020204" pitchFamily="34" charset="0"/>
              </a:rPr>
              <a:t>depression, anxiety, substance use disorder</a:t>
            </a:r>
          </a:p>
          <a:p>
            <a:pPr>
              <a:buFont typeface="Wingdings" panose="05000000000000000000" pitchFamily="2" charset="2"/>
              <a:buChar char="§"/>
              <a:defRPr/>
            </a:pPr>
            <a:r>
              <a:rPr lang="en-US" sz="1800" u="sng" dirty="0">
                <a:cs typeface="Arial" panose="020B0604020202020204" pitchFamily="34" charset="0"/>
              </a:rPr>
              <a:t>Embedded IBH Clinician </a:t>
            </a:r>
            <a:r>
              <a:rPr lang="en-US" sz="1800" dirty="0">
                <a:cs typeface="Arial" panose="020B0604020202020204" pitchFamily="34" charset="0"/>
              </a:rPr>
              <a:t>: warm hand offs, pre-visit planning, huddles</a:t>
            </a:r>
          </a:p>
          <a:p>
            <a:pPr>
              <a:buFont typeface="Wingdings" panose="05000000000000000000" pitchFamily="2" charset="2"/>
              <a:buChar char="§"/>
              <a:defRPr/>
            </a:pPr>
            <a:r>
              <a:rPr lang="en-US" sz="1800" u="sng" dirty="0">
                <a:cs typeface="Arial" panose="020B0604020202020204" pitchFamily="34" charset="0"/>
              </a:rPr>
              <a:t>Three PDSA Cycles </a:t>
            </a:r>
            <a:r>
              <a:rPr lang="en-US" sz="1800" dirty="0">
                <a:cs typeface="Arial" panose="020B0604020202020204" pitchFamily="34" charset="0"/>
              </a:rPr>
              <a:t>: screening, high ED, chronic conditions</a:t>
            </a:r>
          </a:p>
          <a:p>
            <a:pPr>
              <a:buFont typeface="Wingdings" panose="05000000000000000000" pitchFamily="2" charset="2"/>
              <a:buChar char="§"/>
              <a:defRPr/>
            </a:pPr>
            <a:r>
              <a:rPr lang="en-US" sz="1800" u="sng" dirty="0">
                <a:cs typeface="Arial" panose="020B0604020202020204" pitchFamily="34" charset="0"/>
              </a:rPr>
              <a:t>Quarterly Best Practice Sharing: </a:t>
            </a:r>
            <a:r>
              <a:rPr lang="en-US" sz="1800" dirty="0">
                <a:cs typeface="Arial" panose="020B0604020202020204" pitchFamily="34" charset="0"/>
              </a:rPr>
              <a:t>data driven improvement, content experts </a:t>
            </a:r>
          </a:p>
        </p:txBody>
      </p:sp>
    </p:spTree>
    <p:extLst>
      <p:ext uri="{BB962C8B-B14F-4D97-AF65-F5344CB8AC3E}">
        <p14:creationId xmlns:p14="http://schemas.microsoft.com/office/powerpoint/2010/main" val="3796055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9F4B65"/>
                </a:solidFill>
              </a:rPr>
              <a:t>Project Goals and Audience</a:t>
            </a:r>
            <a:endParaRPr lang="en-US" dirty="0"/>
          </a:p>
        </p:txBody>
      </p:sp>
      <p:sp>
        <p:nvSpPr>
          <p:cNvPr id="8" name="Rounded Rectangle 3"/>
          <p:cNvSpPr/>
          <p:nvPr/>
        </p:nvSpPr>
        <p:spPr>
          <a:xfrm>
            <a:off x="315258" y="1322905"/>
            <a:ext cx="8520546" cy="486362"/>
          </a:xfrm>
          <a:prstGeom prst="roundRect">
            <a:avLst/>
          </a:prstGeom>
          <a:solidFill>
            <a:srgbClr val="0066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defTabSz="800100"/>
            <a:r>
              <a:rPr lang="en-US" sz="2400" dirty="0">
                <a:solidFill>
                  <a:schemeClr val="bg1"/>
                </a:solidFill>
              </a:rPr>
              <a:t>Goal 1: </a:t>
            </a:r>
            <a:r>
              <a:rPr lang="en-US" sz="2000" dirty="0">
                <a:solidFill>
                  <a:schemeClr val="bg1"/>
                </a:solidFill>
              </a:rPr>
              <a:t>Reach higher levels of quality through </a:t>
            </a:r>
            <a:r>
              <a:rPr lang="en-US" sz="2000" b="1" dirty="0">
                <a:solidFill>
                  <a:schemeClr val="accent2">
                    <a:lumMod val="75000"/>
                  </a:schemeClr>
                </a:solidFill>
              </a:rPr>
              <a:t>universal screening </a:t>
            </a:r>
            <a:endParaRPr lang="en-US" sz="2400" b="1" dirty="0">
              <a:solidFill>
                <a:schemeClr val="accent2">
                  <a:lumMod val="75000"/>
                </a:schemeClr>
              </a:solidFill>
            </a:endParaRPr>
          </a:p>
        </p:txBody>
      </p:sp>
      <p:sp>
        <p:nvSpPr>
          <p:cNvPr id="11" name="Rounded Rectangle 4"/>
          <p:cNvSpPr/>
          <p:nvPr/>
        </p:nvSpPr>
        <p:spPr>
          <a:xfrm>
            <a:off x="301403" y="1945803"/>
            <a:ext cx="8534401" cy="715808"/>
          </a:xfrm>
          <a:prstGeom prst="roundRect">
            <a:avLst/>
          </a:prstGeom>
          <a:solidFill>
            <a:srgbClr val="3399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tabLst>
                <a:tab pos="6515100" algn="l"/>
              </a:tabLst>
            </a:pPr>
            <a:r>
              <a:rPr lang="en-US" sz="2400" dirty="0">
                <a:solidFill>
                  <a:schemeClr val="bg1"/>
                </a:solidFill>
              </a:rPr>
              <a:t>Goal 2</a:t>
            </a:r>
            <a:r>
              <a:rPr lang="en-US" dirty="0">
                <a:solidFill>
                  <a:schemeClr val="bg1"/>
                </a:solidFill>
              </a:rPr>
              <a:t>: </a:t>
            </a:r>
            <a:r>
              <a:rPr lang="en-US" sz="2000" dirty="0">
                <a:solidFill>
                  <a:schemeClr val="bg1"/>
                </a:solidFill>
              </a:rPr>
              <a:t>Increase access to </a:t>
            </a:r>
            <a:r>
              <a:rPr lang="en-US" sz="2000" b="1" dirty="0">
                <a:solidFill>
                  <a:schemeClr val="accent2">
                    <a:lumMod val="75000"/>
                  </a:schemeClr>
                </a:solidFill>
              </a:rPr>
              <a:t>brief intervention </a:t>
            </a:r>
            <a:r>
              <a:rPr lang="en-US" sz="2000" dirty="0">
                <a:solidFill>
                  <a:schemeClr val="bg1"/>
                </a:solidFill>
              </a:rPr>
              <a:t>for patients with moderate depression, anxiety, SUD and co-occurring chronic conditions </a:t>
            </a:r>
            <a:r>
              <a:rPr lang="en-US" sz="2400" dirty="0">
                <a:solidFill>
                  <a:schemeClr val="bg1"/>
                </a:solidFill>
              </a:rPr>
              <a:t>	</a:t>
            </a:r>
          </a:p>
        </p:txBody>
      </p:sp>
      <p:sp>
        <p:nvSpPr>
          <p:cNvPr id="14" name="Rounded Rectangle 5"/>
          <p:cNvSpPr/>
          <p:nvPr/>
        </p:nvSpPr>
        <p:spPr>
          <a:xfrm>
            <a:off x="301404" y="2792513"/>
            <a:ext cx="8534401" cy="832274"/>
          </a:xfrm>
          <a:prstGeom prst="roundRect">
            <a:avLst/>
          </a:prstGeom>
          <a:solidFill>
            <a:srgbClr val="ACA8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 marR="238760"/>
            <a:endParaRPr lang="en-US" sz="2400" dirty="0">
              <a:solidFill>
                <a:schemeClr val="bg1"/>
              </a:solidFill>
            </a:endParaRPr>
          </a:p>
          <a:p>
            <a:pPr marL="80010" marR="238760"/>
            <a:r>
              <a:rPr lang="en-US" sz="2400" dirty="0">
                <a:solidFill>
                  <a:schemeClr val="bg1"/>
                </a:solidFill>
              </a:rPr>
              <a:t>Goal 3: </a:t>
            </a:r>
            <a:r>
              <a:rPr lang="en-US" sz="2000" dirty="0">
                <a:solidFill>
                  <a:schemeClr val="bg1"/>
                </a:solidFill>
              </a:rPr>
              <a:t>P</a:t>
            </a:r>
            <a:r>
              <a:rPr lang="en-US" sz="2000" dirty="0"/>
              <a:t>rovide </a:t>
            </a:r>
            <a:r>
              <a:rPr lang="en-US" sz="2000" b="1" dirty="0">
                <a:solidFill>
                  <a:schemeClr val="accent2">
                    <a:lumMod val="75000"/>
                  </a:schemeClr>
                </a:solidFill>
              </a:rPr>
              <a:t>care coordination </a:t>
            </a:r>
            <a:r>
              <a:rPr lang="en-US" sz="2000" dirty="0"/>
              <a:t>and intervention for patients with high emergency department (ED) utilization /and behavioral health condition </a:t>
            </a:r>
            <a:endParaRPr lang="en-US" sz="2000" dirty="0">
              <a:solidFill>
                <a:schemeClr val="bg1"/>
              </a:solidFill>
            </a:endParaRPr>
          </a:p>
          <a:p>
            <a:pPr marL="80010" marR="238760">
              <a:spcBef>
                <a:spcPts val="0"/>
              </a:spcBef>
              <a:spcAft>
                <a:spcPts val="0"/>
              </a:spcAft>
            </a:pP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Rounded Rectangle 3"/>
          <p:cNvSpPr/>
          <p:nvPr/>
        </p:nvSpPr>
        <p:spPr>
          <a:xfrm>
            <a:off x="304797" y="3752731"/>
            <a:ext cx="8534401" cy="715808"/>
          </a:xfrm>
          <a:prstGeom prst="roundRect">
            <a:avLst/>
          </a:prstGeom>
          <a:solidFill>
            <a:srgbClr val="0066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defTabSz="800100"/>
            <a:r>
              <a:rPr lang="en-US" sz="2400" dirty="0">
                <a:solidFill>
                  <a:schemeClr val="bg1"/>
                </a:solidFill>
              </a:rPr>
              <a:t>Goal 4: </a:t>
            </a:r>
            <a:r>
              <a:rPr lang="en-US" sz="2000" b="1" dirty="0">
                <a:solidFill>
                  <a:schemeClr val="accent2">
                    <a:lumMod val="75000"/>
                  </a:schemeClr>
                </a:solidFill>
              </a:rPr>
              <a:t>Increase patient self care </a:t>
            </a:r>
            <a:r>
              <a:rPr lang="en-US" sz="2000" dirty="0"/>
              <a:t>management skills: chronic condition and behavioral health need  </a:t>
            </a:r>
            <a:endParaRPr lang="en-US" sz="1600" dirty="0">
              <a:solidFill>
                <a:schemeClr val="bg1"/>
              </a:solidFill>
            </a:endParaRPr>
          </a:p>
        </p:txBody>
      </p:sp>
      <p:sp>
        <p:nvSpPr>
          <p:cNvPr id="18" name="Rounded Rectangle 4"/>
          <p:cNvSpPr/>
          <p:nvPr/>
        </p:nvSpPr>
        <p:spPr>
          <a:xfrm>
            <a:off x="304799" y="4596483"/>
            <a:ext cx="8534401" cy="742035"/>
          </a:xfrm>
          <a:prstGeom prst="roundRect">
            <a:avLst/>
          </a:prstGeom>
          <a:solidFill>
            <a:srgbClr val="33996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a:tabLst>
                <a:tab pos="6515100" algn="l"/>
              </a:tabLst>
            </a:pPr>
            <a:r>
              <a:rPr lang="en-US" sz="2400" dirty="0">
                <a:solidFill>
                  <a:schemeClr val="bg1"/>
                </a:solidFill>
              </a:rPr>
              <a:t>Goal 5: </a:t>
            </a:r>
            <a:r>
              <a:rPr lang="en-US" sz="2000" dirty="0">
                <a:solidFill>
                  <a:schemeClr val="bg1"/>
                </a:solidFill>
              </a:rPr>
              <a:t>Determine </a:t>
            </a:r>
            <a:r>
              <a:rPr lang="en-US" sz="2000" b="1" dirty="0">
                <a:solidFill>
                  <a:schemeClr val="accent2">
                    <a:lumMod val="75000"/>
                  </a:schemeClr>
                </a:solidFill>
              </a:rPr>
              <a:t>cost savings </a:t>
            </a:r>
            <a:r>
              <a:rPr lang="en-US" sz="2000" dirty="0">
                <a:solidFill>
                  <a:schemeClr val="bg1"/>
                </a:solidFill>
              </a:rPr>
              <a:t>that primary care can achieve by decreasing ED visits and inpatient hospitalization</a:t>
            </a:r>
            <a:endParaRPr lang="en-US" sz="2400" dirty="0">
              <a:solidFill>
                <a:schemeClr val="bg1"/>
              </a:solidFill>
            </a:endParaRPr>
          </a:p>
        </p:txBody>
      </p:sp>
      <p:sp>
        <p:nvSpPr>
          <p:cNvPr id="12" name="Rounded Rectangle 4">
            <a:extLst>
              <a:ext uri="{FF2B5EF4-FFF2-40B4-BE49-F238E27FC236}">
                <a16:creationId xmlns:a16="http://schemas.microsoft.com/office/drawing/2014/main" id="{F9A373AF-AAB4-43D2-A918-10EA1E35D117}"/>
              </a:ext>
            </a:extLst>
          </p:cNvPr>
          <p:cNvSpPr/>
          <p:nvPr/>
        </p:nvSpPr>
        <p:spPr>
          <a:xfrm>
            <a:off x="304800" y="5486400"/>
            <a:ext cx="8534400" cy="914400"/>
          </a:xfrm>
          <a:prstGeom prst="roundRect">
            <a:avLst/>
          </a:prstGeom>
          <a:noFill/>
          <a:ln w="57150">
            <a:solidFill>
              <a:srgbClr val="006666">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0100"/>
            <a:endParaRPr lang="en-US" sz="3200" dirty="0">
              <a:solidFill>
                <a:schemeClr val="bg1"/>
              </a:solidFill>
            </a:endParaRPr>
          </a:p>
        </p:txBody>
      </p:sp>
      <p:sp>
        <p:nvSpPr>
          <p:cNvPr id="13" name="Content Placeholder 2">
            <a:extLst>
              <a:ext uri="{FF2B5EF4-FFF2-40B4-BE49-F238E27FC236}">
                <a16:creationId xmlns:a16="http://schemas.microsoft.com/office/drawing/2014/main" id="{0B04D911-E7EB-4F2F-BE6D-E4BF4272A275}"/>
              </a:ext>
            </a:extLst>
          </p:cNvPr>
          <p:cNvSpPr>
            <a:spLocks noGrp="1"/>
          </p:cNvSpPr>
          <p:nvPr>
            <p:ph idx="1"/>
          </p:nvPr>
        </p:nvSpPr>
        <p:spPr>
          <a:xfrm>
            <a:off x="533400" y="5637324"/>
            <a:ext cx="7315200" cy="635532"/>
          </a:xfrm>
        </p:spPr>
        <p:txBody>
          <a:bodyPr>
            <a:normAutofit fontScale="25000" lnSpcReduction="20000"/>
          </a:bodyPr>
          <a:lstStyle/>
          <a:p>
            <a:pPr marL="0" lvl="1" indent="0">
              <a:buNone/>
            </a:pPr>
            <a:r>
              <a:rPr lang="en-US" sz="8000" b="1" i="1" dirty="0">
                <a:solidFill>
                  <a:schemeClr val="tx1">
                    <a:lumMod val="65000"/>
                    <a:lumOff val="35000"/>
                  </a:schemeClr>
                </a:solidFill>
              </a:rPr>
              <a:t>Target Audience(s): Ten Patient Centered Medical Home (PCMH) primary care practices serving 42,000 adults </a:t>
            </a:r>
          </a:p>
          <a:p>
            <a:pPr marL="0" lvl="1" indent="0">
              <a:buNone/>
            </a:pPr>
            <a:endParaRPr lang="en-US" sz="3200" i="1" dirty="0">
              <a:solidFill>
                <a:schemeClr val="tx1">
                  <a:lumMod val="65000"/>
                  <a:lumOff val="35000"/>
                </a:schemeClr>
              </a:solidFill>
            </a:endParaRPr>
          </a:p>
        </p:txBody>
      </p:sp>
    </p:spTree>
    <p:extLst>
      <p:ext uri="{BB962C8B-B14F-4D97-AF65-F5344CB8AC3E}">
        <p14:creationId xmlns:p14="http://schemas.microsoft.com/office/powerpoint/2010/main" val="3308427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07" y="76200"/>
            <a:ext cx="8811985" cy="1143000"/>
          </a:xfrm>
        </p:spPr>
        <p:txBody>
          <a:bodyPr>
            <a:normAutofit/>
          </a:bodyPr>
          <a:lstStyle/>
          <a:p>
            <a:r>
              <a:rPr lang="en-US" b="1" dirty="0">
                <a:solidFill>
                  <a:srgbClr val="9F4B65"/>
                </a:solidFill>
              </a:rPr>
              <a:t>Results to Date</a:t>
            </a:r>
            <a:endParaRPr lang="en-US" dirty="0"/>
          </a:p>
        </p:txBody>
      </p:sp>
      <p:pic>
        <p:nvPicPr>
          <p:cNvPr id="11" name="Picture 10">
            <a:extLst>
              <a:ext uri="{FF2B5EF4-FFF2-40B4-BE49-F238E27FC236}">
                <a16:creationId xmlns:a16="http://schemas.microsoft.com/office/drawing/2014/main" id="{97352A21-C236-4EEF-8531-6AA4DFCFB746}"/>
              </a:ext>
            </a:extLst>
          </p:cNvPr>
          <p:cNvPicPr>
            <a:picLocks noChangeAspect="1"/>
          </p:cNvPicPr>
          <p:nvPr/>
        </p:nvPicPr>
        <p:blipFill>
          <a:blip r:embed="rId3"/>
          <a:stretch>
            <a:fillRect/>
          </a:stretch>
        </p:blipFill>
        <p:spPr>
          <a:xfrm rot="5400000">
            <a:off x="4343398" y="1920875"/>
            <a:ext cx="457201" cy="9144001"/>
          </a:xfrm>
          <a:prstGeom prst="rect">
            <a:avLst/>
          </a:prstGeom>
        </p:spPr>
      </p:pic>
      <p:graphicFrame>
        <p:nvGraphicFramePr>
          <p:cNvPr id="5" name="Content Placeholder 4">
            <a:extLst>
              <a:ext uri="{FF2B5EF4-FFF2-40B4-BE49-F238E27FC236}">
                <a16:creationId xmlns:a16="http://schemas.microsoft.com/office/drawing/2014/main" id="{705EC903-1FED-4D14-A25D-C41BFD7A18D2}"/>
              </a:ext>
            </a:extLst>
          </p:cNvPr>
          <p:cNvGraphicFramePr>
            <a:graphicFrameLocks noGrp="1"/>
          </p:cNvGraphicFramePr>
          <p:nvPr>
            <p:ph idx="1"/>
            <p:extLst>
              <p:ext uri="{D42A27DB-BD31-4B8C-83A1-F6EECF244321}">
                <p14:modId xmlns:p14="http://schemas.microsoft.com/office/powerpoint/2010/main" val="2074733525"/>
              </p:ext>
            </p:extLst>
          </p:nvPr>
        </p:nvGraphicFramePr>
        <p:xfrm>
          <a:off x="304800" y="990600"/>
          <a:ext cx="8686800" cy="52736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785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07" y="76200"/>
            <a:ext cx="8811985" cy="1143000"/>
          </a:xfrm>
        </p:spPr>
        <p:txBody>
          <a:bodyPr>
            <a:normAutofit/>
          </a:bodyPr>
          <a:lstStyle/>
          <a:p>
            <a:r>
              <a:rPr lang="en-US" b="1" dirty="0">
                <a:solidFill>
                  <a:srgbClr val="9F4B65"/>
                </a:solidFill>
              </a:rPr>
              <a:t>Results to Date (Continued)</a:t>
            </a:r>
            <a:endParaRPr lang="en-US" dirty="0"/>
          </a:p>
        </p:txBody>
      </p:sp>
      <p:sp>
        <p:nvSpPr>
          <p:cNvPr id="4" name="Slide Number Placeholder 3"/>
          <p:cNvSpPr>
            <a:spLocks noGrp="1"/>
          </p:cNvSpPr>
          <p:nvPr>
            <p:ph type="sldNum" sz="quarter" idx="12"/>
          </p:nvPr>
        </p:nvSpPr>
        <p:spPr/>
        <p:txBody>
          <a:bodyPr/>
          <a:lstStyle/>
          <a:p>
            <a:fld id="{4C5E5700-FA54-4DC5-B403-78F4B92113A2}" type="slidenum">
              <a:rPr lang="en-US" smtClean="0"/>
              <a:t>7</a:t>
            </a:fld>
            <a:endParaRPr lang="en-US" dirty="0"/>
          </a:p>
        </p:txBody>
      </p:sp>
      <p:pic>
        <p:nvPicPr>
          <p:cNvPr id="5" name="Picture 4">
            <a:extLst>
              <a:ext uri="{FF2B5EF4-FFF2-40B4-BE49-F238E27FC236}">
                <a16:creationId xmlns:a16="http://schemas.microsoft.com/office/drawing/2014/main" id="{A9968B09-5B9D-41E7-B999-91778E38B1B4}"/>
              </a:ext>
            </a:extLst>
          </p:cNvPr>
          <p:cNvPicPr>
            <a:picLocks noChangeAspect="1"/>
          </p:cNvPicPr>
          <p:nvPr/>
        </p:nvPicPr>
        <p:blipFill>
          <a:blip r:embed="rId3"/>
          <a:stretch>
            <a:fillRect/>
          </a:stretch>
        </p:blipFill>
        <p:spPr>
          <a:xfrm rot="5400000">
            <a:off x="4343398" y="1981200"/>
            <a:ext cx="457201" cy="9144001"/>
          </a:xfrm>
          <a:prstGeom prst="rect">
            <a:avLst/>
          </a:prstGeom>
        </p:spPr>
      </p:pic>
      <p:graphicFrame>
        <p:nvGraphicFramePr>
          <p:cNvPr id="6" name="Content Placeholder 7">
            <a:extLst>
              <a:ext uri="{FF2B5EF4-FFF2-40B4-BE49-F238E27FC236}">
                <a16:creationId xmlns:a16="http://schemas.microsoft.com/office/drawing/2014/main" id="{94C1D815-F0EB-4A83-9BE9-9F6DA32814BF}"/>
              </a:ext>
            </a:extLst>
          </p:cNvPr>
          <p:cNvGraphicFramePr>
            <a:graphicFrameLocks noGrp="1"/>
          </p:cNvGraphicFramePr>
          <p:nvPr>
            <p:ph idx="1"/>
            <p:extLst>
              <p:ext uri="{D42A27DB-BD31-4B8C-83A1-F6EECF244321}">
                <p14:modId xmlns:p14="http://schemas.microsoft.com/office/powerpoint/2010/main" val="1888709223"/>
              </p:ext>
            </p:extLst>
          </p:nvPr>
        </p:nvGraphicFramePr>
        <p:xfrm>
          <a:off x="457200" y="1219200"/>
          <a:ext cx="8229600" cy="490696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5">
            <a:extLst>
              <a:ext uri="{FF2B5EF4-FFF2-40B4-BE49-F238E27FC236}">
                <a16:creationId xmlns:a16="http://schemas.microsoft.com/office/drawing/2014/main" id="{263F87C9-EF25-458B-B8F3-3DD038C9653A}"/>
              </a:ext>
            </a:extLst>
          </p:cNvPr>
          <p:cNvSpPr txBox="1">
            <a:spLocks noChangeArrowheads="1"/>
          </p:cNvSpPr>
          <p:nvPr/>
        </p:nvSpPr>
        <p:spPr bwMode="auto">
          <a:xfrm>
            <a:off x="2024060" y="6356350"/>
            <a:ext cx="509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altLang="en-US">
                <a:solidFill>
                  <a:schemeClr val="bg1"/>
                </a:solidFill>
              </a:rPr>
              <a:t>Data Source: Rhode Island All Payer Claims Database</a:t>
            </a:r>
          </a:p>
        </p:txBody>
      </p:sp>
    </p:spTree>
    <p:extLst>
      <p:ext uri="{BB962C8B-B14F-4D97-AF65-F5344CB8AC3E}">
        <p14:creationId xmlns:p14="http://schemas.microsoft.com/office/powerpoint/2010/main" val="283898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07" y="76200"/>
            <a:ext cx="8811985" cy="1143000"/>
          </a:xfrm>
        </p:spPr>
        <p:txBody>
          <a:bodyPr>
            <a:normAutofit/>
          </a:bodyPr>
          <a:lstStyle/>
          <a:p>
            <a:r>
              <a:rPr lang="en-US" b="1" dirty="0">
                <a:solidFill>
                  <a:srgbClr val="9F4B65"/>
                </a:solidFill>
              </a:rPr>
              <a:t>Results to Date (Continued)</a:t>
            </a:r>
            <a:endParaRPr lang="en-US" dirty="0"/>
          </a:p>
        </p:txBody>
      </p:sp>
      <p:sp>
        <p:nvSpPr>
          <p:cNvPr id="4" name="Slide Number Placeholder 3"/>
          <p:cNvSpPr>
            <a:spLocks noGrp="1"/>
          </p:cNvSpPr>
          <p:nvPr>
            <p:ph type="sldNum" sz="quarter" idx="12"/>
          </p:nvPr>
        </p:nvSpPr>
        <p:spPr/>
        <p:txBody>
          <a:bodyPr/>
          <a:lstStyle/>
          <a:p>
            <a:fld id="{4C5E5700-FA54-4DC5-B403-78F4B92113A2}" type="slidenum">
              <a:rPr lang="en-US" smtClean="0"/>
              <a:t>8</a:t>
            </a:fld>
            <a:endParaRPr lang="en-US" dirty="0"/>
          </a:p>
        </p:txBody>
      </p:sp>
      <p:pic>
        <p:nvPicPr>
          <p:cNvPr id="5" name="Picture 4">
            <a:extLst>
              <a:ext uri="{FF2B5EF4-FFF2-40B4-BE49-F238E27FC236}">
                <a16:creationId xmlns:a16="http://schemas.microsoft.com/office/drawing/2014/main" id="{A9968B09-5B9D-41E7-B999-91778E38B1B4}"/>
              </a:ext>
            </a:extLst>
          </p:cNvPr>
          <p:cNvPicPr>
            <a:picLocks noChangeAspect="1"/>
          </p:cNvPicPr>
          <p:nvPr/>
        </p:nvPicPr>
        <p:blipFill>
          <a:blip r:embed="rId3"/>
          <a:stretch>
            <a:fillRect/>
          </a:stretch>
        </p:blipFill>
        <p:spPr>
          <a:xfrm rot="5400000">
            <a:off x="4343398" y="1981200"/>
            <a:ext cx="457201" cy="9144001"/>
          </a:xfrm>
          <a:prstGeom prst="rect">
            <a:avLst/>
          </a:prstGeom>
        </p:spPr>
      </p:pic>
      <p:sp>
        <p:nvSpPr>
          <p:cNvPr id="8" name="TextBox 5">
            <a:extLst>
              <a:ext uri="{FF2B5EF4-FFF2-40B4-BE49-F238E27FC236}">
                <a16:creationId xmlns:a16="http://schemas.microsoft.com/office/drawing/2014/main" id="{263F87C9-EF25-458B-B8F3-3DD038C9653A}"/>
              </a:ext>
            </a:extLst>
          </p:cNvPr>
          <p:cNvSpPr txBox="1">
            <a:spLocks noChangeArrowheads="1"/>
          </p:cNvSpPr>
          <p:nvPr/>
        </p:nvSpPr>
        <p:spPr bwMode="auto">
          <a:xfrm>
            <a:off x="2024060" y="6356350"/>
            <a:ext cx="509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altLang="en-US">
                <a:solidFill>
                  <a:schemeClr val="bg1"/>
                </a:solidFill>
              </a:rPr>
              <a:t>Data Source: Rhode Island All Payer Claims Database</a:t>
            </a:r>
          </a:p>
        </p:txBody>
      </p:sp>
      <p:graphicFrame>
        <p:nvGraphicFramePr>
          <p:cNvPr id="10" name="Content Placeholder 9">
            <a:extLst>
              <a:ext uri="{FF2B5EF4-FFF2-40B4-BE49-F238E27FC236}">
                <a16:creationId xmlns:a16="http://schemas.microsoft.com/office/drawing/2014/main" id="{2F2B2BE2-DE6E-4475-AF81-9241BCD9912A}"/>
              </a:ext>
            </a:extLst>
          </p:cNvPr>
          <p:cNvGraphicFramePr>
            <a:graphicFrameLocks noGrp="1"/>
          </p:cNvGraphicFramePr>
          <p:nvPr>
            <p:ph idx="1"/>
            <p:extLst>
              <p:ext uri="{D42A27DB-BD31-4B8C-83A1-F6EECF244321}">
                <p14:modId xmlns:p14="http://schemas.microsoft.com/office/powerpoint/2010/main" val="2985884226"/>
              </p:ext>
            </p:extLst>
          </p:nvPr>
        </p:nvGraphicFramePr>
        <p:xfrm>
          <a:off x="342897" y="1219200"/>
          <a:ext cx="8458200" cy="50450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75307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07" y="76200"/>
            <a:ext cx="8811985" cy="1143000"/>
          </a:xfrm>
        </p:spPr>
        <p:txBody>
          <a:bodyPr>
            <a:normAutofit/>
          </a:bodyPr>
          <a:lstStyle/>
          <a:p>
            <a:r>
              <a:rPr lang="en-US" b="1" dirty="0">
                <a:solidFill>
                  <a:srgbClr val="9F4B65"/>
                </a:solidFill>
              </a:rPr>
              <a:t>Results to Date (Continued)</a:t>
            </a:r>
            <a:endParaRPr lang="en-US" dirty="0"/>
          </a:p>
        </p:txBody>
      </p:sp>
      <p:sp>
        <p:nvSpPr>
          <p:cNvPr id="4" name="Slide Number Placeholder 3"/>
          <p:cNvSpPr>
            <a:spLocks noGrp="1"/>
          </p:cNvSpPr>
          <p:nvPr>
            <p:ph type="sldNum" sz="quarter" idx="12"/>
          </p:nvPr>
        </p:nvSpPr>
        <p:spPr/>
        <p:txBody>
          <a:bodyPr/>
          <a:lstStyle/>
          <a:p>
            <a:fld id="{4C5E5700-FA54-4DC5-B403-78F4B92113A2}" type="slidenum">
              <a:rPr lang="en-US" smtClean="0"/>
              <a:t>9</a:t>
            </a:fld>
            <a:endParaRPr lang="en-US" dirty="0"/>
          </a:p>
        </p:txBody>
      </p:sp>
      <p:pic>
        <p:nvPicPr>
          <p:cNvPr id="5" name="Picture 4">
            <a:extLst>
              <a:ext uri="{FF2B5EF4-FFF2-40B4-BE49-F238E27FC236}">
                <a16:creationId xmlns:a16="http://schemas.microsoft.com/office/drawing/2014/main" id="{A9968B09-5B9D-41E7-B999-91778E38B1B4}"/>
              </a:ext>
            </a:extLst>
          </p:cNvPr>
          <p:cNvPicPr>
            <a:picLocks noChangeAspect="1"/>
          </p:cNvPicPr>
          <p:nvPr/>
        </p:nvPicPr>
        <p:blipFill>
          <a:blip r:embed="rId3"/>
          <a:stretch>
            <a:fillRect/>
          </a:stretch>
        </p:blipFill>
        <p:spPr>
          <a:xfrm rot="5400000">
            <a:off x="4343398" y="1981200"/>
            <a:ext cx="457201" cy="9144001"/>
          </a:xfrm>
          <a:prstGeom prst="rect">
            <a:avLst/>
          </a:prstGeom>
        </p:spPr>
      </p:pic>
      <p:sp>
        <p:nvSpPr>
          <p:cNvPr id="8" name="TextBox 5">
            <a:extLst>
              <a:ext uri="{FF2B5EF4-FFF2-40B4-BE49-F238E27FC236}">
                <a16:creationId xmlns:a16="http://schemas.microsoft.com/office/drawing/2014/main" id="{263F87C9-EF25-458B-B8F3-3DD038C9653A}"/>
              </a:ext>
            </a:extLst>
          </p:cNvPr>
          <p:cNvSpPr txBox="1">
            <a:spLocks noChangeArrowheads="1"/>
          </p:cNvSpPr>
          <p:nvPr/>
        </p:nvSpPr>
        <p:spPr bwMode="auto">
          <a:xfrm>
            <a:off x="2024060" y="6356350"/>
            <a:ext cx="509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altLang="en-US">
                <a:solidFill>
                  <a:schemeClr val="bg1"/>
                </a:solidFill>
              </a:rPr>
              <a:t>Data Source: Rhode Island All Payer Claims Database</a:t>
            </a:r>
          </a:p>
        </p:txBody>
      </p:sp>
      <p:graphicFrame>
        <p:nvGraphicFramePr>
          <p:cNvPr id="9" name="Content Placeholder 8">
            <a:extLst>
              <a:ext uri="{FF2B5EF4-FFF2-40B4-BE49-F238E27FC236}">
                <a16:creationId xmlns:a16="http://schemas.microsoft.com/office/drawing/2014/main" id="{981B3C6B-B713-4E31-ACBE-5A08B0F50ECD}"/>
              </a:ext>
            </a:extLst>
          </p:cNvPr>
          <p:cNvGraphicFramePr>
            <a:graphicFrameLocks noGrp="1"/>
          </p:cNvGraphicFramePr>
          <p:nvPr>
            <p:ph idx="1"/>
            <p:extLst>
              <p:ext uri="{D42A27DB-BD31-4B8C-83A1-F6EECF244321}">
                <p14:modId xmlns:p14="http://schemas.microsoft.com/office/powerpoint/2010/main" val="498375492"/>
              </p:ext>
            </p:extLst>
          </p:nvPr>
        </p:nvGraphicFramePr>
        <p:xfrm>
          <a:off x="457200" y="1250950"/>
          <a:ext cx="8229600" cy="50133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02730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3076</TotalTime>
  <Words>1016</Words>
  <Application>Microsoft Office PowerPoint</Application>
  <PresentationFormat>On-screen Show (4:3)</PresentationFormat>
  <Paragraphs>169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Office Theme</vt:lpstr>
      <vt:lpstr> Rhode Island  State Innovation Model (SIM) </vt:lpstr>
      <vt:lpstr>Project Leads:  Debra Hurwitz, MBA, BSN, RN     Nelly Burdette, PsyD SIM Liaison:  James Rajotte, RIDOH     Marea Tumber, OHIC  Project Start Date: February 2016 Months Implementing: 36 Months Total Budget:  $370,000 (SIM)     $600,000 (Rhode Island Foundation)     $220,000 (Tufts)     $1,190,000 Total Budget Formally Evaluated: Yes</vt:lpstr>
      <vt:lpstr>PowerPoint Presentation</vt:lpstr>
      <vt:lpstr>Background on Project Selection</vt:lpstr>
      <vt:lpstr>Project Goals and Audience</vt:lpstr>
      <vt:lpstr>Results to Date</vt:lpstr>
      <vt:lpstr>Results to Date (Continued)</vt:lpstr>
      <vt:lpstr>Results to Date (Continued)</vt:lpstr>
      <vt:lpstr>Results to Date (Continued)</vt:lpstr>
      <vt:lpstr>Lessons Learned</vt:lpstr>
      <vt:lpstr>Question</vt:lpstr>
      <vt:lpstr>Unexpected Outcomes/Partnerships</vt:lpstr>
      <vt:lpstr>Sustainability Approaches</vt:lpstr>
      <vt:lpstr>Question</vt:lpstr>
      <vt:lpstr>Main Takeaways</vt:lpstr>
      <vt:lpstr>PowerPoint Presentation</vt:lpstr>
      <vt:lpstr>Contact Information</vt:lpstr>
    </vt:vector>
  </TitlesOfParts>
  <Company>UMASS Medical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SIM</dc:title>
  <dc:creator>Kalp, Joanne</dc:creator>
  <cp:lastModifiedBy>Carolyn Karner</cp:lastModifiedBy>
  <cp:revision>421</cp:revision>
  <cp:lastPrinted>2016-12-06T19:27:59Z</cp:lastPrinted>
  <dcterms:created xsi:type="dcterms:W3CDTF">2016-03-14T19:17:02Z</dcterms:created>
  <dcterms:modified xsi:type="dcterms:W3CDTF">2019-06-10T18:05:00Z</dcterms:modified>
</cp:coreProperties>
</file>