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4"/>
  </p:sldMasterIdLst>
  <p:notesMasterIdLst>
    <p:notesMasterId r:id="rId11"/>
  </p:notesMasterIdLst>
  <p:sldIdLst>
    <p:sldId id="909" r:id="rId5"/>
    <p:sldId id="932" r:id="rId6"/>
    <p:sldId id="943" r:id="rId7"/>
    <p:sldId id="944" r:id="rId8"/>
    <p:sldId id="945" r:id="rId9"/>
    <p:sldId id="94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7FA3720-D14A-C94E-BB90-6F4488D1195B}">
          <p14:sldIdLst>
            <p14:sldId id="909"/>
          </p14:sldIdLst>
        </p14:section>
        <p14:section name="Content Slides" id="{91863962-C9BD-E543-B178-A7D06E7E83BD}">
          <p14:sldIdLst>
            <p14:sldId id="932"/>
            <p14:sldId id="943"/>
            <p14:sldId id="944"/>
            <p14:sldId id="945"/>
          </p14:sldIdLst>
        </p14:section>
        <p14:section name="Closing Slides" id="{65F1B2A4-43E3-274F-BBB8-ACF10A979F14}">
          <p14:sldIdLst>
            <p14:sldId id="94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lena Mickle" initials="HM" lastIdx="3" clrIdx="6">
    <p:extLst>
      <p:ext uri="{19B8F6BF-5375-455C-9EA6-DF929625EA0E}">
        <p15:presenceInfo xmlns:p15="http://schemas.microsoft.com/office/powerpoint/2012/main" userId="S-1-5-21-1417001333-1383384898-725345543-26322" providerId="AD"/>
      </p:ext>
    </p:extLst>
  </p:cmAuthor>
  <p:cmAuthor id="1" name="White, Allison (CDC/DDNID/NCCDPHP/DHDSP)" initials="WA(" lastIdx="12" clrIdx="0">
    <p:extLst>
      <p:ext uri="{19B8F6BF-5375-455C-9EA6-DF929625EA0E}">
        <p15:presenceInfo xmlns:p15="http://schemas.microsoft.com/office/powerpoint/2012/main" userId="S::plk6@cdc.gov::2abe5bfe-9f6d-4fc6-b8a7-557a6b0fefa8" providerId="AD"/>
      </p:ext>
    </p:extLst>
  </p:cmAuthor>
  <p:cmAuthor id="2" name="Bhatt, Ami (CDC/DDNID/NCCDPHP/DHDSP) (CTR)" initials="BA((" lastIdx="8" clrIdx="1">
    <p:extLst>
      <p:ext uri="{19B8F6BF-5375-455C-9EA6-DF929625EA0E}">
        <p15:presenceInfo xmlns:p15="http://schemas.microsoft.com/office/powerpoint/2012/main" userId="S::quo6@cdc.gov::06309b93-b638-492e-b846-1be7e7d5f0ce" providerId="AD"/>
      </p:ext>
    </p:extLst>
  </p:cmAuthor>
  <p:cmAuthor id="3" name="Therrien, Nicole (CDC/DDNID/NCCDPHP/DHDSP) (CTR)" initials="TN((" lastIdx="5" clrIdx="2">
    <p:extLst>
      <p:ext uri="{19B8F6BF-5375-455C-9EA6-DF929625EA0E}">
        <p15:presenceInfo xmlns:p15="http://schemas.microsoft.com/office/powerpoint/2012/main" userId="S::pvl2@cdc.gov::c4d54295-f3cf-4038-bb98-645b8ed19e1e" providerId="AD"/>
      </p:ext>
    </p:extLst>
  </p:cmAuthor>
  <p:cmAuthor id="4" name="Fulmer, Erika (CDC/DDNID/NCCDPHP/DHDSP)" initials="FE(" lastIdx="8" clrIdx="3">
    <p:extLst>
      <p:ext uri="{19B8F6BF-5375-455C-9EA6-DF929625EA0E}">
        <p15:presenceInfo xmlns:p15="http://schemas.microsoft.com/office/powerpoint/2012/main" userId="S::duj2@cdc.gov::e1f0d873-9f21-4464-a167-788e689ed79c" providerId="AD"/>
      </p:ext>
    </p:extLst>
  </p:cmAuthor>
  <p:cmAuthor id="5" name="Roy, Kakoli (CDC/DDNID/NCCDPHP/OD)" initials="RK(" lastIdx="2" clrIdx="4">
    <p:extLst>
      <p:ext uri="{19B8F6BF-5375-455C-9EA6-DF929625EA0E}">
        <p15:presenceInfo xmlns:p15="http://schemas.microsoft.com/office/powerpoint/2012/main" userId="S::kjr3@cdc.gov::e245aeb3-6266-4cb9-96d0-ecd654a44331" providerId="AD"/>
      </p:ext>
    </p:extLst>
  </p:cmAuthor>
  <p:cmAuthor id="6" name="Cate Hagman" initials="CH" lastIdx="27" clrIdx="5">
    <p:extLst>
      <p:ext uri="{19B8F6BF-5375-455C-9EA6-DF929625EA0E}">
        <p15:presenceInfo xmlns:p15="http://schemas.microsoft.com/office/powerpoint/2012/main" userId="S::chagman@Palladianpartners.com::b12fb89a-f742-4b0d-b3db-97c3a8857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59E"/>
    <a:srgbClr val="1B871A"/>
    <a:srgbClr val="9EA2FF"/>
    <a:srgbClr val="0F8577"/>
    <a:srgbClr val="61A5D6"/>
    <a:srgbClr val="11345E"/>
    <a:srgbClr val="041122"/>
    <a:srgbClr val="539CD4"/>
    <a:srgbClr val="861439"/>
    <a:srgbClr val="F6A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4" autoAdjust="0"/>
    <p:restoredTop sz="81289" autoAdjust="0"/>
  </p:normalViewPr>
  <p:slideViewPr>
    <p:cSldViewPr snapToGrid="0">
      <p:cViewPr varScale="1">
        <p:scale>
          <a:sx n="63" d="100"/>
          <a:sy n="63" d="100"/>
        </p:scale>
        <p:origin x="109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presProps" Target="presProps.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commentAuthors" Target="commentAuthors.xml" /><Relationship Id="rId2" Type="http://schemas.openxmlformats.org/officeDocument/2006/relationships/customXml" Target="../customXml/item2.xml" /><Relationship Id="rId16"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notesMaster" Target="notesMasters/notesMaster1.xml" /><Relationship Id="rId5" Type="http://schemas.openxmlformats.org/officeDocument/2006/relationships/slide" Target="slides/slide1.xml" /><Relationship Id="rId15" Type="http://schemas.openxmlformats.org/officeDocument/2006/relationships/theme" Target="theme/theme1.xml" /><Relationship Id="rId10" Type="http://schemas.openxmlformats.org/officeDocument/2006/relationships/slide" Target="slides/slide6.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24E38-E0B7-4E32-BB35-EB7BC342399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B6C27982-C132-4703-A5E2-1387234C0FE9}">
      <dgm:prSet/>
      <dgm:spPr/>
      <dgm:t>
        <a:bodyPr/>
        <a:lstStyle/>
        <a:p>
          <a:r>
            <a:rPr lang="en-US" b="0" i="0" dirty="0"/>
            <a:t>Strategic redistribution of tasks and shared responsibility</a:t>
          </a:r>
          <a:endParaRPr lang="en-US" dirty="0"/>
        </a:p>
      </dgm:t>
    </dgm:pt>
    <dgm:pt modelId="{AB23EA9F-AEB8-4845-821E-BD3377B3000A}" type="parTrans" cxnId="{78A55CE6-7EB2-4152-8818-529DE7F8B919}">
      <dgm:prSet/>
      <dgm:spPr/>
      <dgm:t>
        <a:bodyPr/>
        <a:lstStyle/>
        <a:p>
          <a:endParaRPr lang="en-US"/>
        </a:p>
      </dgm:t>
    </dgm:pt>
    <dgm:pt modelId="{EE2751DA-929D-425D-9E23-1F8285A822DE}" type="sibTrans" cxnId="{78A55CE6-7EB2-4152-8818-529DE7F8B919}">
      <dgm:prSet/>
      <dgm:spPr/>
      <dgm:t>
        <a:bodyPr/>
        <a:lstStyle/>
        <a:p>
          <a:endParaRPr lang="en-US"/>
        </a:p>
      </dgm:t>
    </dgm:pt>
    <dgm:pt modelId="{46C6D02C-E055-4895-AB03-E5D0FC77CF94}">
      <dgm:prSet/>
      <dgm:spPr/>
      <dgm:t>
        <a:bodyPr/>
        <a:lstStyle/>
        <a:p>
          <a:r>
            <a:rPr lang="en-US"/>
            <a:t>Patient follow-up</a:t>
          </a:r>
        </a:p>
      </dgm:t>
    </dgm:pt>
    <dgm:pt modelId="{8E323FD5-44B0-4CAA-8069-37092BC23E5F}" type="parTrans" cxnId="{D6919970-1280-4D61-9EF7-FBD6811BF825}">
      <dgm:prSet/>
      <dgm:spPr/>
      <dgm:t>
        <a:bodyPr/>
        <a:lstStyle/>
        <a:p>
          <a:endParaRPr lang="en-US"/>
        </a:p>
      </dgm:t>
    </dgm:pt>
    <dgm:pt modelId="{C9CD500C-824F-4CC9-AEB9-CC0ADA169D78}" type="sibTrans" cxnId="{D6919970-1280-4D61-9EF7-FBD6811BF825}">
      <dgm:prSet/>
      <dgm:spPr/>
      <dgm:t>
        <a:bodyPr/>
        <a:lstStyle/>
        <a:p>
          <a:endParaRPr lang="en-US"/>
        </a:p>
      </dgm:t>
    </dgm:pt>
    <dgm:pt modelId="{FEE34359-22EB-46C5-A1AA-0DD6D1233D50}">
      <dgm:prSet/>
      <dgm:spPr/>
      <dgm:t>
        <a:bodyPr/>
        <a:lstStyle/>
        <a:p>
          <a:r>
            <a:rPr lang="en-US" b="0" i="0"/>
            <a:t>Medication management</a:t>
          </a:r>
          <a:endParaRPr lang="en-US"/>
        </a:p>
      </dgm:t>
    </dgm:pt>
    <dgm:pt modelId="{27C7F233-18CD-4DBB-B785-02CBAE45F7AA}" type="parTrans" cxnId="{0D06E963-B582-4051-8D48-0709ECB15023}">
      <dgm:prSet/>
      <dgm:spPr/>
      <dgm:t>
        <a:bodyPr/>
        <a:lstStyle/>
        <a:p>
          <a:endParaRPr lang="en-US"/>
        </a:p>
      </dgm:t>
    </dgm:pt>
    <dgm:pt modelId="{E3195476-0F6E-4867-84CA-7C35D6FEE099}" type="sibTrans" cxnId="{0D06E963-B582-4051-8D48-0709ECB15023}">
      <dgm:prSet/>
      <dgm:spPr/>
      <dgm:t>
        <a:bodyPr/>
        <a:lstStyle/>
        <a:p>
          <a:endParaRPr lang="en-US"/>
        </a:p>
      </dgm:t>
    </dgm:pt>
    <dgm:pt modelId="{A715F72F-401E-4761-A026-D49BDB6B7916}">
      <dgm:prSet/>
      <dgm:spPr/>
      <dgm:t>
        <a:bodyPr/>
        <a:lstStyle/>
        <a:p>
          <a:r>
            <a:rPr lang="en-US" b="0" i="0"/>
            <a:t>Medication adherence</a:t>
          </a:r>
          <a:endParaRPr lang="en-US"/>
        </a:p>
      </dgm:t>
    </dgm:pt>
    <dgm:pt modelId="{5EAF1038-340E-413D-9856-85A6AA21448B}" type="parTrans" cxnId="{A03F6A66-60E9-4684-8F96-3A9F1C4C8339}">
      <dgm:prSet/>
      <dgm:spPr/>
      <dgm:t>
        <a:bodyPr/>
        <a:lstStyle/>
        <a:p>
          <a:endParaRPr lang="en-US"/>
        </a:p>
      </dgm:t>
    </dgm:pt>
    <dgm:pt modelId="{B529D577-222E-4920-ABCD-E53285699004}" type="sibTrans" cxnId="{A03F6A66-60E9-4684-8F96-3A9F1C4C8339}">
      <dgm:prSet/>
      <dgm:spPr/>
      <dgm:t>
        <a:bodyPr/>
        <a:lstStyle/>
        <a:p>
          <a:endParaRPr lang="en-US"/>
        </a:p>
      </dgm:t>
    </dgm:pt>
    <dgm:pt modelId="{9D360ABA-5980-4381-8C2F-E3A9BBFEE833}">
      <dgm:prSet/>
      <dgm:spPr/>
      <dgm:t>
        <a:bodyPr/>
        <a:lstStyle/>
        <a:p>
          <a:r>
            <a:rPr lang="en-US" b="0" i="0"/>
            <a:t>Self-management support</a:t>
          </a:r>
          <a:endParaRPr lang="en-US" strike="sngStrike"/>
        </a:p>
      </dgm:t>
    </dgm:pt>
    <dgm:pt modelId="{39185176-44BA-4DD5-93A1-B59D5347FA0C}" type="parTrans" cxnId="{2860F036-1A05-4E92-AF54-01CAA17AE258}">
      <dgm:prSet/>
      <dgm:spPr/>
      <dgm:t>
        <a:bodyPr/>
        <a:lstStyle/>
        <a:p>
          <a:endParaRPr lang="en-US"/>
        </a:p>
      </dgm:t>
    </dgm:pt>
    <dgm:pt modelId="{AB620BE7-F9DD-4882-9086-54C65C7BF1D8}" type="sibTrans" cxnId="{2860F036-1A05-4E92-AF54-01CAA17AE258}">
      <dgm:prSet/>
      <dgm:spPr/>
      <dgm:t>
        <a:bodyPr/>
        <a:lstStyle/>
        <a:p>
          <a:endParaRPr lang="en-US"/>
        </a:p>
      </dgm:t>
    </dgm:pt>
    <dgm:pt modelId="{04A9B4E9-D9B8-4794-B741-FA837F2D303C}">
      <dgm:prSet/>
      <dgm:spPr/>
      <dgm:t>
        <a:bodyPr/>
        <a:lstStyle/>
        <a:p>
          <a:r>
            <a:rPr lang="en-US"/>
            <a:t>Self-measured blood pressure</a:t>
          </a:r>
        </a:p>
      </dgm:t>
    </dgm:pt>
    <dgm:pt modelId="{2DB35817-1F33-469A-ABE4-D870A01B17F3}" type="parTrans" cxnId="{BBCE4B38-943A-41EC-975B-DAE4629351C1}">
      <dgm:prSet/>
      <dgm:spPr/>
      <dgm:t>
        <a:bodyPr/>
        <a:lstStyle/>
        <a:p>
          <a:endParaRPr lang="en-US"/>
        </a:p>
      </dgm:t>
    </dgm:pt>
    <dgm:pt modelId="{EE9DF57B-6F4B-4195-889A-8D89CB58E679}" type="sibTrans" cxnId="{BBCE4B38-943A-41EC-975B-DAE4629351C1}">
      <dgm:prSet/>
      <dgm:spPr/>
      <dgm:t>
        <a:bodyPr/>
        <a:lstStyle/>
        <a:p>
          <a:endParaRPr lang="en-US"/>
        </a:p>
      </dgm:t>
    </dgm:pt>
    <dgm:pt modelId="{CC6E5050-A3E3-4DA4-B523-9EDADE5C957A}">
      <dgm:prSet/>
      <dgm:spPr/>
      <dgm:t>
        <a:bodyPr/>
        <a:lstStyle/>
        <a:p>
          <a:r>
            <a:rPr lang="en-US" b="0" i="0" dirty="0"/>
            <a:t>Implementation strategies </a:t>
          </a:r>
          <a:r>
            <a:rPr lang="en-US" b="0" i="0" strike="noStrike" dirty="0"/>
            <a:t>include</a:t>
          </a:r>
          <a:endParaRPr lang="en-US" strike="noStrike" dirty="0"/>
        </a:p>
      </dgm:t>
    </dgm:pt>
    <dgm:pt modelId="{38C8B80D-05C3-47F3-B8E4-F95B8461798B}" type="sibTrans" cxnId="{11286B6F-303E-4917-BB9B-FF2D690EF43D}">
      <dgm:prSet/>
      <dgm:spPr/>
      <dgm:t>
        <a:bodyPr/>
        <a:lstStyle/>
        <a:p>
          <a:endParaRPr lang="en-US"/>
        </a:p>
      </dgm:t>
    </dgm:pt>
    <dgm:pt modelId="{EE79D25D-BF20-463F-8A77-E104585DB50B}" type="parTrans" cxnId="{11286B6F-303E-4917-BB9B-FF2D690EF43D}">
      <dgm:prSet/>
      <dgm:spPr/>
      <dgm:t>
        <a:bodyPr/>
        <a:lstStyle/>
        <a:p>
          <a:endParaRPr lang="en-US"/>
        </a:p>
      </dgm:t>
    </dgm:pt>
    <dgm:pt modelId="{EE7E19A4-5E81-4018-9819-FC42496EE988}" type="pres">
      <dgm:prSet presAssocID="{93324E38-E0B7-4E32-BB35-EB7BC3423998}" presName="Name0" presStyleCnt="0">
        <dgm:presLayoutVars>
          <dgm:dir/>
          <dgm:animLvl val="lvl"/>
          <dgm:resizeHandles val="exact"/>
        </dgm:presLayoutVars>
      </dgm:prSet>
      <dgm:spPr/>
    </dgm:pt>
    <dgm:pt modelId="{2B35D871-88A7-4F7A-9561-529709B22145}" type="pres">
      <dgm:prSet presAssocID="{CC6E5050-A3E3-4DA4-B523-9EDADE5C957A}" presName="boxAndChildren" presStyleCnt="0"/>
      <dgm:spPr/>
    </dgm:pt>
    <dgm:pt modelId="{CB94144B-12BC-43FE-AA2B-FABCAC1F6696}" type="pres">
      <dgm:prSet presAssocID="{CC6E5050-A3E3-4DA4-B523-9EDADE5C957A}" presName="parentTextBox" presStyleLbl="node1" presStyleIdx="0" presStyleCnt="2"/>
      <dgm:spPr/>
    </dgm:pt>
    <dgm:pt modelId="{FAEFA2CB-2B37-4ADB-8D8D-8DFE59666A2E}" type="pres">
      <dgm:prSet presAssocID="{CC6E5050-A3E3-4DA4-B523-9EDADE5C957A}" presName="entireBox" presStyleLbl="node1" presStyleIdx="0" presStyleCnt="2"/>
      <dgm:spPr/>
    </dgm:pt>
    <dgm:pt modelId="{1832A762-D632-43E9-900E-EC2A31656D6B}" type="pres">
      <dgm:prSet presAssocID="{CC6E5050-A3E3-4DA4-B523-9EDADE5C957A}" presName="descendantBox" presStyleCnt="0"/>
      <dgm:spPr/>
    </dgm:pt>
    <dgm:pt modelId="{F78E6E16-569D-43F4-9693-8883612A4A1D}" type="pres">
      <dgm:prSet presAssocID="{46C6D02C-E055-4895-AB03-E5D0FC77CF94}" presName="childTextBox" presStyleLbl="fgAccFollowNode1" presStyleIdx="0" presStyleCnt="5">
        <dgm:presLayoutVars>
          <dgm:bulletEnabled val="1"/>
        </dgm:presLayoutVars>
      </dgm:prSet>
      <dgm:spPr/>
    </dgm:pt>
    <dgm:pt modelId="{F32F0176-7EC3-4411-9749-F9FC8FDF4B65}" type="pres">
      <dgm:prSet presAssocID="{FEE34359-22EB-46C5-A1AA-0DD6D1233D50}" presName="childTextBox" presStyleLbl="fgAccFollowNode1" presStyleIdx="1" presStyleCnt="5">
        <dgm:presLayoutVars>
          <dgm:bulletEnabled val="1"/>
        </dgm:presLayoutVars>
      </dgm:prSet>
      <dgm:spPr/>
    </dgm:pt>
    <dgm:pt modelId="{7A8BB9E0-92A6-49D3-94B6-42938A1D1BCA}" type="pres">
      <dgm:prSet presAssocID="{A715F72F-401E-4761-A026-D49BDB6B7916}" presName="childTextBox" presStyleLbl="fgAccFollowNode1" presStyleIdx="2" presStyleCnt="5">
        <dgm:presLayoutVars>
          <dgm:bulletEnabled val="1"/>
        </dgm:presLayoutVars>
      </dgm:prSet>
      <dgm:spPr/>
    </dgm:pt>
    <dgm:pt modelId="{BF7B723B-07F5-4A27-9ACF-13ECF8EB2FF0}" type="pres">
      <dgm:prSet presAssocID="{9D360ABA-5980-4381-8C2F-E3A9BBFEE833}" presName="childTextBox" presStyleLbl="fgAccFollowNode1" presStyleIdx="3" presStyleCnt="5">
        <dgm:presLayoutVars>
          <dgm:bulletEnabled val="1"/>
        </dgm:presLayoutVars>
      </dgm:prSet>
      <dgm:spPr/>
    </dgm:pt>
    <dgm:pt modelId="{C05A40A2-5427-40D1-8068-308D07D43DA7}" type="pres">
      <dgm:prSet presAssocID="{04A9B4E9-D9B8-4794-B741-FA837F2D303C}" presName="childTextBox" presStyleLbl="fgAccFollowNode1" presStyleIdx="4" presStyleCnt="5">
        <dgm:presLayoutVars>
          <dgm:bulletEnabled val="1"/>
        </dgm:presLayoutVars>
      </dgm:prSet>
      <dgm:spPr/>
    </dgm:pt>
    <dgm:pt modelId="{106355F4-5777-48BD-BF79-D0125671D905}" type="pres">
      <dgm:prSet presAssocID="{EE2751DA-929D-425D-9E23-1F8285A822DE}" presName="sp" presStyleCnt="0"/>
      <dgm:spPr/>
    </dgm:pt>
    <dgm:pt modelId="{AC8CD627-9378-4C86-9A1E-CDA630CCBC2F}" type="pres">
      <dgm:prSet presAssocID="{B6C27982-C132-4703-A5E2-1387234C0FE9}" presName="arrowAndChildren" presStyleCnt="0"/>
      <dgm:spPr/>
    </dgm:pt>
    <dgm:pt modelId="{874E722A-29A8-4952-A4FA-276623700F96}" type="pres">
      <dgm:prSet presAssocID="{B6C27982-C132-4703-A5E2-1387234C0FE9}" presName="parentTextArrow" presStyleLbl="node1" presStyleIdx="1" presStyleCnt="2" custScaleY="39967" custLinFactNeighborY="844"/>
      <dgm:spPr/>
    </dgm:pt>
  </dgm:ptLst>
  <dgm:cxnLst>
    <dgm:cxn modelId="{5D07A400-B90C-415E-ACE3-ED2EB249F149}" type="presOf" srcId="{9D360ABA-5980-4381-8C2F-E3A9BBFEE833}" destId="{BF7B723B-07F5-4A27-9ACF-13ECF8EB2FF0}" srcOrd="0" destOrd="0" presId="urn:microsoft.com/office/officeart/2005/8/layout/process4"/>
    <dgm:cxn modelId="{169D320E-6383-478C-86CD-75B1273F0B58}" type="presOf" srcId="{04A9B4E9-D9B8-4794-B741-FA837F2D303C}" destId="{C05A40A2-5427-40D1-8068-308D07D43DA7}" srcOrd="0" destOrd="0" presId="urn:microsoft.com/office/officeart/2005/8/layout/process4"/>
    <dgm:cxn modelId="{2860F036-1A05-4E92-AF54-01CAA17AE258}" srcId="{CC6E5050-A3E3-4DA4-B523-9EDADE5C957A}" destId="{9D360ABA-5980-4381-8C2F-E3A9BBFEE833}" srcOrd="3" destOrd="0" parTransId="{39185176-44BA-4DD5-93A1-B59D5347FA0C}" sibTransId="{AB620BE7-F9DD-4882-9086-54C65C7BF1D8}"/>
    <dgm:cxn modelId="{BBCE4B38-943A-41EC-975B-DAE4629351C1}" srcId="{CC6E5050-A3E3-4DA4-B523-9EDADE5C957A}" destId="{04A9B4E9-D9B8-4794-B741-FA837F2D303C}" srcOrd="4" destOrd="0" parTransId="{2DB35817-1F33-469A-ABE4-D870A01B17F3}" sibTransId="{EE9DF57B-6F4B-4195-889A-8D89CB58E679}"/>
    <dgm:cxn modelId="{0D06E963-B582-4051-8D48-0709ECB15023}" srcId="{CC6E5050-A3E3-4DA4-B523-9EDADE5C957A}" destId="{FEE34359-22EB-46C5-A1AA-0DD6D1233D50}" srcOrd="1" destOrd="0" parTransId="{27C7F233-18CD-4DBB-B785-02CBAE45F7AA}" sibTransId="{E3195476-0F6E-4867-84CA-7C35D6FEE099}"/>
    <dgm:cxn modelId="{DF0A8A45-627C-4328-B439-4C2FC85151F2}" type="presOf" srcId="{CC6E5050-A3E3-4DA4-B523-9EDADE5C957A}" destId="{FAEFA2CB-2B37-4ADB-8D8D-8DFE59666A2E}" srcOrd="1" destOrd="0" presId="urn:microsoft.com/office/officeart/2005/8/layout/process4"/>
    <dgm:cxn modelId="{A03F6A66-60E9-4684-8F96-3A9F1C4C8339}" srcId="{CC6E5050-A3E3-4DA4-B523-9EDADE5C957A}" destId="{A715F72F-401E-4761-A026-D49BDB6B7916}" srcOrd="2" destOrd="0" parTransId="{5EAF1038-340E-413D-9856-85A6AA21448B}" sibTransId="{B529D577-222E-4920-ABCD-E53285699004}"/>
    <dgm:cxn modelId="{08576D48-C100-4416-8E8F-F9FD7AB12F1E}" type="presOf" srcId="{B6C27982-C132-4703-A5E2-1387234C0FE9}" destId="{874E722A-29A8-4952-A4FA-276623700F96}" srcOrd="0" destOrd="0" presId="urn:microsoft.com/office/officeart/2005/8/layout/process4"/>
    <dgm:cxn modelId="{11286B6F-303E-4917-BB9B-FF2D690EF43D}" srcId="{93324E38-E0B7-4E32-BB35-EB7BC3423998}" destId="{CC6E5050-A3E3-4DA4-B523-9EDADE5C957A}" srcOrd="1" destOrd="0" parTransId="{EE79D25D-BF20-463F-8A77-E104585DB50B}" sibTransId="{38C8B80D-05C3-47F3-B8E4-F95B8461798B}"/>
    <dgm:cxn modelId="{D6919970-1280-4D61-9EF7-FBD6811BF825}" srcId="{CC6E5050-A3E3-4DA4-B523-9EDADE5C957A}" destId="{46C6D02C-E055-4895-AB03-E5D0FC77CF94}" srcOrd="0" destOrd="0" parTransId="{8E323FD5-44B0-4CAA-8069-37092BC23E5F}" sibTransId="{C9CD500C-824F-4CC9-AEB9-CC0ADA169D78}"/>
    <dgm:cxn modelId="{CA5DA68B-D1E2-46AA-A28E-704000D77BA4}" type="presOf" srcId="{93324E38-E0B7-4E32-BB35-EB7BC3423998}" destId="{EE7E19A4-5E81-4018-9819-FC42496EE988}" srcOrd="0" destOrd="0" presId="urn:microsoft.com/office/officeart/2005/8/layout/process4"/>
    <dgm:cxn modelId="{219396C9-A951-445B-8BAE-29C0EE600824}" type="presOf" srcId="{A715F72F-401E-4761-A026-D49BDB6B7916}" destId="{7A8BB9E0-92A6-49D3-94B6-42938A1D1BCA}" srcOrd="0" destOrd="0" presId="urn:microsoft.com/office/officeart/2005/8/layout/process4"/>
    <dgm:cxn modelId="{F507BED3-6904-4DF6-A831-7533A8C92160}" type="presOf" srcId="{CC6E5050-A3E3-4DA4-B523-9EDADE5C957A}" destId="{CB94144B-12BC-43FE-AA2B-FABCAC1F6696}" srcOrd="0" destOrd="0" presId="urn:microsoft.com/office/officeart/2005/8/layout/process4"/>
    <dgm:cxn modelId="{8C0A87D9-ACC4-4B9A-8357-A0E6BDFB10A3}" type="presOf" srcId="{FEE34359-22EB-46C5-A1AA-0DD6D1233D50}" destId="{F32F0176-7EC3-4411-9749-F9FC8FDF4B65}" srcOrd="0" destOrd="0" presId="urn:microsoft.com/office/officeart/2005/8/layout/process4"/>
    <dgm:cxn modelId="{F144B2E4-1495-4466-BDEC-4A32935386D1}" type="presOf" srcId="{46C6D02C-E055-4895-AB03-E5D0FC77CF94}" destId="{F78E6E16-569D-43F4-9693-8883612A4A1D}" srcOrd="0" destOrd="0" presId="urn:microsoft.com/office/officeart/2005/8/layout/process4"/>
    <dgm:cxn modelId="{78A55CE6-7EB2-4152-8818-529DE7F8B919}" srcId="{93324E38-E0B7-4E32-BB35-EB7BC3423998}" destId="{B6C27982-C132-4703-A5E2-1387234C0FE9}" srcOrd="0" destOrd="0" parTransId="{AB23EA9F-AEB8-4845-821E-BD3377B3000A}" sibTransId="{EE2751DA-929D-425D-9E23-1F8285A822DE}"/>
    <dgm:cxn modelId="{349C89B3-945D-4219-9B67-BB19EDABF4F5}" type="presParOf" srcId="{EE7E19A4-5E81-4018-9819-FC42496EE988}" destId="{2B35D871-88A7-4F7A-9561-529709B22145}" srcOrd="0" destOrd="0" presId="urn:microsoft.com/office/officeart/2005/8/layout/process4"/>
    <dgm:cxn modelId="{38C24FCC-29EB-4FC3-879D-8656C54E4BEB}" type="presParOf" srcId="{2B35D871-88A7-4F7A-9561-529709B22145}" destId="{CB94144B-12BC-43FE-AA2B-FABCAC1F6696}" srcOrd="0" destOrd="0" presId="urn:microsoft.com/office/officeart/2005/8/layout/process4"/>
    <dgm:cxn modelId="{24D1AE8E-B989-4E63-A713-F40176A436AC}" type="presParOf" srcId="{2B35D871-88A7-4F7A-9561-529709B22145}" destId="{FAEFA2CB-2B37-4ADB-8D8D-8DFE59666A2E}" srcOrd="1" destOrd="0" presId="urn:microsoft.com/office/officeart/2005/8/layout/process4"/>
    <dgm:cxn modelId="{1BAD0090-4F03-4300-9D8D-D144BE8C1DED}" type="presParOf" srcId="{2B35D871-88A7-4F7A-9561-529709B22145}" destId="{1832A762-D632-43E9-900E-EC2A31656D6B}" srcOrd="2" destOrd="0" presId="urn:microsoft.com/office/officeart/2005/8/layout/process4"/>
    <dgm:cxn modelId="{587BC91C-4D70-4D9E-99F7-C24CF80857F4}" type="presParOf" srcId="{1832A762-D632-43E9-900E-EC2A31656D6B}" destId="{F78E6E16-569D-43F4-9693-8883612A4A1D}" srcOrd="0" destOrd="0" presId="urn:microsoft.com/office/officeart/2005/8/layout/process4"/>
    <dgm:cxn modelId="{05ECC817-A0D7-495C-BCB6-4B9361080A8E}" type="presParOf" srcId="{1832A762-D632-43E9-900E-EC2A31656D6B}" destId="{F32F0176-7EC3-4411-9749-F9FC8FDF4B65}" srcOrd="1" destOrd="0" presId="urn:microsoft.com/office/officeart/2005/8/layout/process4"/>
    <dgm:cxn modelId="{67464857-AF97-4FA8-B277-AF637B796ED3}" type="presParOf" srcId="{1832A762-D632-43E9-900E-EC2A31656D6B}" destId="{7A8BB9E0-92A6-49D3-94B6-42938A1D1BCA}" srcOrd="2" destOrd="0" presId="urn:microsoft.com/office/officeart/2005/8/layout/process4"/>
    <dgm:cxn modelId="{41C73310-F942-4217-8288-401210F62A33}" type="presParOf" srcId="{1832A762-D632-43E9-900E-EC2A31656D6B}" destId="{BF7B723B-07F5-4A27-9ACF-13ECF8EB2FF0}" srcOrd="3" destOrd="0" presId="urn:microsoft.com/office/officeart/2005/8/layout/process4"/>
    <dgm:cxn modelId="{F2DC6D98-55DE-48C5-8EBE-6B957D5C9922}" type="presParOf" srcId="{1832A762-D632-43E9-900E-EC2A31656D6B}" destId="{C05A40A2-5427-40D1-8068-308D07D43DA7}" srcOrd="4" destOrd="0" presId="urn:microsoft.com/office/officeart/2005/8/layout/process4"/>
    <dgm:cxn modelId="{4C160908-B2E7-4A09-A513-BB91233AF36F}" type="presParOf" srcId="{EE7E19A4-5E81-4018-9819-FC42496EE988}" destId="{106355F4-5777-48BD-BF79-D0125671D905}" srcOrd="1" destOrd="0" presId="urn:microsoft.com/office/officeart/2005/8/layout/process4"/>
    <dgm:cxn modelId="{4FA8003D-9687-424E-B372-D01AAC07B7F7}" type="presParOf" srcId="{EE7E19A4-5E81-4018-9819-FC42496EE988}" destId="{AC8CD627-9378-4C86-9A1E-CDA630CCBC2F}" srcOrd="2" destOrd="0" presId="urn:microsoft.com/office/officeart/2005/8/layout/process4"/>
    <dgm:cxn modelId="{4330C7A9-6D0F-4C28-ABF1-287D2ACE3FB3}" type="presParOf" srcId="{AC8CD627-9378-4C86-9A1E-CDA630CCBC2F}" destId="{874E722A-29A8-4952-A4FA-276623700F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4CA182-EB68-48B9-A9C6-F6B325117AEC}"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3232E08F-2382-44B3-83B0-3C648103EBC4}">
      <dgm:prSet/>
      <dgm:spPr/>
      <dgm:t>
        <a:bodyPr/>
        <a:lstStyle/>
        <a:p>
          <a:r>
            <a:rPr lang="en-US"/>
            <a:t>Identify</a:t>
          </a:r>
        </a:p>
      </dgm:t>
    </dgm:pt>
    <dgm:pt modelId="{6237BA3F-6089-472B-BBDE-3895F8B74D59}" type="parTrans" cxnId="{DC226A9C-2728-4957-A51B-F2D2D0D4B974}">
      <dgm:prSet/>
      <dgm:spPr/>
      <dgm:t>
        <a:bodyPr/>
        <a:lstStyle/>
        <a:p>
          <a:endParaRPr lang="en-US"/>
        </a:p>
      </dgm:t>
    </dgm:pt>
    <dgm:pt modelId="{5BDE2B3E-C934-4BE6-A730-B04D8D2A5535}" type="sibTrans" cxnId="{DC226A9C-2728-4957-A51B-F2D2D0D4B974}">
      <dgm:prSet/>
      <dgm:spPr/>
      <dgm:t>
        <a:bodyPr/>
        <a:lstStyle/>
        <a:p>
          <a:endParaRPr lang="en-US"/>
        </a:p>
      </dgm:t>
    </dgm:pt>
    <dgm:pt modelId="{F6912B7A-C706-4744-B25B-CC934B0C94D9}">
      <dgm:prSet/>
      <dgm:spPr/>
      <dgm:t>
        <a:bodyPr/>
        <a:lstStyle/>
        <a:p>
          <a:r>
            <a:rPr lang="en-US" dirty="0"/>
            <a:t>Identify patient populations or communities that face a disproportionate rate of hypertension.</a:t>
          </a:r>
        </a:p>
      </dgm:t>
    </dgm:pt>
    <dgm:pt modelId="{6D0246D4-7019-40B7-8F53-BFC37C97CE1A}" type="parTrans" cxnId="{FEAF2BC5-07AF-48B7-B2A7-BD50C5EDD0E6}">
      <dgm:prSet/>
      <dgm:spPr/>
      <dgm:t>
        <a:bodyPr/>
        <a:lstStyle/>
        <a:p>
          <a:endParaRPr lang="en-US"/>
        </a:p>
      </dgm:t>
    </dgm:pt>
    <dgm:pt modelId="{AEB263E2-C283-4E83-A452-E526AC85C474}" type="sibTrans" cxnId="{FEAF2BC5-07AF-48B7-B2A7-BD50C5EDD0E6}">
      <dgm:prSet/>
      <dgm:spPr/>
      <dgm:t>
        <a:bodyPr/>
        <a:lstStyle/>
        <a:p>
          <a:endParaRPr lang="en-US"/>
        </a:p>
      </dgm:t>
    </dgm:pt>
    <dgm:pt modelId="{AEFCBD59-24C8-457E-8505-D483F99168DC}">
      <dgm:prSet/>
      <dgm:spPr/>
      <dgm:t>
        <a:bodyPr/>
        <a:lstStyle/>
        <a:p>
          <a:r>
            <a:rPr lang="en-US"/>
            <a:t>Assess</a:t>
          </a:r>
        </a:p>
      </dgm:t>
    </dgm:pt>
    <dgm:pt modelId="{B5BD7013-84E6-42FB-B2DF-31F3C0661C9C}" type="parTrans" cxnId="{AD9A1160-8CC2-42A2-8B2D-37622FC90213}">
      <dgm:prSet/>
      <dgm:spPr/>
      <dgm:t>
        <a:bodyPr/>
        <a:lstStyle/>
        <a:p>
          <a:endParaRPr lang="en-US"/>
        </a:p>
      </dgm:t>
    </dgm:pt>
    <dgm:pt modelId="{306653C6-EEF2-4AEC-8468-8EA137A0C35A}" type="sibTrans" cxnId="{AD9A1160-8CC2-42A2-8B2D-37622FC90213}">
      <dgm:prSet/>
      <dgm:spPr/>
      <dgm:t>
        <a:bodyPr/>
        <a:lstStyle/>
        <a:p>
          <a:endParaRPr lang="en-US"/>
        </a:p>
      </dgm:t>
    </dgm:pt>
    <dgm:pt modelId="{FA1D0429-0152-49BD-B0A7-E5FAA23BCAB8}">
      <dgm:prSet/>
      <dgm:spPr/>
      <dgm:t>
        <a:bodyPr/>
        <a:lstStyle/>
        <a:p>
          <a:r>
            <a:rPr lang="en-US"/>
            <a:t>Assess facilitators and barriers to implementing TBC interventions. </a:t>
          </a:r>
        </a:p>
      </dgm:t>
    </dgm:pt>
    <dgm:pt modelId="{7B3DE523-705A-4B88-81BC-0EA50CB854CF}" type="parTrans" cxnId="{B1A4A0C1-CDED-43C1-81F2-51FC5C197BFA}">
      <dgm:prSet/>
      <dgm:spPr/>
      <dgm:t>
        <a:bodyPr/>
        <a:lstStyle/>
        <a:p>
          <a:endParaRPr lang="en-US"/>
        </a:p>
      </dgm:t>
    </dgm:pt>
    <dgm:pt modelId="{403A92DC-DAF8-46CC-BB8D-0D01909662A3}" type="sibTrans" cxnId="{B1A4A0C1-CDED-43C1-81F2-51FC5C197BFA}">
      <dgm:prSet/>
      <dgm:spPr/>
      <dgm:t>
        <a:bodyPr/>
        <a:lstStyle/>
        <a:p>
          <a:endParaRPr lang="en-US"/>
        </a:p>
      </dgm:t>
    </dgm:pt>
    <dgm:pt modelId="{78EC6223-2834-4073-B1FA-638C823D2193}">
      <dgm:prSet/>
      <dgm:spPr>
        <a:solidFill>
          <a:srgbClr val="1B871A"/>
        </a:solidFill>
      </dgm:spPr>
      <dgm:t>
        <a:bodyPr/>
        <a:lstStyle/>
        <a:p>
          <a:r>
            <a:rPr lang="en-US" dirty="0"/>
            <a:t>Act</a:t>
          </a:r>
        </a:p>
      </dgm:t>
    </dgm:pt>
    <dgm:pt modelId="{ABC13356-4770-482D-9DFA-CE1A4085954E}" type="parTrans" cxnId="{1BEBB15D-A0AC-40D7-8D6B-C3D178382120}">
      <dgm:prSet/>
      <dgm:spPr/>
      <dgm:t>
        <a:bodyPr/>
        <a:lstStyle/>
        <a:p>
          <a:endParaRPr lang="en-US"/>
        </a:p>
      </dgm:t>
    </dgm:pt>
    <dgm:pt modelId="{E11B2738-3497-4DF2-B0ED-C54CF5EF1FE9}" type="sibTrans" cxnId="{1BEBB15D-A0AC-40D7-8D6B-C3D178382120}">
      <dgm:prSet/>
      <dgm:spPr/>
      <dgm:t>
        <a:bodyPr/>
        <a:lstStyle/>
        <a:p>
          <a:endParaRPr lang="en-US"/>
        </a:p>
      </dgm:t>
    </dgm:pt>
    <dgm:pt modelId="{5733DF5A-5DF2-4878-961E-0A61E175D5B1}">
      <dgm:prSet/>
      <dgm:spPr/>
      <dgm:t>
        <a:bodyPr/>
        <a:lstStyle/>
        <a:p>
          <a:r>
            <a:rPr lang="en-US" dirty="0"/>
            <a:t>Act to implement TBC interventions with strategies that complement the </a:t>
          </a:r>
          <a:r>
            <a:rPr lang="en-US" dirty="0" err="1"/>
            <a:t>CPSTF</a:t>
          </a:r>
          <a:r>
            <a:rPr lang="en-US" dirty="0"/>
            <a:t> recommendation. </a:t>
          </a:r>
        </a:p>
      </dgm:t>
    </dgm:pt>
    <dgm:pt modelId="{ED5DFA4B-EDC2-4C0E-AF66-2A7A976AE18B}" type="parTrans" cxnId="{DAE77D35-AA0A-4E35-8CC6-002E235642B0}">
      <dgm:prSet/>
      <dgm:spPr/>
      <dgm:t>
        <a:bodyPr/>
        <a:lstStyle/>
        <a:p>
          <a:endParaRPr lang="en-US"/>
        </a:p>
      </dgm:t>
    </dgm:pt>
    <dgm:pt modelId="{2062EA2F-20FF-415D-A11C-AB4416BF1A84}" type="sibTrans" cxnId="{DAE77D35-AA0A-4E35-8CC6-002E235642B0}">
      <dgm:prSet/>
      <dgm:spPr/>
      <dgm:t>
        <a:bodyPr/>
        <a:lstStyle/>
        <a:p>
          <a:endParaRPr lang="en-US"/>
        </a:p>
      </dgm:t>
    </dgm:pt>
    <dgm:pt modelId="{96482549-05C0-4C47-85A7-1C3B528B4559}" type="pres">
      <dgm:prSet presAssocID="{D34CA182-EB68-48B9-A9C6-F6B325117AEC}" presName="Name0" presStyleCnt="0">
        <dgm:presLayoutVars>
          <dgm:dir/>
          <dgm:animLvl val="lvl"/>
          <dgm:resizeHandles val="exact"/>
        </dgm:presLayoutVars>
      </dgm:prSet>
      <dgm:spPr/>
    </dgm:pt>
    <dgm:pt modelId="{9B0F6980-0D8E-48C6-8221-DBA17B33FB63}" type="pres">
      <dgm:prSet presAssocID="{3232E08F-2382-44B3-83B0-3C648103EBC4}" presName="linNode" presStyleCnt="0"/>
      <dgm:spPr/>
    </dgm:pt>
    <dgm:pt modelId="{C23484E8-B32A-43F4-A9BD-0249F24CC8C3}" type="pres">
      <dgm:prSet presAssocID="{3232E08F-2382-44B3-83B0-3C648103EBC4}" presName="parentText" presStyleLbl="alignNode1" presStyleIdx="0" presStyleCnt="3" custLinFactNeighborY="1722">
        <dgm:presLayoutVars>
          <dgm:chMax val="1"/>
          <dgm:bulletEnabled/>
        </dgm:presLayoutVars>
      </dgm:prSet>
      <dgm:spPr/>
    </dgm:pt>
    <dgm:pt modelId="{502A8F47-C6B5-4D0F-AE4A-5DC926859965}" type="pres">
      <dgm:prSet presAssocID="{3232E08F-2382-44B3-83B0-3C648103EBC4}" presName="descendantText" presStyleLbl="alignAccFollowNode1" presStyleIdx="0" presStyleCnt="3">
        <dgm:presLayoutVars>
          <dgm:bulletEnabled/>
        </dgm:presLayoutVars>
      </dgm:prSet>
      <dgm:spPr/>
    </dgm:pt>
    <dgm:pt modelId="{91626ED9-5936-4DC5-96CE-B7F747AF1B35}" type="pres">
      <dgm:prSet presAssocID="{5BDE2B3E-C934-4BE6-A730-B04D8D2A5535}" presName="sp" presStyleCnt="0"/>
      <dgm:spPr/>
    </dgm:pt>
    <dgm:pt modelId="{160A0AAD-157A-4C15-B037-164B9070972C}" type="pres">
      <dgm:prSet presAssocID="{AEFCBD59-24C8-457E-8505-D483F99168DC}" presName="linNode" presStyleCnt="0"/>
      <dgm:spPr/>
    </dgm:pt>
    <dgm:pt modelId="{C6CA7A92-7864-488B-A996-C021C50F5082}" type="pres">
      <dgm:prSet presAssocID="{AEFCBD59-24C8-457E-8505-D483F99168DC}" presName="parentText" presStyleLbl="alignNode1" presStyleIdx="1" presStyleCnt="3">
        <dgm:presLayoutVars>
          <dgm:chMax val="1"/>
          <dgm:bulletEnabled/>
        </dgm:presLayoutVars>
      </dgm:prSet>
      <dgm:spPr/>
    </dgm:pt>
    <dgm:pt modelId="{4BE50914-D7D5-4200-A0DB-4D9C220D3355}" type="pres">
      <dgm:prSet presAssocID="{AEFCBD59-24C8-457E-8505-D483F99168DC}" presName="descendantText" presStyleLbl="alignAccFollowNode1" presStyleIdx="1" presStyleCnt="3">
        <dgm:presLayoutVars>
          <dgm:bulletEnabled/>
        </dgm:presLayoutVars>
      </dgm:prSet>
      <dgm:spPr/>
    </dgm:pt>
    <dgm:pt modelId="{4F5FE62F-A26A-4937-BAF6-2F9501B3D713}" type="pres">
      <dgm:prSet presAssocID="{306653C6-EEF2-4AEC-8468-8EA137A0C35A}" presName="sp" presStyleCnt="0"/>
      <dgm:spPr/>
    </dgm:pt>
    <dgm:pt modelId="{70B0F73F-F835-4BEC-843B-EB552F53372C}" type="pres">
      <dgm:prSet presAssocID="{78EC6223-2834-4073-B1FA-638C823D2193}" presName="linNode" presStyleCnt="0"/>
      <dgm:spPr/>
    </dgm:pt>
    <dgm:pt modelId="{973B83E9-93BA-4335-A6A1-3A6173727A2A}" type="pres">
      <dgm:prSet presAssocID="{78EC6223-2834-4073-B1FA-638C823D2193}" presName="parentText" presStyleLbl="alignNode1" presStyleIdx="2" presStyleCnt="3">
        <dgm:presLayoutVars>
          <dgm:chMax val="1"/>
          <dgm:bulletEnabled/>
        </dgm:presLayoutVars>
      </dgm:prSet>
      <dgm:spPr/>
    </dgm:pt>
    <dgm:pt modelId="{65CF3B54-2123-4F16-B435-42442FE8B41D}" type="pres">
      <dgm:prSet presAssocID="{78EC6223-2834-4073-B1FA-638C823D2193}" presName="descendantText" presStyleLbl="alignAccFollowNode1" presStyleIdx="2" presStyleCnt="3">
        <dgm:presLayoutVars>
          <dgm:bulletEnabled/>
        </dgm:presLayoutVars>
      </dgm:prSet>
      <dgm:spPr/>
    </dgm:pt>
  </dgm:ptLst>
  <dgm:cxnLst>
    <dgm:cxn modelId="{48699E04-E237-49D1-B779-C4E30DDFF0D6}" type="presOf" srcId="{F6912B7A-C706-4744-B25B-CC934B0C94D9}" destId="{502A8F47-C6B5-4D0F-AE4A-5DC926859965}" srcOrd="0" destOrd="0" presId="urn:microsoft.com/office/officeart/2016/7/layout/VerticalSolidActionList"/>
    <dgm:cxn modelId="{F04C0D1F-B070-458D-A3B4-FB1F80B4EE39}" type="presOf" srcId="{D34CA182-EB68-48B9-A9C6-F6B325117AEC}" destId="{96482549-05C0-4C47-85A7-1C3B528B4559}" srcOrd="0" destOrd="0" presId="urn:microsoft.com/office/officeart/2016/7/layout/VerticalSolidActionList"/>
    <dgm:cxn modelId="{DAE77D35-AA0A-4E35-8CC6-002E235642B0}" srcId="{78EC6223-2834-4073-B1FA-638C823D2193}" destId="{5733DF5A-5DF2-4878-961E-0A61E175D5B1}" srcOrd="0" destOrd="0" parTransId="{ED5DFA4B-EDC2-4C0E-AF66-2A7A976AE18B}" sibTransId="{2062EA2F-20FF-415D-A11C-AB4416BF1A84}"/>
    <dgm:cxn modelId="{1888DF3E-E528-40DB-A9EE-A0A5FFB40FCE}" type="presOf" srcId="{FA1D0429-0152-49BD-B0A7-E5FAA23BCAB8}" destId="{4BE50914-D7D5-4200-A0DB-4D9C220D3355}" srcOrd="0" destOrd="0" presId="urn:microsoft.com/office/officeart/2016/7/layout/VerticalSolidActionList"/>
    <dgm:cxn modelId="{1BEBB15D-A0AC-40D7-8D6B-C3D178382120}" srcId="{D34CA182-EB68-48B9-A9C6-F6B325117AEC}" destId="{78EC6223-2834-4073-B1FA-638C823D2193}" srcOrd="2" destOrd="0" parTransId="{ABC13356-4770-482D-9DFA-CE1A4085954E}" sibTransId="{E11B2738-3497-4DF2-B0ED-C54CF5EF1FE9}"/>
    <dgm:cxn modelId="{AD9A1160-8CC2-42A2-8B2D-37622FC90213}" srcId="{D34CA182-EB68-48B9-A9C6-F6B325117AEC}" destId="{AEFCBD59-24C8-457E-8505-D483F99168DC}" srcOrd="1" destOrd="0" parTransId="{B5BD7013-84E6-42FB-B2DF-31F3C0661C9C}" sibTransId="{306653C6-EEF2-4AEC-8468-8EA137A0C35A}"/>
    <dgm:cxn modelId="{D6E6087E-A4F4-43CB-9F00-DF92A29CBAF8}" type="presOf" srcId="{78EC6223-2834-4073-B1FA-638C823D2193}" destId="{973B83E9-93BA-4335-A6A1-3A6173727A2A}" srcOrd="0" destOrd="0" presId="urn:microsoft.com/office/officeart/2016/7/layout/VerticalSolidActionList"/>
    <dgm:cxn modelId="{DC226A9C-2728-4957-A51B-F2D2D0D4B974}" srcId="{D34CA182-EB68-48B9-A9C6-F6B325117AEC}" destId="{3232E08F-2382-44B3-83B0-3C648103EBC4}" srcOrd="0" destOrd="0" parTransId="{6237BA3F-6089-472B-BBDE-3895F8B74D59}" sibTransId="{5BDE2B3E-C934-4BE6-A730-B04D8D2A5535}"/>
    <dgm:cxn modelId="{B1A4A0C1-CDED-43C1-81F2-51FC5C197BFA}" srcId="{AEFCBD59-24C8-457E-8505-D483F99168DC}" destId="{FA1D0429-0152-49BD-B0A7-E5FAA23BCAB8}" srcOrd="0" destOrd="0" parTransId="{7B3DE523-705A-4B88-81BC-0EA50CB854CF}" sibTransId="{403A92DC-DAF8-46CC-BB8D-0D01909662A3}"/>
    <dgm:cxn modelId="{FEAF2BC5-07AF-48B7-B2A7-BD50C5EDD0E6}" srcId="{3232E08F-2382-44B3-83B0-3C648103EBC4}" destId="{F6912B7A-C706-4744-B25B-CC934B0C94D9}" srcOrd="0" destOrd="0" parTransId="{6D0246D4-7019-40B7-8F53-BFC37C97CE1A}" sibTransId="{AEB263E2-C283-4E83-A452-E526AC85C474}"/>
    <dgm:cxn modelId="{18010DC7-B254-4BE3-8CC1-255E6FE4FA73}" type="presOf" srcId="{5733DF5A-5DF2-4878-961E-0A61E175D5B1}" destId="{65CF3B54-2123-4F16-B435-42442FE8B41D}" srcOrd="0" destOrd="0" presId="urn:microsoft.com/office/officeart/2016/7/layout/VerticalSolidActionList"/>
    <dgm:cxn modelId="{24CF9CDB-95F2-4050-AF51-40967E1885A7}" type="presOf" srcId="{AEFCBD59-24C8-457E-8505-D483F99168DC}" destId="{C6CA7A92-7864-488B-A996-C021C50F5082}" srcOrd="0" destOrd="0" presId="urn:microsoft.com/office/officeart/2016/7/layout/VerticalSolidActionList"/>
    <dgm:cxn modelId="{CC2259F4-646D-4470-BF9E-997B01805CD2}" type="presOf" srcId="{3232E08F-2382-44B3-83B0-3C648103EBC4}" destId="{C23484E8-B32A-43F4-A9BD-0249F24CC8C3}" srcOrd="0" destOrd="0" presId="urn:microsoft.com/office/officeart/2016/7/layout/VerticalSolidActionList"/>
    <dgm:cxn modelId="{6AF2F74A-8B60-46BE-8D1D-C08447A7A196}" type="presParOf" srcId="{96482549-05C0-4C47-85A7-1C3B528B4559}" destId="{9B0F6980-0D8E-48C6-8221-DBA17B33FB63}" srcOrd="0" destOrd="0" presId="urn:microsoft.com/office/officeart/2016/7/layout/VerticalSolidActionList"/>
    <dgm:cxn modelId="{C7298503-F64C-4D28-94FA-B9702EAA4241}" type="presParOf" srcId="{9B0F6980-0D8E-48C6-8221-DBA17B33FB63}" destId="{C23484E8-B32A-43F4-A9BD-0249F24CC8C3}" srcOrd="0" destOrd="0" presId="urn:microsoft.com/office/officeart/2016/7/layout/VerticalSolidActionList"/>
    <dgm:cxn modelId="{D0AE3C74-307B-48E9-BBC0-406A18E8DECD}" type="presParOf" srcId="{9B0F6980-0D8E-48C6-8221-DBA17B33FB63}" destId="{502A8F47-C6B5-4D0F-AE4A-5DC926859965}" srcOrd="1" destOrd="0" presId="urn:microsoft.com/office/officeart/2016/7/layout/VerticalSolidActionList"/>
    <dgm:cxn modelId="{73AD5256-C8EC-4D82-BF95-1860E61530D7}" type="presParOf" srcId="{96482549-05C0-4C47-85A7-1C3B528B4559}" destId="{91626ED9-5936-4DC5-96CE-B7F747AF1B35}" srcOrd="1" destOrd="0" presId="urn:microsoft.com/office/officeart/2016/7/layout/VerticalSolidActionList"/>
    <dgm:cxn modelId="{ABD7DC9D-8673-4D7B-9E31-B137965E96D7}" type="presParOf" srcId="{96482549-05C0-4C47-85A7-1C3B528B4559}" destId="{160A0AAD-157A-4C15-B037-164B9070972C}" srcOrd="2" destOrd="0" presId="urn:microsoft.com/office/officeart/2016/7/layout/VerticalSolidActionList"/>
    <dgm:cxn modelId="{0CBD3953-F8F0-48F5-B82E-657621223171}" type="presParOf" srcId="{160A0AAD-157A-4C15-B037-164B9070972C}" destId="{C6CA7A92-7864-488B-A996-C021C50F5082}" srcOrd="0" destOrd="0" presId="urn:microsoft.com/office/officeart/2016/7/layout/VerticalSolidActionList"/>
    <dgm:cxn modelId="{460A62D6-ED2C-4655-89A2-CC09D95D8289}" type="presParOf" srcId="{160A0AAD-157A-4C15-B037-164B9070972C}" destId="{4BE50914-D7D5-4200-A0DB-4D9C220D3355}" srcOrd="1" destOrd="0" presId="urn:microsoft.com/office/officeart/2016/7/layout/VerticalSolidActionList"/>
    <dgm:cxn modelId="{0ED43E6A-3A36-4098-9044-C4133C6F7DA9}" type="presParOf" srcId="{96482549-05C0-4C47-85A7-1C3B528B4559}" destId="{4F5FE62F-A26A-4937-BAF6-2F9501B3D713}" srcOrd="3" destOrd="0" presId="urn:microsoft.com/office/officeart/2016/7/layout/VerticalSolidActionList"/>
    <dgm:cxn modelId="{49D945B0-E4C6-400F-9D3B-0B161F09193A}" type="presParOf" srcId="{96482549-05C0-4C47-85A7-1C3B528B4559}" destId="{70B0F73F-F835-4BEC-843B-EB552F53372C}" srcOrd="4" destOrd="0" presId="urn:microsoft.com/office/officeart/2016/7/layout/VerticalSolidActionList"/>
    <dgm:cxn modelId="{E86FCF65-F4FD-4931-929E-4DA694AF0569}" type="presParOf" srcId="{70B0F73F-F835-4BEC-843B-EB552F53372C}" destId="{973B83E9-93BA-4335-A6A1-3A6173727A2A}" srcOrd="0" destOrd="0" presId="urn:microsoft.com/office/officeart/2016/7/layout/VerticalSolidActionList"/>
    <dgm:cxn modelId="{A0068572-339A-43C0-91F9-7606877E072E}" type="presParOf" srcId="{70B0F73F-F835-4BEC-843B-EB552F53372C}" destId="{65CF3B54-2123-4F16-B435-42442FE8B41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FA2CB-2B37-4ADB-8D8D-8DFE59666A2E}">
      <dsp:nvSpPr>
        <dsp:cNvPr id="0" name=""/>
        <dsp:cNvSpPr/>
      </dsp:nvSpPr>
      <dsp:spPr>
        <a:xfrm>
          <a:off x="0" y="1568445"/>
          <a:ext cx="5181819" cy="2614746"/>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0" i="0" kern="1200" dirty="0"/>
            <a:t>Implementation strategies </a:t>
          </a:r>
          <a:r>
            <a:rPr lang="en-US" sz="2500" b="0" i="0" strike="noStrike" kern="1200" dirty="0"/>
            <a:t>include</a:t>
          </a:r>
          <a:endParaRPr lang="en-US" sz="2500" strike="noStrike" kern="1200" dirty="0"/>
        </a:p>
      </dsp:txBody>
      <dsp:txXfrm>
        <a:off x="0" y="1568445"/>
        <a:ext cx="5181819" cy="1411962"/>
      </dsp:txXfrm>
    </dsp:sp>
    <dsp:sp modelId="{F78E6E16-569D-43F4-9693-8883612A4A1D}">
      <dsp:nvSpPr>
        <dsp:cNvPr id="0" name=""/>
        <dsp:cNvSpPr/>
      </dsp:nvSpPr>
      <dsp:spPr>
        <a:xfrm>
          <a:off x="632" y="2928113"/>
          <a:ext cx="1036110" cy="1202783"/>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Patient follow-up</a:t>
          </a:r>
        </a:p>
      </dsp:txBody>
      <dsp:txXfrm>
        <a:off x="632" y="2928113"/>
        <a:ext cx="1036110" cy="1202783"/>
      </dsp:txXfrm>
    </dsp:sp>
    <dsp:sp modelId="{F32F0176-7EC3-4411-9749-F9FC8FDF4B65}">
      <dsp:nvSpPr>
        <dsp:cNvPr id="0" name=""/>
        <dsp:cNvSpPr/>
      </dsp:nvSpPr>
      <dsp:spPr>
        <a:xfrm>
          <a:off x="1036743" y="2928113"/>
          <a:ext cx="1036110" cy="1202783"/>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a:t>Medication management</a:t>
          </a:r>
          <a:endParaRPr lang="en-US" sz="1100" kern="1200"/>
        </a:p>
      </dsp:txBody>
      <dsp:txXfrm>
        <a:off x="1036743" y="2928113"/>
        <a:ext cx="1036110" cy="1202783"/>
      </dsp:txXfrm>
    </dsp:sp>
    <dsp:sp modelId="{7A8BB9E0-92A6-49D3-94B6-42938A1D1BCA}">
      <dsp:nvSpPr>
        <dsp:cNvPr id="0" name=""/>
        <dsp:cNvSpPr/>
      </dsp:nvSpPr>
      <dsp:spPr>
        <a:xfrm>
          <a:off x="2072854" y="2928113"/>
          <a:ext cx="1036110" cy="1202783"/>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a:t>Medication adherence</a:t>
          </a:r>
          <a:endParaRPr lang="en-US" sz="1100" kern="1200"/>
        </a:p>
      </dsp:txBody>
      <dsp:txXfrm>
        <a:off x="2072854" y="2928113"/>
        <a:ext cx="1036110" cy="1202783"/>
      </dsp:txXfrm>
    </dsp:sp>
    <dsp:sp modelId="{BF7B723B-07F5-4A27-9ACF-13ECF8EB2FF0}">
      <dsp:nvSpPr>
        <dsp:cNvPr id="0" name=""/>
        <dsp:cNvSpPr/>
      </dsp:nvSpPr>
      <dsp:spPr>
        <a:xfrm>
          <a:off x="3108965" y="2928113"/>
          <a:ext cx="1036110" cy="1202783"/>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0" i="0" kern="1200"/>
            <a:t>Self-management support</a:t>
          </a:r>
          <a:endParaRPr lang="en-US" sz="1100" strike="sngStrike" kern="1200"/>
        </a:p>
      </dsp:txBody>
      <dsp:txXfrm>
        <a:off x="3108965" y="2928113"/>
        <a:ext cx="1036110" cy="1202783"/>
      </dsp:txXfrm>
    </dsp:sp>
    <dsp:sp modelId="{C05A40A2-5427-40D1-8068-308D07D43DA7}">
      <dsp:nvSpPr>
        <dsp:cNvPr id="0" name=""/>
        <dsp:cNvSpPr/>
      </dsp:nvSpPr>
      <dsp:spPr>
        <a:xfrm>
          <a:off x="4145076" y="2928113"/>
          <a:ext cx="1036110" cy="1202783"/>
        </a:xfrm>
        <a:prstGeom prst="rect">
          <a:avLst/>
        </a:prstGeom>
        <a:solidFill>
          <a:schemeClr val="accent6">
            <a:tint val="40000"/>
            <a:alpha val="90000"/>
            <a:hueOff val="0"/>
            <a:satOff val="0"/>
            <a:lumOff val="0"/>
            <a:alphaOff val="0"/>
          </a:schemeClr>
        </a:solidFill>
        <a:ln w="12700"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Self-measured blood pressure</a:t>
          </a:r>
        </a:p>
      </dsp:txBody>
      <dsp:txXfrm>
        <a:off x="4145076" y="2928113"/>
        <a:ext cx="1036110" cy="1202783"/>
      </dsp:txXfrm>
    </dsp:sp>
    <dsp:sp modelId="{874E722A-29A8-4952-A4FA-276623700F96}">
      <dsp:nvSpPr>
        <dsp:cNvPr id="0" name=""/>
        <dsp:cNvSpPr/>
      </dsp:nvSpPr>
      <dsp:spPr>
        <a:xfrm rot="10800000">
          <a:off x="0" y="34343"/>
          <a:ext cx="5181819" cy="1607264"/>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0" i="0" kern="1200" dirty="0"/>
            <a:t>Strategic redistribution of tasks and shared responsibility</a:t>
          </a:r>
          <a:endParaRPr lang="en-US" sz="2500" kern="1200" dirty="0"/>
        </a:p>
      </dsp:txBody>
      <dsp:txXfrm rot="10800000">
        <a:off x="0" y="34343"/>
        <a:ext cx="5181819" cy="1044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A8F47-C6B5-4D0F-AE4A-5DC926859965}">
      <dsp:nvSpPr>
        <dsp:cNvPr id="0" name=""/>
        <dsp:cNvSpPr/>
      </dsp:nvSpPr>
      <dsp:spPr>
        <a:xfrm>
          <a:off x="801052" y="1213"/>
          <a:ext cx="3204209" cy="1243781"/>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171" tIns="315920" rIns="62171" bIns="315920" numCol="1" spcCol="1270" anchor="ctr" anchorCtr="0">
          <a:noAutofit/>
        </a:bodyPr>
        <a:lstStyle/>
        <a:p>
          <a:pPr marL="0" lvl="0" indent="0" algn="l" defTabSz="622300">
            <a:lnSpc>
              <a:spcPct val="90000"/>
            </a:lnSpc>
            <a:spcBef>
              <a:spcPct val="0"/>
            </a:spcBef>
            <a:spcAft>
              <a:spcPct val="35000"/>
            </a:spcAft>
            <a:buNone/>
          </a:pPr>
          <a:r>
            <a:rPr lang="en-US" sz="1400" kern="1200" dirty="0"/>
            <a:t>Identify patient populations or communities that face a disproportionate rate of hypertension.</a:t>
          </a:r>
        </a:p>
      </dsp:txBody>
      <dsp:txXfrm>
        <a:off x="801052" y="1213"/>
        <a:ext cx="3204209" cy="1243781"/>
      </dsp:txXfrm>
    </dsp:sp>
    <dsp:sp modelId="{C23484E8-B32A-43F4-A9BD-0249F24CC8C3}">
      <dsp:nvSpPr>
        <dsp:cNvPr id="0" name=""/>
        <dsp:cNvSpPr/>
      </dsp:nvSpPr>
      <dsp:spPr>
        <a:xfrm>
          <a:off x="0" y="22631"/>
          <a:ext cx="801052" cy="1243781"/>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2389" tIns="122858" rIns="42389" bIns="122858" numCol="1" spcCol="1270" anchor="ctr" anchorCtr="0">
          <a:noAutofit/>
        </a:bodyPr>
        <a:lstStyle/>
        <a:p>
          <a:pPr marL="0" lvl="0" indent="0" algn="ctr" defTabSz="755650">
            <a:lnSpc>
              <a:spcPct val="90000"/>
            </a:lnSpc>
            <a:spcBef>
              <a:spcPct val="0"/>
            </a:spcBef>
            <a:spcAft>
              <a:spcPct val="35000"/>
            </a:spcAft>
            <a:buNone/>
          </a:pPr>
          <a:r>
            <a:rPr lang="en-US" sz="1700" kern="1200"/>
            <a:t>Identify</a:t>
          </a:r>
        </a:p>
      </dsp:txBody>
      <dsp:txXfrm>
        <a:off x="0" y="22631"/>
        <a:ext cx="801052" cy="1243781"/>
      </dsp:txXfrm>
    </dsp:sp>
    <dsp:sp modelId="{4BE50914-D7D5-4200-A0DB-4D9C220D3355}">
      <dsp:nvSpPr>
        <dsp:cNvPr id="0" name=""/>
        <dsp:cNvSpPr/>
      </dsp:nvSpPr>
      <dsp:spPr>
        <a:xfrm>
          <a:off x="801052" y="1319621"/>
          <a:ext cx="3204209" cy="1243781"/>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171" tIns="315920" rIns="62171" bIns="315920" numCol="1" spcCol="1270" anchor="ctr" anchorCtr="0">
          <a:noAutofit/>
        </a:bodyPr>
        <a:lstStyle/>
        <a:p>
          <a:pPr marL="0" lvl="0" indent="0" algn="l" defTabSz="622300">
            <a:lnSpc>
              <a:spcPct val="90000"/>
            </a:lnSpc>
            <a:spcBef>
              <a:spcPct val="0"/>
            </a:spcBef>
            <a:spcAft>
              <a:spcPct val="35000"/>
            </a:spcAft>
            <a:buNone/>
          </a:pPr>
          <a:r>
            <a:rPr lang="en-US" sz="1400" kern="1200"/>
            <a:t>Assess facilitators and barriers to implementing TBC interventions. </a:t>
          </a:r>
        </a:p>
      </dsp:txBody>
      <dsp:txXfrm>
        <a:off x="801052" y="1319621"/>
        <a:ext cx="3204209" cy="1243781"/>
      </dsp:txXfrm>
    </dsp:sp>
    <dsp:sp modelId="{C6CA7A92-7864-488B-A996-C021C50F5082}">
      <dsp:nvSpPr>
        <dsp:cNvPr id="0" name=""/>
        <dsp:cNvSpPr/>
      </dsp:nvSpPr>
      <dsp:spPr>
        <a:xfrm>
          <a:off x="0" y="1319621"/>
          <a:ext cx="801052" cy="1243781"/>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2389" tIns="122858" rIns="42389" bIns="122858" numCol="1" spcCol="1270" anchor="ctr" anchorCtr="0">
          <a:noAutofit/>
        </a:bodyPr>
        <a:lstStyle/>
        <a:p>
          <a:pPr marL="0" lvl="0" indent="0" algn="ctr" defTabSz="755650">
            <a:lnSpc>
              <a:spcPct val="90000"/>
            </a:lnSpc>
            <a:spcBef>
              <a:spcPct val="0"/>
            </a:spcBef>
            <a:spcAft>
              <a:spcPct val="35000"/>
            </a:spcAft>
            <a:buNone/>
          </a:pPr>
          <a:r>
            <a:rPr lang="en-US" sz="1700" kern="1200"/>
            <a:t>Assess</a:t>
          </a:r>
        </a:p>
      </dsp:txBody>
      <dsp:txXfrm>
        <a:off x="0" y="1319621"/>
        <a:ext cx="801052" cy="1243781"/>
      </dsp:txXfrm>
    </dsp:sp>
    <dsp:sp modelId="{65CF3B54-2123-4F16-B435-42442FE8B41D}">
      <dsp:nvSpPr>
        <dsp:cNvPr id="0" name=""/>
        <dsp:cNvSpPr/>
      </dsp:nvSpPr>
      <dsp:spPr>
        <a:xfrm>
          <a:off x="801052" y="2638030"/>
          <a:ext cx="3204209" cy="1243781"/>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171" tIns="315920" rIns="62171" bIns="315920" numCol="1" spcCol="1270" anchor="ctr" anchorCtr="0">
          <a:noAutofit/>
        </a:bodyPr>
        <a:lstStyle/>
        <a:p>
          <a:pPr marL="0" lvl="0" indent="0" algn="l" defTabSz="622300">
            <a:lnSpc>
              <a:spcPct val="90000"/>
            </a:lnSpc>
            <a:spcBef>
              <a:spcPct val="0"/>
            </a:spcBef>
            <a:spcAft>
              <a:spcPct val="35000"/>
            </a:spcAft>
            <a:buNone/>
          </a:pPr>
          <a:r>
            <a:rPr lang="en-US" sz="1400" kern="1200" dirty="0"/>
            <a:t>Act to implement TBC interventions with strategies that complement the </a:t>
          </a:r>
          <a:r>
            <a:rPr lang="en-US" sz="1400" kern="1200" dirty="0" err="1"/>
            <a:t>CPSTF</a:t>
          </a:r>
          <a:r>
            <a:rPr lang="en-US" sz="1400" kern="1200" dirty="0"/>
            <a:t> recommendation. </a:t>
          </a:r>
        </a:p>
      </dsp:txBody>
      <dsp:txXfrm>
        <a:off x="801052" y="2638030"/>
        <a:ext cx="3204209" cy="1243781"/>
      </dsp:txXfrm>
    </dsp:sp>
    <dsp:sp modelId="{973B83E9-93BA-4335-A6A1-3A6173727A2A}">
      <dsp:nvSpPr>
        <dsp:cNvPr id="0" name=""/>
        <dsp:cNvSpPr/>
      </dsp:nvSpPr>
      <dsp:spPr>
        <a:xfrm>
          <a:off x="0" y="2638030"/>
          <a:ext cx="801052" cy="1243781"/>
        </a:xfrm>
        <a:prstGeom prst="rect">
          <a:avLst/>
        </a:prstGeom>
        <a:solidFill>
          <a:srgbClr val="1B871A"/>
        </a:soli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2389" tIns="122858" rIns="42389" bIns="122858" numCol="1" spcCol="1270" anchor="ctr" anchorCtr="0">
          <a:noAutofit/>
        </a:bodyPr>
        <a:lstStyle/>
        <a:p>
          <a:pPr marL="0" lvl="0" indent="0" algn="ctr" defTabSz="755650">
            <a:lnSpc>
              <a:spcPct val="90000"/>
            </a:lnSpc>
            <a:spcBef>
              <a:spcPct val="0"/>
            </a:spcBef>
            <a:spcAft>
              <a:spcPct val="35000"/>
            </a:spcAft>
            <a:buNone/>
          </a:pPr>
          <a:r>
            <a:rPr lang="en-US" sz="1700" kern="1200" dirty="0"/>
            <a:t>Act</a:t>
          </a:r>
        </a:p>
      </dsp:txBody>
      <dsp:txXfrm>
        <a:off x="0" y="2638030"/>
        <a:ext cx="801052" cy="12437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FC4DD-2CD5-4738-B6C6-40832DD02F3E}"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7B941-967F-4308-B253-F22E97F2B7DE}" type="slidenum">
              <a:rPr lang="en-US" smtClean="0"/>
              <a:t>‹#›</a:t>
            </a:fld>
            <a:endParaRPr lang="en-US"/>
          </a:p>
        </p:txBody>
      </p:sp>
    </p:spTree>
    <p:extLst>
      <p:ext uri="{BB962C8B-B14F-4D97-AF65-F5344CB8AC3E}">
        <p14:creationId xmlns:p14="http://schemas.microsoft.com/office/powerpoint/2010/main" val="346348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dhdsp/pubs/guides/best-practices/pharmacist-cdtm.htm" TargetMode="External" /><Relationship Id="rId2" Type="http://schemas.openxmlformats.org/officeDocument/2006/relationships/slide" Target="../slides/slide3.xml" /><Relationship Id="rId1" Type="http://schemas.openxmlformats.org/officeDocument/2006/relationships/notesMaster" Target="../notesMasters/notesMaster1.xml" /><Relationship Id="rId6" Type="http://schemas.openxmlformats.org/officeDocument/2006/relationships/hyperlink" Target="https://www.thecommunityguide.org/findings/cardiovascular-disease-self-measured-blood-pressure-with-additional-support" TargetMode="External" /><Relationship Id="rId5" Type="http://schemas.openxmlformats.org/officeDocument/2006/relationships/hyperlink" Target="https://www.thecommunityguide.org/findings/cardiovascular-disease-self-measured-blood-pressure-when-used-alone" TargetMode="External" /><Relationship Id="rId4" Type="http://schemas.openxmlformats.org/officeDocument/2006/relationships/hyperlink" Target="https://www.thecommunityguide.org/content/tffrs-cardiovascular-disease-tailored-pharmacy-based-interventions-improve-medication-adherence" TargetMode="Externa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CDC’s Division for Heart Disease and Stroke Prevention team-based care implementation resource webpage provides state and local health department leaders with information, tools, and resources to integrate this strategy into their respective health systems. The webpage complements findings from the Community Preventive Services Task Force evidence review, which recommends using team-based care to improve blood pressure control among persons at risk or who struggle to control their blood pressure levels. </a:t>
            </a:r>
          </a:p>
          <a:p>
            <a:endParaRPr lang="en-US"/>
          </a:p>
          <a:p>
            <a:r>
              <a:rPr lang="en-US"/>
              <a:t>The purpose of the implementation resource webpage is to inform audiences about the key factors and considerations involved when implementing this intervention into health systems. The following slides summarize the key information featured on the webpage.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97B941-967F-4308-B253-F22E97F2B7DE}" type="slidenum">
              <a:rPr lang="en-US" smtClean="0"/>
              <a:t>1</a:t>
            </a:fld>
            <a:endParaRPr lang="en-US"/>
          </a:p>
        </p:txBody>
      </p:sp>
    </p:spTree>
    <p:extLst>
      <p:ext uri="{BB962C8B-B14F-4D97-AF65-F5344CB8AC3E}">
        <p14:creationId xmlns:p14="http://schemas.microsoft.com/office/powerpoint/2010/main" val="225908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 What is team-based care?</a:t>
            </a:r>
          </a:p>
          <a:p>
            <a:endParaRPr lang="en-US" sz="1200"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Team-based care (TBC) is a strategy, implemented at the health system level, to enhance patient care by having health professionals work </a:t>
            </a:r>
            <a:r>
              <a:rPr lang="en-US" sz="1200" b="1"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collaboratively</a:t>
            </a:r>
            <a:r>
              <a:rPr lang="en-US" sz="1200"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with the patient and their primary care provider. The team includes the </a:t>
            </a:r>
            <a:r>
              <a:rPr lang="en-US" sz="1200" b="0"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patient and the patient’s primary care provider (PCP), </a:t>
            </a:r>
            <a:r>
              <a:rPr lang="en-US" sz="1200"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both of whom work in coordination with other health professionals, who may include nurses, pharmacists, community health workers, dietitians, medical assistants, consulting clinicians, physician assistants, pharmacy technicians, occupational therapists, social workers, community paramedics, and other health professionals.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mn-cs"/>
              </a:rPr>
              <a:t>Uncontrolled high blood pressure is a preventable risk factor for cardiovascular disease and stroke and a major driver of health care costs</a:t>
            </a:r>
            <a:r>
              <a:rPr lang="en-US" sz="1200">
                <a:solidFill>
                  <a:schemeClr val="tx2"/>
                </a:solidFill>
                <a:cs typeface="+mn-cs"/>
              </a:rPr>
              <a:t>. </a:t>
            </a:r>
            <a:r>
              <a:rPr lang="en-US" sz="1200">
                <a:effectLst/>
                <a:latin typeface="Calibri" panose="020F0502020204030204" pitchFamily="34" charset="0"/>
                <a:cs typeface="Times New Roman" panose="02020603050405020304" pitchFamily="18" charset="0"/>
              </a:rPr>
              <a:t>T</a:t>
            </a:r>
            <a:r>
              <a:rPr lang="en-US"/>
              <a:t>he Community Preventive Services Task Force (CPSTF) recommends team-based care to improve blood pressure control, based on strong evidence of effectiveness in improving the proportion of patients with controlled blood pressure and in reducing systolic and diastolic blood pressure (SBP and DBP). </a:t>
            </a: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Findings provide strong evidence of effectiveness for team-based care organized primarily with nurses and pharmacists working in collaboration with primary care providers, patients, and other professionals.</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Calibri" panose="020F0502020204030204" pitchFamily="34" charset="0"/>
              </a:rPr>
              <a:t>Evidence also demonstrates meaningful improvements in blood pressure control for Black or African American and Hispanic or Latino patients. When implemented by health care providers serving racial and ethnic minority patients, interventions are likely to advance health equity. </a:t>
            </a:r>
          </a:p>
          <a:p>
            <a:pPr marL="0" marR="0">
              <a:lnSpc>
                <a:spcPct val="115000"/>
              </a:lnSpc>
              <a:spcBef>
                <a:spcPts val="0"/>
              </a:spcBef>
              <a:spcAft>
                <a:spcPts val="10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eaLnBrk="0" hangingPunct="0">
              <a:lnSpc>
                <a:spcPct val="115000"/>
              </a:lnSpc>
              <a:spcBef>
                <a:spcPts val="0"/>
              </a:spcBef>
              <a:spcAft>
                <a:spcPts val="0"/>
              </a:spcAft>
            </a:pPr>
            <a:r>
              <a:rPr lang="en-US" sz="1200">
                <a:solidFill>
                  <a:srgbClr val="FF0000"/>
                </a:solidFill>
                <a:effectLst/>
                <a:latin typeface="Calibri" panose="020F0502020204030204" pitchFamily="34" charset="0"/>
                <a:ea typeface="Calibri" panose="020F0502020204030204" pitchFamily="34" charset="0"/>
                <a:cs typeface="Calibri" panose="020F0502020204030204" pitchFamily="34" charset="0"/>
              </a:rPr>
              <a:t>The CPSTF found team-based care to improve blood pressure control is cost-effective. Systematic review evidence shows the median cost per quality-adjusted life year (QALY) gained for team-based care is $24,472, which is below a conservative threshold of $50,000.</a:t>
            </a:r>
          </a:p>
          <a:p>
            <a:pPr marL="0" marR="0" eaLnBrk="0" hangingPunct="0">
              <a:lnSpc>
                <a:spcPct val="115000"/>
              </a:lnSpc>
              <a:spcBef>
                <a:spcPts val="0"/>
              </a:spcBef>
              <a:spcAft>
                <a:spcPts val="0"/>
              </a:spcAft>
            </a:pPr>
            <a:endParaRPr lang="en-US" sz="12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897B941-967F-4308-B253-F22E97F2B7DE}" type="slidenum">
              <a:rPr lang="en-US" smtClean="0"/>
              <a:t>2</a:t>
            </a:fld>
            <a:endParaRPr lang="en-US"/>
          </a:p>
        </p:txBody>
      </p:sp>
    </p:spTree>
    <p:extLst>
      <p:ext uri="{BB962C8B-B14F-4D97-AF65-F5344CB8AC3E}">
        <p14:creationId xmlns:p14="http://schemas.microsoft.com/office/powerpoint/2010/main" val="77758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a:solidFill>
                  <a:srgbClr val="FFFFFF"/>
                </a:solidFill>
                <a:effectLst/>
                <a:latin typeface="Segoe UI" panose="020B0502040204020203" pitchFamily="34" charset="0"/>
              </a:rPr>
              <a:t>When implementing TBC, team members strategically redistribute and share responsibilities to support the care plan developed by the </a:t>
            </a:r>
            <a:r>
              <a:rPr lang="en-US" sz="1800" b="1" i="0">
                <a:solidFill>
                  <a:srgbClr val="FFFFFF"/>
                </a:solidFill>
                <a:effectLst/>
                <a:latin typeface="Segoe UI" panose="020B0502040204020203" pitchFamily="34" charset="0"/>
              </a:rPr>
              <a:t>patient</a:t>
            </a:r>
            <a:r>
              <a:rPr lang="en-US" sz="1800" b="0" i="0">
                <a:solidFill>
                  <a:srgbClr val="FFFFFF"/>
                </a:solidFill>
                <a:effectLst/>
                <a:latin typeface="Segoe UI" panose="020B0502040204020203" pitchFamily="34" charset="0"/>
              </a:rPr>
              <a:t> and their </a:t>
            </a:r>
            <a:r>
              <a:rPr lang="en-US" sz="1800" b="1" i="0">
                <a:solidFill>
                  <a:srgbClr val="FFFFFF"/>
                </a:solidFill>
                <a:effectLst/>
                <a:latin typeface="Segoe UI" panose="020B0502040204020203" pitchFamily="34" charset="0"/>
              </a:rPr>
              <a:t>primary care provider</a:t>
            </a:r>
            <a:r>
              <a:rPr lang="en-US" sz="1800" b="0" i="0">
                <a:solidFill>
                  <a:srgbClr val="FFFFFF"/>
                </a:solidFill>
                <a:effectLst/>
                <a:latin typeface="Segoe UI" panose="020B0502040204020203" pitchFamily="34" charset="0"/>
              </a:rPr>
              <a:t>. Strategies used when implementing TBC to improve blood pressure control include the following:</a:t>
            </a:r>
          </a:p>
          <a:p>
            <a:pPr algn="l"/>
            <a:endParaRPr lang="en-US" sz="2800" b="0" i="0">
              <a:solidFill>
                <a:srgbClr val="FFFFFF"/>
              </a:solidFill>
              <a:effectLst/>
              <a:latin typeface="Segoe UI" panose="020B0502040204020203" pitchFamily="34" charset="0"/>
            </a:endParaRPr>
          </a:p>
          <a:p>
            <a:pPr lvl="1" algn="l">
              <a:buFont typeface="Arial" panose="020B0604020202020204" pitchFamily="34" charset="0"/>
              <a:buChar char="•"/>
            </a:pPr>
            <a:r>
              <a:rPr lang="en-US" sz="1800" b="0" i="0">
                <a:solidFill>
                  <a:srgbClr val="FFFFFF"/>
                </a:solidFill>
                <a:effectLst/>
                <a:latin typeface="Segoe UI" panose="020B0502040204020203" pitchFamily="34" charset="0"/>
              </a:rPr>
              <a:t> </a:t>
            </a:r>
            <a:r>
              <a:rPr lang="en-US" sz="1800" b="1" i="0">
                <a:solidFill>
                  <a:srgbClr val="FFFFFF"/>
                </a:solidFill>
                <a:effectLst/>
                <a:latin typeface="Segoe UI" panose="020B0502040204020203" pitchFamily="34" charset="0"/>
              </a:rPr>
              <a:t>Patient Follow-Up</a:t>
            </a:r>
            <a:r>
              <a:rPr lang="en-US" sz="1800" b="0" i="0">
                <a:solidFill>
                  <a:srgbClr val="FFFFFF"/>
                </a:solidFill>
                <a:effectLst/>
                <a:latin typeface="Segoe UI" panose="020B0502040204020203" pitchFamily="34" charset="0"/>
              </a:rPr>
              <a:t>: Team members can support patients after their visits with their PCP. This could include designing or facilitating use of a patient self-management plan, using technology to regularly communicate with patients and to improve adherence to their self-management plans, and regularly confirming appointments and treatment plans.</a:t>
            </a:r>
          </a:p>
          <a:p>
            <a:pPr lvl="1" algn="l">
              <a:buFont typeface="Arial" panose="020B0604020202020204" pitchFamily="34" charset="0"/>
              <a:buChar char="•"/>
            </a:pPr>
            <a:endParaRPr lang="en-US" sz="2800" b="0" i="0">
              <a:solidFill>
                <a:srgbClr val="FFFFFF"/>
              </a:solidFill>
              <a:effectLst/>
              <a:latin typeface="Segoe UI" panose="020B0502040204020203" pitchFamily="34" charset="0"/>
            </a:endParaRPr>
          </a:p>
          <a:p>
            <a:pPr lvl="1" algn="l">
              <a:buFont typeface="Arial" panose="020B0604020202020204" pitchFamily="34" charset="0"/>
              <a:buChar char="•"/>
            </a:pPr>
            <a:r>
              <a:rPr lang="en-US" sz="1800" b="1" i="0">
                <a:solidFill>
                  <a:srgbClr val="FFFFFF"/>
                </a:solidFill>
                <a:effectLst/>
                <a:latin typeface="Segoe UI" panose="020B0502040204020203" pitchFamily="34" charset="0"/>
              </a:rPr>
              <a:t> Medication Management</a:t>
            </a:r>
            <a:r>
              <a:rPr lang="en-US" sz="1800" b="0" i="0">
                <a:solidFill>
                  <a:srgbClr val="FFFFFF"/>
                </a:solidFill>
                <a:effectLst/>
                <a:latin typeface="Segoe UI" panose="020B0502040204020203" pitchFamily="34" charset="0"/>
              </a:rPr>
              <a:t>: Achieving blood pressure control often requires adjusting the doses of medications to find the right fit for the patient. Qualified team members may support this process by making recommendations to the PCP or independently managing medications. Pharmacists may engage in medication management by using the Pharmacists’ Patient Care Process and Collaborative Practice Agreements to implement </a:t>
            </a:r>
            <a:r>
              <a:rPr lang="en-US" sz="1800" b="0" i="0" u="none" strike="noStrike">
                <a:solidFill>
                  <a:srgbClr val="9EA2FF"/>
                </a:solidFill>
                <a:effectLst/>
                <a:latin typeface="Segoe UI" panose="020B0502040204020203" pitchFamily="34" charset="0"/>
                <a:hlinkClick r:id="rId3" tooltip="https://www.cdc.gov/dhdsp/pubs/guides/best-practices/pharmacist-cdtm.htm"/>
              </a:rPr>
              <a:t>collaborative drug therapy management (CDTM)</a:t>
            </a:r>
            <a:r>
              <a:rPr lang="en-US" sz="1800" b="0" i="0">
                <a:solidFill>
                  <a:srgbClr val="FFFFFF"/>
                </a:solidFill>
                <a:effectLst/>
                <a:latin typeface="Segoe UI" panose="020B0502040204020203" pitchFamily="34" charset="0"/>
              </a:rPr>
              <a:t>.</a:t>
            </a:r>
          </a:p>
          <a:p>
            <a:pPr lvl="1" algn="l">
              <a:buFont typeface="Arial" panose="020B0604020202020204" pitchFamily="34" charset="0"/>
              <a:buChar char="•"/>
            </a:pPr>
            <a:endParaRPr lang="en-US" sz="2800" b="0" i="0">
              <a:solidFill>
                <a:srgbClr val="FFFFFF"/>
              </a:solidFill>
              <a:effectLst/>
              <a:latin typeface="Segoe UI" panose="020B0502040204020203" pitchFamily="34" charset="0"/>
            </a:endParaRPr>
          </a:p>
          <a:p>
            <a:pPr lvl="1" algn="l">
              <a:buFont typeface="Arial" panose="020B0604020202020204" pitchFamily="34" charset="0"/>
              <a:buChar char="•"/>
            </a:pPr>
            <a:r>
              <a:rPr lang="en-US" sz="1800" b="1" i="0">
                <a:solidFill>
                  <a:srgbClr val="FFFFFF"/>
                </a:solidFill>
                <a:effectLst/>
                <a:latin typeface="Segoe UI" panose="020B0502040204020203" pitchFamily="34" charset="0"/>
              </a:rPr>
              <a:t> Medication Adherence</a:t>
            </a:r>
            <a:r>
              <a:rPr lang="en-US" sz="1800" b="1" i="0" baseline="30000">
                <a:solidFill>
                  <a:srgbClr val="FFFFFF"/>
                </a:solidFill>
                <a:effectLst/>
                <a:latin typeface="Segoe UI" panose="020B0502040204020203" pitchFamily="34" charset="0"/>
              </a:rPr>
              <a:t> </a:t>
            </a:r>
            <a:r>
              <a:rPr lang="en-US" sz="1800" b="1" i="0">
                <a:solidFill>
                  <a:srgbClr val="FFFFFF"/>
                </a:solidFill>
                <a:effectLst/>
                <a:latin typeface="Segoe UI" panose="020B0502040204020203" pitchFamily="34" charset="0"/>
              </a:rPr>
              <a:t>Support</a:t>
            </a:r>
            <a:r>
              <a:rPr lang="en-US" sz="1800" b="0" i="0">
                <a:solidFill>
                  <a:srgbClr val="FFFFFF"/>
                </a:solidFill>
                <a:effectLst/>
                <a:latin typeface="Segoe UI" panose="020B0502040204020203" pitchFamily="34" charset="0"/>
              </a:rPr>
              <a:t>: Patients may face barriers to taking their medications as prescribed or following their self-management plan. Team members can help patients improve adherence to medications by identifying and working to address these barriers with education and coaching. CPSTF recommends </a:t>
            </a:r>
            <a:r>
              <a:rPr lang="en-US" sz="1800" b="0" i="0" u="none" strike="noStrike">
                <a:solidFill>
                  <a:srgbClr val="9EA2FF"/>
                </a:solidFill>
                <a:effectLst/>
                <a:latin typeface="Segoe UI" panose="020B0502040204020203" pitchFamily="34" charset="0"/>
                <a:hlinkClick r:id="rId4" tooltip="https://www.thecommunityguide.org/content/tffrs-cardiovascular-disease-tailored-pharmacy-based-interventions-improve-medication-adherence"/>
              </a:rPr>
              <a:t>tailored pharmacy-based interventions</a:t>
            </a:r>
            <a:r>
              <a:rPr lang="en-US" sz="1800" b="0" i="0">
                <a:solidFill>
                  <a:srgbClr val="FFFFFF"/>
                </a:solidFill>
                <a:effectLst/>
                <a:latin typeface="Segoe UI" panose="020B0502040204020203" pitchFamily="34" charset="0"/>
              </a:rPr>
              <a:t> to improve medication adherence.</a:t>
            </a:r>
          </a:p>
          <a:p>
            <a:pPr lvl="1" algn="l">
              <a:buFont typeface="Arial" panose="020B0604020202020204" pitchFamily="34" charset="0"/>
              <a:buChar char="•"/>
            </a:pPr>
            <a:endParaRPr lang="en-US" sz="2800" b="0" i="0">
              <a:solidFill>
                <a:srgbClr val="FFFFFF"/>
              </a:solidFill>
              <a:effectLst/>
              <a:latin typeface="Segoe UI" panose="020B0502040204020203" pitchFamily="34" charset="0"/>
            </a:endParaRPr>
          </a:p>
          <a:p>
            <a:pPr lvl="1" algn="l">
              <a:buFont typeface="Arial" panose="020B0604020202020204" pitchFamily="34" charset="0"/>
              <a:buChar char="•"/>
            </a:pPr>
            <a:r>
              <a:rPr lang="en-US" sz="1800" b="1" i="0">
                <a:solidFill>
                  <a:srgbClr val="FFFFFF"/>
                </a:solidFill>
                <a:effectLst/>
                <a:latin typeface="Segoe UI" panose="020B0502040204020203" pitchFamily="34" charset="0"/>
              </a:rPr>
              <a:t> Self-Management Support</a:t>
            </a:r>
            <a:r>
              <a:rPr lang="en-US" sz="1800" b="0" i="0">
                <a:solidFill>
                  <a:srgbClr val="FFFFFF"/>
                </a:solidFill>
                <a:effectLst/>
                <a:latin typeface="Segoe UI" panose="020B0502040204020203" pitchFamily="34" charset="0"/>
              </a:rPr>
              <a:t>: Lifestyle changes, including adopting a healthy diet, increasing physical exercise, maintaining a healthy weight, and not smoking, can be difficult to achieve and maintain. Team members can support and empower the patient to take an active role in their high blood pressure control. Strategies include health behavior counseling, coaching, and education.</a:t>
            </a:r>
          </a:p>
          <a:p>
            <a:pPr lvl="1" algn="l">
              <a:buFont typeface="Arial" panose="020B0604020202020204" pitchFamily="34" charset="0"/>
              <a:buChar char="•"/>
            </a:pPr>
            <a:endParaRPr lang="en-US" sz="2800" b="0" i="0">
              <a:solidFill>
                <a:srgbClr val="FFFFFF"/>
              </a:solidFill>
              <a:effectLst/>
              <a:latin typeface="Segoe UI" panose="020B0502040204020203" pitchFamily="34" charset="0"/>
            </a:endParaRPr>
          </a:p>
          <a:p>
            <a:pPr lvl="1" algn="l">
              <a:buFont typeface="Arial" panose="020B0604020202020204" pitchFamily="34" charset="0"/>
              <a:buChar char="•"/>
            </a:pPr>
            <a:r>
              <a:rPr lang="en-US" sz="1800" b="1" i="0">
                <a:solidFill>
                  <a:srgbClr val="FFFFFF"/>
                </a:solidFill>
                <a:effectLst/>
                <a:latin typeface="Segoe UI" panose="020B0502040204020203" pitchFamily="34" charset="0"/>
              </a:rPr>
              <a:t> Self-Measured Blood Pressure (SMBP)</a:t>
            </a:r>
            <a:r>
              <a:rPr lang="en-US" sz="1800" b="0" i="0">
                <a:solidFill>
                  <a:srgbClr val="FFFFFF"/>
                </a:solidFill>
                <a:effectLst/>
                <a:latin typeface="Segoe UI" panose="020B0502040204020203" pitchFamily="34" charset="0"/>
              </a:rPr>
              <a:t>:</a:t>
            </a:r>
            <a:r>
              <a:rPr lang="en-US" sz="1800" b="1" i="0">
                <a:solidFill>
                  <a:srgbClr val="FFFFFF"/>
                </a:solidFill>
                <a:effectLst/>
                <a:latin typeface="Segoe UI" panose="020B0502040204020203" pitchFamily="34" charset="0"/>
              </a:rPr>
              <a:t> </a:t>
            </a:r>
            <a:r>
              <a:rPr lang="en-US" sz="1800" b="0" i="0">
                <a:solidFill>
                  <a:srgbClr val="FFFFFF"/>
                </a:solidFill>
                <a:effectLst/>
                <a:latin typeface="Segoe UI" panose="020B0502040204020203" pitchFamily="34" charset="0"/>
              </a:rPr>
              <a:t>Patients may benefit from regular use of personal blood pressure monitoring devices to assess and record blood pressure, typically at home. CPSTF recommends </a:t>
            </a:r>
            <a:r>
              <a:rPr lang="en-US" sz="1800" b="0" i="0" u="none" strike="noStrike">
                <a:solidFill>
                  <a:srgbClr val="9EA2FF"/>
                </a:solidFill>
                <a:effectLst/>
                <a:latin typeface="Segoe UI" panose="020B0502040204020203" pitchFamily="34" charset="0"/>
                <a:hlinkClick r:id="rId5" tooltip="https://www.thecommunityguide.org/findings/cardiovascular-disease-self-measured-blood-pressure-when-used-alone"/>
              </a:rPr>
              <a:t>SMBP interventions</a:t>
            </a:r>
            <a:r>
              <a:rPr lang="en-US" sz="1800" b="0" i="0">
                <a:solidFill>
                  <a:srgbClr val="FFFFFF"/>
                </a:solidFill>
                <a:effectLst/>
                <a:latin typeface="Segoe UI" panose="020B0502040204020203" pitchFamily="34" charset="0"/>
              </a:rPr>
              <a:t> and </a:t>
            </a:r>
            <a:r>
              <a:rPr lang="en-US" sz="1800" b="0" i="0" u="none" strike="noStrike">
                <a:solidFill>
                  <a:srgbClr val="9EA2FF"/>
                </a:solidFill>
                <a:effectLst/>
                <a:latin typeface="Segoe UI" panose="020B0502040204020203" pitchFamily="34" charset="0"/>
                <a:hlinkClick r:id="rId6" tooltip="https://www.thecommunityguide.org/findings/cardiovascular-disease-self-measured-blood-pressure-with-additional-support"/>
              </a:rPr>
              <a:t>SMBP interventions when combined with additional support</a:t>
            </a:r>
            <a:r>
              <a:rPr lang="en-US" sz="1800" b="0" i="0">
                <a:solidFill>
                  <a:srgbClr val="FFFFFF"/>
                </a:solidFill>
                <a:effectLst/>
                <a:latin typeface="Segoe UI" panose="020B0502040204020203" pitchFamily="34" charset="0"/>
              </a:rPr>
              <a:t> to improve blood pressure control outcomes. Team members can collaborate to educate, train, and support patients’ regular use of SMBP devices.</a:t>
            </a:r>
            <a:endParaRPr lang="en-US" sz="2800" b="0" i="0">
              <a:solidFill>
                <a:srgbClr val="FFFFFF"/>
              </a:solidFill>
              <a:effectLst/>
              <a:latin typeface="Segoe UI" panose="020B0502040204020203" pitchFamily="34" charset="0"/>
            </a:endParaRPr>
          </a:p>
          <a:p>
            <a:pPr marL="0" marR="0">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97B941-967F-4308-B253-F22E97F2B7DE}" type="slidenum">
              <a:rPr lang="en-US" smtClean="0"/>
              <a:t>3</a:t>
            </a:fld>
            <a:endParaRPr lang="en-US"/>
          </a:p>
        </p:txBody>
      </p:sp>
    </p:spTree>
    <p:extLst>
      <p:ext uri="{BB962C8B-B14F-4D97-AF65-F5344CB8AC3E}">
        <p14:creationId xmlns:p14="http://schemas.microsoft.com/office/powerpoint/2010/main" val="169133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buFont typeface="Wingdings 2" panose="05020102010507070707" pitchFamily="18" charset="2"/>
              <a:buNone/>
            </a:pPr>
            <a:r>
              <a:rPr lang="en-US">
                <a:effectLst/>
                <a:cs typeface="+mn-cs"/>
              </a:rPr>
              <a:t>The Community Guide findings recommend four interventions that incorporate the strategies to facilitate the successful implementation of TBC. </a:t>
            </a:r>
          </a:p>
          <a:p>
            <a:pPr lvl="1">
              <a:buClr>
                <a:schemeClr val="accent2"/>
              </a:buClr>
              <a:buFont typeface="Wingdings 2" panose="05020102010507070707" pitchFamily="18" charset="2"/>
              <a:buChar char=""/>
            </a:pPr>
            <a:r>
              <a:rPr lang="en-US">
                <a:effectLst/>
                <a:cs typeface="+mn-cs"/>
              </a:rPr>
              <a:t> Facilitate communication and coordination of care support among team members. </a:t>
            </a:r>
          </a:p>
          <a:p>
            <a:pPr lvl="2">
              <a:buClr>
                <a:schemeClr val="accent2"/>
              </a:buClr>
              <a:buFont typeface="Wingdings 2" panose="05020102010507070707" pitchFamily="18" charset="2"/>
              <a:buChar char=""/>
            </a:pPr>
            <a:r>
              <a:rPr lang="en-US">
                <a:effectLst/>
                <a:cs typeface="+mn-cs"/>
              </a:rPr>
              <a:t> Benefits: Patients engaged in TBC receive consistent messaging, and team members can support improved patient care and distribute team member workload. This may reduce provider burnout. </a:t>
            </a:r>
          </a:p>
          <a:p>
            <a:pPr lvl="1">
              <a:buClr>
                <a:schemeClr val="accent2"/>
              </a:buClr>
              <a:buFont typeface="Wingdings 2" panose="05020102010507070707" pitchFamily="18" charset="2"/>
              <a:buChar char=""/>
            </a:pPr>
            <a:r>
              <a:rPr lang="en-US">
                <a:effectLst/>
                <a:cs typeface="+mn-cs"/>
              </a:rPr>
              <a:t> Enhance the use of evidence-based guidelines by team members.</a:t>
            </a:r>
          </a:p>
          <a:p>
            <a:pPr marL="914400" marR="0" lvl="2" indent="0" algn="l" defTabSz="914400" rtl="0" eaLnBrk="1" fontAlgn="auto" latinLnBrk="0" hangingPunct="1">
              <a:lnSpc>
                <a:spcPct val="100000"/>
              </a:lnSpc>
              <a:spcBef>
                <a:spcPts val="0"/>
              </a:spcBef>
              <a:spcAft>
                <a:spcPts val="0"/>
              </a:spcAft>
              <a:buClr>
                <a:schemeClr val="accent2"/>
              </a:buClr>
              <a:buSzTx/>
              <a:buFont typeface="Wingdings 2" panose="05020102010507070707" pitchFamily="18" charset="2"/>
              <a:buChar char=""/>
              <a:tabLst/>
              <a:defRPr/>
            </a:pPr>
            <a:r>
              <a:rPr lang="en-US">
                <a:effectLst/>
                <a:cs typeface="+mn-cs"/>
              </a:rPr>
              <a:t> Benefits: </a:t>
            </a:r>
            <a:r>
              <a:rPr lang="en-US" sz="1800">
                <a:effectLst/>
                <a:latin typeface="Calibri" panose="020F0502020204030204" pitchFamily="34" charset="0"/>
                <a:ea typeface="Calibri" panose="020F0502020204030204" pitchFamily="34" charset="0"/>
                <a:cs typeface="Times New Roman" panose="02020603050405020304" pitchFamily="18" charset="0"/>
              </a:rPr>
              <a:t>Guideline-directed treatment can improve management of high BP, and applying standardized, evidence-based treatment protocols supports consistency in care across diverse patient groups.</a:t>
            </a:r>
            <a:endParaRPr lang="en-US">
              <a:effectLst/>
              <a:cs typeface="+mn-cs"/>
            </a:endParaRPr>
          </a:p>
          <a:p>
            <a:pPr lvl="1">
              <a:buClr>
                <a:schemeClr val="accent2"/>
              </a:buClr>
              <a:buFont typeface="Wingdings 2" panose="05020102010507070707" pitchFamily="18" charset="2"/>
              <a:buChar char=""/>
            </a:pPr>
            <a:r>
              <a:rPr lang="en-US">
                <a:effectLst/>
                <a:cs typeface="+mn-cs"/>
              </a:rPr>
              <a:t> Establish regular, structured follow-up mechanisms to monitor patients’ progress and schedule additional visits as needed.</a:t>
            </a:r>
          </a:p>
          <a:p>
            <a:pPr lvl="2">
              <a:buClr>
                <a:schemeClr val="accent2"/>
              </a:buClr>
              <a:buFont typeface="Wingdings 2" panose="05020102010507070707" pitchFamily="18" charset="2"/>
              <a:buChar char=""/>
            </a:pPr>
            <a:r>
              <a:rPr lang="en-US">
                <a:effectLst/>
                <a:cs typeface="+mn-cs"/>
              </a:rPr>
              <a:t> Benefits: Structured and timely follow-up improves adherence to hypertension self-management plans for patients, increases frequency of patient contact, and thereby may help overcome clinical inertia.</a:t>
            </a:r>
          </a:p>
          <a:p>
            <a:pPr lvl="1">
              <a:buClr>
                <a:schemeClr val="accent2"/>
              </a:buClr>
              <a:buFont typeface="Wingdings 2" panose="05020102010507070707" pitchFamily="18" charset="2"/>
              <a:buChar char=""/>
            </a:pPr>
            <a:r>
              <a:rPr lang="en-US">
                <a:effectLst/>
                <a:cs typeface="+mn-cs"/>
              </a:rPr>
              <a:t> Actively engage patients in their own care.</a:t>
            </a:r>
          </a:p>
          <a:p>
            <a:pPr lvl="2">
              <a:buClr>
                <a:schemeClr val="accent2"/>
              </a:buClr>
              <a:buFont typeface="Wingdings 2" panose="05020102010507070707" pitchFamily="18" charset="2"/>
              <a:buChar char=""/>
            </a:pPr>
            <a:r>
              <a:rPr lang="en-US">
                <a:effectLst/>
                <a:cs typeface="+mn-cs"/>
              </a:rPr>
              <a:t> Benefits: </a:t>
            </a:r>
            <a:r>
              <a:rPr lang="en-US" sz="1800">
                <a:effectLst/>
                <a:latin typeface="Calibri" panose="020F0502020204030204" pitchFamily="34" charset="0"/>
                <a:ea typeface="Calibri" panose="020F0502020204030204" pitchFamily="34" charset="0"/>
                <a:cs typeface="Times New Roman" panose="02020603050405020304" pitchFamily="18" charset="0"/>
              </a:rPr>
              <a:t>Individuals that are empowered and equipped to engage in their own hypertension care are more likely to know their BP numbers, take medications as prescribed, and engage in healthy lifestyle changes. </a:t>
            </a:r>
            <a:endParaRPr lang="en-US">
              <a:effectLst/>
              <a:cs typeface="+mn-cs"/>
            </a:endParaRPr>
          </a:p>
        </p:txBody>
      </p:sp>
      <p:sp>
        <p:nvSpPr>
          <p:cNvPr id="4" name="Slide Number Placeholder 3"/>
          <p:cNvSpPr>
            <a:spLocks noGrp="1"/>
          </p:cNvSpPr>
          <p:nvPr>
            <p:ph type="sldNum" sz="quarter" idx="5"/>
          </p:nvPr>
        </p:nvSpPr>
        <p:spPr/>
        <p:txBody>
          <a:bodyPr/>
          <a:lstStyle/>
          <a:p>
            <a:fld id="{B897B941-967F-4308-B253-F22E97F2B7DE}" type="slidenum">
              <a:rPr lang="en-US" smtClean="0"/>
              <a:t>4</a:t>
            </a:fld>
            <a:endParaRPr lang="en-US"/>
          </a:p>
        </p:txBody>
      </p:sp>
    </p:spTree>
    <p:extLst>
      <p:ext uri="{BB962C8B-B14F-4D97-AF65-F5344CB8AC3E}">
        <p14:creationId xmlns:p14="http://schemas.microsoft.com/office/powerpoint/2010/main" val="427219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State and local health departments and public health practitioners play an important role in promoting and supporting evidence-based strategies for this health system–level intervention. With the Identify-Assess-Act framework, state and local health departments can use specific tools and resources to accomplish their respective implementation goals and address challenges that arise along the way. The following list includes implementation resources and tools to use during each stage of the framework. For more information, please use the links included on the webpage.</a:t>
            </a:r>
          </a:p>
          <a:p>
            <a:endParaRPr lang="en-US" sz="1800"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Identify</a:t>
            </a:r>
            <a:r>
              <a:rPr lang="en-US" sz="1800" dirty="0">
                <a:effectLst/>
                <a:latin typeface="Calibri" panose="020F0502020204030204" pitchFamily="34" charset="0"/>
                <a:ea typeface="Calibri" panose="020F0502020204030204" pitchFamily="34" charset="0"/>
              </a:rPr>
              <a:t> patient populations/communities disproportionately affected by hypertension. </a:t>
            </a:r>
          </a:p>
          <a:p>
            <a:pPr marL="285750" indent="-285750">
              <a:buFontTx/>
              <a:buChar char="-"/>
            </a:pPr>
            <a:r>
              <a:rPr lang="en-US" sz="1800" dirty="0">
                <a:effectLst/>
                <a:latin typeface="Calibri" panose="020F0502020204030204" pitchFamily="34" charset="0"/>
                <a:ea typeface="Calibri" panose="020F0502020204030204" pitchFamily="34" charset="0"/>
              </a:rPr>
              <a:t>CDC’s Interactive Atlas of Heart Disease and Stroke </a:t>
            </a:r>
          </a:p>
          <a:p>
            <a:pPr marL="285750" indent="-285750">
              <a:buFontTx/>
              <a:buChar char="-"/>
            </a:pPr>
            <a:r>
              <a:rPr lang="en-US" sz="1800" dirty="0">
                <a:effectLst/>
                <a:latin typeface="Calibri" panose="020F0502020204030204" pitchFamily="34" charset="0"/>
                <a:ea typeface="Calibri" panose="020F0502020204030204" pitchFamily="34" charset="0"/>
              </a:rPr>
              <a:t>GIS Index Map </a:t>
            </a:r>
          </a:p>
          <a:p>
            <a:pPr marL="285750" indent="-285750">
              <a:buFontTx/>
              <a:buChar char="-"/>
            </a:pPr>
            <a:endParaRPr lang="en-US" sz="1800" dirty="0">
              <a:effectLst/>
              <a:latin typeface="Calibri" panose="020F0502020204030204" pitchFamily="34" charset="0"/>
              <a:ea typeface="Calibri" panose="020F0502020204030204" pitchFamily="34" charset="0"/>
            </a:endParaRPr>
          </a:p>
          <a:p>
            <a:pPr marL="0" indent="0">
              <a:buFontTx/>
              <a:buNone/>
            </a:pPr>
            <a:r>
              <a:rPr lang="en-US" sz="1800" b="1" dirty="0">
                <a:effectLst/>
                <a:latin typeface="Calibri" panose="020F0502020204030204" pitchFamily="34" charset="0"/>
                <a:ea typeface="Calibri" panose="020F0502020204030204" pitchFamily="34" charset="0"/>
              </a:rPr>
              <a:t>Assess </a:t>
            </a:r>
            <a:r>
              <a:rPr lang="en-US" sz="1800" dirty="0">
                <a:effectLst/>
                <a:latin typeface="Calibri" panose="020F0502020204030204" pitchFamily="34" charset="0"/>
                <a:ea typeface="Calibri" panose="020F0502020204030204" pitchFamily="34" charset="0"/>
              </a:rPr>
              <a:t>facilitators and barriers to implementation. </a:t>
            </a:r>
          </a:p>
          <a:p>
            <a:pPr marL="285750" indent="-285750">
              <a:buFontTx/>
              <a:buChar char="-"/>
            </a:pPr>
            <a:r>
              <a:rPr lang="en-US" sz="1800" dirty="0">
                <a:effectLst/>
                <a:latin typeface="Calibri" panose="020F0502020204030204" pitchFamily="34" charset="0"/>
                <a:ea typeface="Calibri" panose="020F0502020204030204" pitchFamily="34" charset="0"/>
              </a:rPr>
              <a:t>CDC Health Systems Scorecard</a:t>
            </a:r>
          </a:p>
          <a:p>
            <a:pPr marL="285750" indent="-285750">
              <a:buFontTx/>
              <a:buChar char="-"/>
            </a:pPr>
            <a:r>
              <a:rPr lang="en-US" sz="1800" dirty="0">
                <a:effectLst/>
                <a:latin typeface="Calibri" panose="020F0502020204030204" pitchFamily="34" charset="0"/>
                <a:ea typeface="Calibri" panose="020F0502020204030204" pitchFamily="34" charset="0"/>
              </a:rPr>
              <a:t>Community Health Worker Toolkit </a:t>
            </a:r>
          </a:p>
          <a:p>
            <a:pPr marL="285750" indent="-285750">
              <a:buFontTx/>
              <a:buChar char="-"/>
            </a:pPr>
            <a:r>
              <a:rPr lang="en-US" sz="1800" dirty="0">
                <a:effectLst/>
                <a:latin typeface="Calibri" panose="020F0502020204030204" pitchFamily="34" charset="0"/>
                <a:ea typeface="Calibri" panose="020F0502020204030204" pitchFamily="34" charset="0"/>
              </a:rPr>
              <a:t>Creating Community-Clinical Linkages Between Community Pharmacists and Physicians: A Pharmacy Guide</a:t>
            </a:r>
          </a:p>
          <a:p>
            <a:pPr marL="285750" indent="-285750">
              <a:buFontTx/>
              <a:buChar char="-"/>
            </a:pPr>
            <a:endParaRPr lang="en-US" sz="1800" dirty="0">
              <a:effectLst/>
              <a:latin typeface="Calibri" panose="020F0502020204030204" pitchFamily="34" charset="0"/>
              <a:ea typeface="Calibri" panose="020F0502020204030204" pitchFamily="34" charset="0"/>
            </a:endParaRPr>
          </a:p>
          <a:p>
            <a:pPr marL="0" indent="0">
              <a:buFontTx/>
              <a:buNone/>
            </a:pPr>
            <a:r>
              <a:rPr lang="en-US" sz="1800" b="1" dirty="0">
                <a:effectLst/>
                <a:latin typeface="Calibri" panose="020F0502020204030204" pitchFamily="34" charset="0"/>
                <a:ea typeface="Calibri" panose="020F0502020204030204" pitchFamily="34" charset="0"/>
              </a:rPr>
              <a:t>Act</a:t>
            </a:r>
            <a:r>
              <a:rPr lang="en-US" sz="1800" dirty="0">
                <a:effectLst/>
                <a:latin typeface="Calibri" panose="020F0502020204030204" pitchFamily="34" charset="0"/>
                <a:ea typeface="Calibri" panose="020F0502020204030204" pitchFamily="34" charset="0"/>
              </a:rPr>
              <a:t> to implement interventions and strategies. </a:t>
            </a:r>
          </a:p>
          <a:p>
            <a:pPr marL="285750" indent="-285750">
              <a:buFontTx/>
              <a:buChar char="-"/>
            </a:pPr>
            <a:r>
              <a:rPr lang="en-US" sz="1800" dirty="0">
                <a:effectLst/>
                <a:latin typeface="Calibri" panose="020F0502020204030204" pitchFamily="34" charset="0"/>
                <a:ea typeface="Calibri" panose="020F0502020204030204" pitchFamily="34" charset="0"/>
              </a:rPr>
              <a:t>Integrating Community Health Workers on Clinical Care Teams and in the Community </a:t>
            </a:r>
          </a:p>
          <a:p>
            <a:pPr marL="285750" indent="-285750">
              <a:buFontTx/>
              <a:buChar char="-"/>
            </a:pPr>
            <a:r>
              <a:rPr lang="en-US" sz="1800" dirty="0">
                <a:effectLst/>
                <a:latin typeface="Calibri" panose="020F0502020204030204" pitchFamily="34" charset="0"/>
                <a:ea typeface="Calibri" panose="020F0502020204030204" pitchFamily="34" charset="0"/>
              </a:rPr>
              <a:t>Collaborative Practice Agreements Guide</a:t>
            </a:r>
          </a:p>
          <a:p>
            <a:pPr marL="285750" indent="-285750">
              <a:buFontTx/>
              <a:buChar char="-"/>
            </a:pPr>
            <a:r>
              <a:rPr lang="en-US" sz="1800" dirty="0">
                <a:effectLst/>
                <a:latin typeface="Calibri" panose="020F0502020204030204" pitchFamily="34" charset="0"/>
                <a:ea typeface="Calibri" panose="020F0502020204030204" pitchFamily="34" charset="0"/>
              </a:rPr>
              <a:t>Hypertension Management Program Toolkit </a:t>
            </a:r>
          </a:p>
          <a:p>
            <a:pPr marL="285750" indent="-285750">
              <a:buFontTx/>
              <a:buChar char="-"/>
            </a:pPr>
            <a:endParaRPr lang="en-US" sz="1800" dirty="0">
              <a:effectLst/>
              <a:latin typeface="Calibri" panose="020F0502020204030204" pitchFamily="34" charset="0"/>
              <a:ea typeface="Calibri" panose="020F0502020204030204" pitchFamily="34" charset="0"/>
            </a:endParaRPr>
          </a:p>
          <a:p>
            <a:pPr marL="285750" indent="-285750">
              <a:buFontTx/>
              <a:buChar cha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897B941-967F-4308-B253-F22E97F2B7DE}" type="slidenum">
              <a:rPr lang="en-US" smtClean="0"/>
              <a:t>5</a:t>
            </a:fld>
            <a:endParaRPr lang="en-US"/>
          </a:p>
        </p:txBody>
      </p:sp>
    </p:spTree>
    <p:extLst>
      <p:ext uri="{BB962C8B-B14F-4D97-AF65-F5344CB8AC3E}">
        <p14:creationId xmlns:p14="http://schemas.microsoft.com/office/powerpoint/2010/main" val="269961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6</a:t>
            </a:fld>
            <a:endParaRPr lang="en-US"/>
          </a:p>
        </p:txBody>
      </p:sp>
    </p:spTree>
    <p:extLst>
      <p:ext uri="{BB962C8B-B14F-4D97-AF65-F5344CB8AC3E}">
        <p14:creationId xmlns:p14="http://schemas.microsoft.com/office/powerpoint/2010/main" val="1167196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1191" y="379481"/>
            <a:ext cx="10993549" cy="1475013"/>
          </a:xfrm>
          <a:effectLst/>
        </p:spPr>
        <p:txBody>
          <a:bodyPr anchor="ctr">
            <a:normAutofit/>
          </a:bodyPr>
          <a:lstStyle>
            <a:lvl1pPr>
              <a:defRPr sz="4000">
                <a:solidFill>
                  <a:schemeClr val="bg1"/>
                </a:solidFill>
              </a:defRPr>
            </a:lvl1pPr>
          </a:lstStyle>
          <a:p>
            <a:r>
              <a:rPr lang="en-US" dirty="0"/>
              <a:t>Click to edit title</a:t>
            </a:r>
          </a:p>
        </p:txBody>
      </p:sp>
      <p:sp>
        <p:nvSpPr>
          <p:cNvPr id="23" name="Rectangle 22">
            <a:extLst>
              <a:ext uri="{FF2B5EF4-FFF2-40B4-BE49-F238E27FC236}">
                <a16:creationId xmlns:a16="http://schemas.microsoft.com/office/drawing/2014/main" id="{E9C8E673-1506-784A-B626-C93AEE073313}"/>
              </a:ext>
              <a:ext uri="{C183D7F6-B498-43B3-948B-1728B52AA6E4}">
                <adec:decorative xmlns:adec="http://schemas.microsoft.com/office/drawing/2017/decorative" val="1"/>
              </a:ext>
            </a:extLst>
          </p:cNvPr>
          <p:cNvSpPr/>
          <p:nvPr userDrawn="1"/>
        </p:nvSpPr>
        <p:spPr>
          <a:xfrm>
            <a:off x="0" y="1997722"/>
            <a:ext cx="5353915" cy="325233"/>
          </a:xfrm>
          <a:prstGeom prst="rect">
            <a:avLst/>
          </a:prstGeom>
          <a:solidFill>
            <a:srgbClr val="0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ubtitle 2"/>
          <p:cNvSpPr>
            <a:spLocks noGrp="1"/>
          </p:cNvSpPr>
          <p:nvPr>
            <p:ph type="subTitle" idx="1" hasCustomPrompt="1"/>
          </p:nvPr>
        </p:nvSpPr>
        <p:spPr>
          <a:xfrm>
            <a:off x="581191" y="2016427"/>
            <a:ext cx="10993546" cy="590321"/>
          </a:xfrm>
        </p:spPr>
        <p:txBody>
          <a:bodyPr anchor="t">
            <a:normAutofit/>
          </a:bodyPr>
          <a:lstStyle>
            <a:lvl1pPr marL="0" indent="0" algn="l">
              <a:buNone/>
              <a:defRPr sz="1300"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3" name="Division Name">
            <a:extLst>
              <a:ext uri="{FF2B5EF4-FFF2-40B4-BE49-F238E27FC236}">
                <a16:creationId xmlns:a16="http://schemas.microsoft.com/office/drawing/2014/main" id="{3A8C654A-AB07-430D-BF15-653C5752C541}"/>
              </a:ext>
            </a:extLst>
          </p:cNvPr>
          <p:cNvSpPr>
            <a:spLocks noGrp="1"/>
          </p:cNvSpPr>
          <p:nvPr>
            <p:ph type="body" sz="quarter" idx="13" hasCustomPrompt="1"/>
          </p:nvPr>
        </p:nvSpPr>
        <p:spPr>
          <a:xfrm>
            <a:off x="536343" y="6200892"/>
            <a:ext cx="5154215" cy="296863"/>
          </a:xfrm>
          <a:prstGeom prst="rect">
            <a:avLst/>
          </a:prstGeom>
        </p:spPr>
        <p:txBody>
          <a:bodyPr>
            <a:noAutofit/>
          </a:bodyPr>
          <a:lstStyle>
            <a:lvl1pPr marL="0" indent="0">
              <a:buNone/>
              <a:defRPr sz="100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dirty="0"/>
              <a:t>Click to enter your Division Name here</a:t>
            </a:r>
          </a:p>
        </p:txBody>
      </p:sp>
    </p:spTree>
    <p:extLst>
      <p:ext uri="{BB962C8B-B14F-4D97-AF65-F5344CB8AC3E}">
        <p14:creationId xmlns:p14="http://schemas.microsoft.com/office/powerpoint/2010/main" val="225909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and Photo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EE80-8067-D748-858F-5D3F727CE84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E791D177-207F-9C47-AA89-4101F95F6DBA}"/>
              </a:ext>
            </a:extLst>
          </p:cNvPr>
          <p:cNvSpPr>
            <a:spLocks noGrp="1"/>
          </p:cNvSpPr>
          <p:nvPr>
            <p:ph type="body" sz="quarter" idx="13"/>
          </p:nvPr>
        </p:nvSpPr>
        <p:spPr>
          <a:xfrm>
            <a:off x="581025" y="1973263"/>
            <a:ext cx="6917210" cy="3883025"/>
          </a:xfrm>
        </p:spPr>
        <p:txBody>
          <a:bodyPr/>
          <a:lstStyle>
            <a:lvl1pPr marL="306000" indent="-306000">
              <a:buClr>
                <a:schemeClr val="bg1"/>
              </a:buClr>
              <a:buFont typeface="Wingdings" panose="05000000000000000000" pitchFamily="2" charset="2"/>
              <a:buChar char="§"/>
              <a:defRPr>
                <a:solidFill>
                  <a:schemeClr val="bg1"/>
                </a:solidFill>
              </a:defRPr>
            </a:lvl1pPr>
            <a:lvl2pPr>
              <a:buClr>
                <a:schemeClr val="bg1"/>
              </a:buClr>
              <a:defRPr>
                <a:solidFill>
                  <a:schemeClr val="bg1"/>
                </a:solidFill>
              </a:defRPr>
            </a:lvl2pPr>
          </a:lstStyle>
          <a:p>
            <a:pPr lvl="0"/>
            <a:r>
              <a:rPr lang="en-US" dirty="0"/>
              <a:t>Click to edit Master text styles</a:t>
            </a:r>
          </a:p>
          <a:p>
            <a:pPr lvl="1"/>
            <a:r>
              <a:rPr lang="en-US" dirty="0"/>
              <a:t>Second level</a:t>
            </a:r>
          </a:p>
        </p:txBody>
      </p:sp>
      <p:sp>
        <p:nvSpPr>
          <p:cNvPr id="9" name="Picture Placeholder 8">
            <a:extLst>
              <a:ext uri="{FF2B5EF4-FFF2-40B4-BE49-F238E27FC236}">
                <a16:creationId xmlns:a16="http://schemas.microsoft.com/office/drawing/2014/main" id="{E09B5FA4-80F7-CF48-8417-05759757BA5D}"/>
              </a:ext>
            </a:extLst>
          </p:cNvPr>
          <p:cNvSpPr>
            <a:spLocks noGrp="1"/>
          </p:cNvSpPr>
          <p:nvPr>
            <p:ph type="pic" sz="quarter" idx="14"/>
          </p:nvPr>
        </p:nvSpPr>
        <p:spPr>
          <a:xfrm>
            <a:off x="7605951" y="1973263"/>
            <a:ext cx="4005024" cy="3883025"/>
          </a:xfrm>
        </p:spPr>
        <p:txBody>
          <a:bodyPr/>
          <a:lstStyle>
            <a:lvl1pPr marL="0" indent="0">
              <a:buNone/>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86784224-0BA4-0D46-9A7F-3B46DB51B954}"/>
              </a:ext>
            </a:extLst>
          </p:cNvPr>
          <p:cNvSpPr>
            <a:spLocks noGrp="1"/>
          </p:cNvSpPr>
          <p:nvPr>
            <p:ph type="ftr" sz="quarter" idx="12"/>
          </p:nvPr>
        </p:nvSpPr>
        <p:spPr/>
        <p:txBody>
          <a:bodyPr/>
          <a:lstStyle>
            <a:lvl1pPr>
              <a:defRPr>
                <a:solidFill>
                  <a:schemeClr val="bg1"/>
                </a:solidFill>
              </a:defRPr>
            </a:lvl1pPr>
          </a:lstStyle>
          <a:p>
            <a:endParaRPr lang="en-US"/>
          </a:p>
        </p:txBody>
      </p:sp>
      <p:sp>
        <p:nvSpPr>
          <p:cNvPr id="4" name="Date Placeholder 3">
            <a:extLst>
              <a:ext uri="{FF2B5EF4-FFF2-40B4-BE49-F238E27FC236}">
                <a16:creationId xmlns:a16="http://schemas.microsoft.com/office/drawing/2014/main" id="{60FC1D3F-16FE-BB4A-942F-7AC53B0B3140}"/>
              </a:ext>
            </a:extLst>
          </p:cNvPr>
          <p:cNvSpPr>
            <a:spLocks noGrp="1"/>
          </p:cNvSpPr>
          <p:nvPr>
            <p:ph type="dt" sz="half" idx="11"/>
          </p:nvPr>
        </p:nvSpPr>
        <p:spPr/>
        <p:txBody>
          <a:bodyPr/>
          <a:lstStyle>
            <a:lvl1pPr>
              <a:defRPr>
                <a:solidFill>
                  <a:schemeClr val="bg1"/>
                </a:solidFill>
              </a:defRPr>
            </a:lvl1pPr>
          </a:lstStyle>
          <a:p>
            <a:endParaRPr lang="en-US"/>
          </a:p>
        </p:txBody>
      </p:sp>
      <p:sp>
        <p:nvSpPr>
          <p:cNvPr id="3" name="Slide Number Placeholder 2">
            <a:extLst>
              <a:ext uri="{FF2B5EF4-FFF2-40B4-BE49-F238E27FC236}">
                <a16:creationId xmlns:a16="http://schemas.microsoft.com/office/drawing/2014/main" id="{F9F17470-30B7-8B4F-B0F9-922A81AA58AE}"/>
              </a:ext>
            </a:extLst>
          </p:cNvPr>
          <p:cNvSpPr>
            <a:spLocks noGrp="1"/>
          </p:cNvSpPr>
          <p:nvPr>
            <p:ph type="sldNum" sz="quarter" idx="10"/>
          </p:nvPr>
        </p:nvSpPr>
        <p:spPr/>
        <p:txBody>
          <a:bodyPr/>
          <a:lstStyle>
            <a:lvl1pPr>
              <a:defRPr>
                <a:solidFill>
                  <a:schemeClr val="bg1"/>
                </a:solidFill>
              </a:defRPr>
            </a:lvl1p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DFA2EAA4-3E3D-4D68-9519-8CE7F942B1F8}"/>
              </a:ext>
              <a:ext uri="{C183D7F6-B498-43B3-948B-1728B52AA6E4}">
                <adec:decorative xmlns:adec="http://schemas.microsoft.com/office/drawing/2017/decorative" val="1"/>
              </a:ext>
            </a:extLst>
          </p:cNvPr>
          <p:cNvSpPr>
            <a:spLocks noChangeAspect="1"/>
          </p:cNvSpPr>
          <p:nvPr userDrawn="1"/>
        </p:nvSpPr>
        <p:spPr>
          <a:xfrm>
            <a:off x="0" y="5856288"/>
            <a:ext cx="12191999" cy="1001712"/>
          </a:xfrm>
          <a:prstGeom prst="rect">
            <a:avLst/>
          </a:prstGeom>
          <a:solidFill>
            <a:schemeClr val="accent1">
              <a:alpha val="37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448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 Generi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3DEC59-C423-4EF0-AF6D-BED539E3A60A}"/>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31" name="Title 1">
            <a:extLst>
              <a:ext uri="{FF2B5EF4-FFF2-40B4-BE49-F238E27FC236}">
                <a16:creationId xmlns:a16="http://schemas.microsoft.com/office/drawing/2014/main" id="{C9612B66-5ED1-5041-80CA-B2B293AEED14}"/>
              </a:ext>
            </a:extLst>
          </p:cNvPr>
          <p:cNvSpPr>
            <a:spLocks noGrp="1"/>
          </p:cNvSpPr>
          <p:nvPr>
            <p:ph type="ctrTitle" hasCustomPrompt="1"/>
          </p:nvPr>
        </p:nvSpPr>
        <p:spPr>
          <a:xfrm>
            <a:off x="581192" y="2941966"/>
            <a:ext cx="10993549" cy="1475013"/>
          </a:xfrm>
          <a:effectLst/>
        </p:spPr>
        <p:txBody>
          <a:bodyPr anchor="ctr">
            <a:normAutofit/>
          </a:bodyPr>
          <a:lstStyle>
            <a:lvl1pPr>
              <a:defRPr sz="4000">
                <a:solidFill>
                  <a:schemeClr val="bg1"/>
                </a:solidFill>
              </a:defRPr>
            </a:lvl1pPr>
          </a:lstStyle>
          <a:p>
            <a:r>
              <a:rPr lang="en-US" dirty="0"/>
              <a:t>Thank you</a:t>
            </a:r>
          </a:p>
        </p:txBody>
      </p:sp>
      <p:sp>
        <p:nvSpPr>
          <p:cNvPr id="30" name="Subtitle 2">
            <a:extLst>
              <a:ext uri="{FF2B5EF4-FFF2-40B4-BE49-F238E27FC236}">
                <a16:creationId xmlns:a16="http://schemas.microsoft.com/office/drawing/2014/main" id="{CFF97FF9-BFB2-D84E-BB2C-319E7229E16C}"/>
              </a:ext>
            </a:extLst>
          </p:cNvPr>
          <p:cNvSpPr>
            <a:spLocks noGrp="1"/>
          </p:cNvSpPr>
          <p:nvPr>
            <p:ph type="subTitle" idx="1" hasCustomPrompt="1"/>
          </p:nvPr>
        </p:nvSpPr>
        <p:spPr>
          <a:xfrm>
            <a:off x="581194" y="4416980"/>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a:t>
            </a:r>
          </a:p>
        </p:txBody>
      </p:sp>
      <p:sp>
        <p:nvSpPr>
          <p:cNvPr id="23" name="Division Name">
            <a:extLst>
              <a:ext uri="{FF2B5EF4-FFF2-40B4-BE49-F238E27FC236}">
                <a16:creationId xmlns:a16="http://schemas.microsoft.com/office/drawing/2014/main" id="{D96A8A8A-53AB-5341-BC32-077C7FA52649}"/>
              </a:ext>
            </a:extLst>
          </p:cNvPr>
          <p:cNvSpPr>
            <a:spLocks noGrp="1"/>
          </p:cNvSpPr>
          <p:nvPr>
            <p:ph type="body" sz="quarter" idx="13" hasCustomPrompt="1"/>
          </p:nvPr>
        </p:nvSpPr>
        <p:spPr>
          <a:xfrm>
            <a:off x="536343" y="6200892"/>
            <a:ext cx="5154215" cy="296863"/>
          </a:xfrm>
          <a:prstGeom prst="rect">
            <a:avLst/>
          </a:prstGeom>
        </p:spPr>
        <p:txBody>
          <a:bodyPr>
            <a:noAutofit/>
          </a:bodyPr>
          <a:lstStyle>
            <a:lvl1pPr marL="0" indent="0">
              <a:buNone/>
              <a:defRPr sz="100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dirty="0"/>
              <a:t>Click to enter your Division Name here</a:t>
            </a:r>
          </a:p>
        </p:txBody>
      </p:sp>
    </p:spTree>
    <p:extLst>
      <p:ext uri="{BB962C8B-B14F-4D97-AF65-F5344CB8AC3E}">
        <p14:creationId xmlns:p14="http://schemas.microsoft.com/office/powerpoint/2010/main" val="849937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image" Target="../media/image1.png"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EAB0093-9825-6A4D-A961-81E3373ED326}"/>
              </a:ext>
              <a:ext uri="{C183D7F6-B498-43B3-948B-1728B52AA6E4}">
                <adec:decorative xmlns:adec="http://schemas.microsoft.com/office/drawing/2017/decorative" val="1"/>
              </a:ext>
            </a:extLst>
          </p:cNvPr>
          <p:cNvPicPr>
            <a:picLocks noChangeAspect="1"/>
          </p:cNvPicPr>
          <p:nvPr userDrawn="1"/>
        </p:nvPicPr>
        <p:blipFill rotWithShape="1">
          <a:blip r:embed="rId5" cstate="screen">
            <a:alphaModFix amt="7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10558300" y="6023372"/>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a:p>
        </p:txBody>
      </p:sp>
      <p:sp>
        <p:nvSpPr>
          <p:cNvPr id="4" name="Date Placeholder 3"/>
          <p:cNvSpPr>
            <a:spLocks noGrp="1"/>
          </p:cNvSpPr>
          <p:nvPr>
            <p:ph type="dt" sz="half" idx="2"/>
          </p:nvPr>
        </p:nvSpPr>
        <p:spPr>
          <a:xfrm>
            <a:off x="7605951" y="6023372"/>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a:p>
        </p:txBody>
      </p:sp>
      <p:sp>
        <p:nvSpPr>
          <p:cNvPr id="5" name="Footer Placeholder 4"/>
          <p:cNvSpPr>
            <a:spLocks noGrp="1"/>
          </p:cNvSpPr>
          <p:nvPr>
            <p:ph type="ftr" sz="quarter" idx="3"/>
          </p:nvPr>
        </p:nvSpPr>
        <p:spPr>
          <a:xfrm>
            <a:off x="581192" y="6019046"/>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grpSp>
        <p:nvGrpSpPr>
          <p:cNvPr id="23" name="Group 22">
            <a:extLst>
              <a:ext uri="{C183D7F6-B498-43B3-948B-1728B52AA6E4}">
                <adec:decorative xmlns:adec="http://schemas.microsoft.com/office/drawing/2017/decorative" val="1"/>
              </a:ext>
            </a:extLst>
          </p:cNvPr>
          <p:cNvGrpSpPr/>
          <p:nvPr userDrawn="1"/>
        </p:nvGrpSpPr>
        <p:grpSpPr>
          <a:xfrm>
            <a:off x="446534" y="6562726"/>
            <a:ext cx="11293174" cy="97718"/>
            <a:chOff x="446534" y="6478060"/>
            <a:chExt cx="11293174" cy="97718"/>
          </a:xfrm>
        </p:grpSpPr>
        <p:sp>
          <p:nvSpPr>
            <p:cNvPr id="16" name="Rectangle 15"/>
            <p:cNvSpPr/>
            <p:nvPr userDrawn="1"/>
          </p:nvSpPr>
          <p:spPr>
            <a:xfrm>
              <a:off x="446534" y="6478060"/>
              <a:ext cx="7205216" cy="97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8" name="Group 7"/>
            <p:cNvGrpSpPr/>
            <p:nvPr userDrawn="1"/>
          </p:nvGrpSpPr>
          <p:grpSpPr>
            <a:xfrm>
              <a:off x="7591778" y="6478439"/>
              <a:ext cx="4147930" cy="97339"/>
              <a:chOff x="6119314" y="6478440"/>
              <a:chExt cx="5676839" cy="93810"/>
            </a:xfrm>
          </p:grpSpPr>
          <p:sp>
            <p:nvSpPr>
              <p:cNvPr id="15" name="Rectangle 14"/>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7774519" y="6478440"/>
                <a:ext cx="833936" cy="93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userDrawn="1"/>
            </p:nvSpPr>
            <p:spPr>
              <a:xfrm>
                <a:off x="8602135"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3" name="Text Placeholder 2"/>
          <p:cNvSpPr>
            <a:spLocks noGrp="1"/>
          </p:cNvSpPr>
          <p:nvPr>
            <p:ph type="body" idx="1"/>
          </p:nvPr>
        </p:nvSpPr>
        <p:spPr>
          <a:xfrm>
            <a:off x="581192" y="1997339"/>
            <a:ext cx="11029616" cy="3522794"/>
          </a:xfrm>
          <a:prstGeom prst="rect">
            <a:avLst/>
          </a:prstGeom>
        </p:spPr>
        <p:txBody>
          <a:bodyPr vert="horz" lIns="91440" tIns="45720" rIns="91440" bIns="45720" rtlCol="0" anchor="t">
            <a:normAutofit/>
          </a:bodyPr>
          <a:lstStyle/>
          <a:p>
            <a:pPr lvl="0"/>
            <a:r>
              <a:rPr lang="en-US" dirty="0"/>
              <a:t>Edit text</a:t>
            </a:r>
          </a:p>
          <a:p>
            <a:pPr lvl="1"/>
            <a:r>
              <a:rPr lang="en-US" dirty="0"/>
              <a:t>Second level</a:t>
            </a:r>
          </a:p>
          <a:p>
            <a:pPr lvl="2"/>
            <a:endParaRPr lang="en-US" dirty="0"/>
          </a:p>
        </p:txBody>
      </p: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48763997"/>
      </p:ext>
    </p:extLst>
  </p:cSld>
  <p:clrMap bg1="lt1" tx1="dk1" bg2="lt2" tx2="dk2" accent1="accent1" accent2="accent2" accent3="accent3" accent4="accent4" accent5="accent5" accent6="accent6" hlink="hlink" folHlink="folHlink"/>
  <p:sldLayoutIdLst>
    <p:sldLayoutId id="2147483672" r:id="rId1"/>
    <p:sldLayoutId id="2147483691" r:id="rId2"/>
    <p:sldLayoutId id="2147483709" r:id="rId3"/>
  </p:sldLayoutIdLst>
  <p:hf hdr="0" dt="0"/>
  <p:txStyles>
    <p:titleStyle>
      <a:lvl1pPr algn="l" defTabSz="457200" rtl="0" eaLnBrk="1" latinLnBrk="0" hangingPunct="1">
        <a:lnSpc>
          <a:spcPct val="90000"/>
        </a:lnSpc>
        <a:spcBef>
          <a:spcPct val="0"/>
        </a:spcBef>
        <a:buNone/>
        <a:defRPr sz="3200" b="0" kern="1200" cap="none">
          <a:solidFill>
            <a:schemeClr val="tx1"/>
          </a:solidFill>
          <a:latin typeface="+mj-lt"/>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0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10" Type="http://schemas.openxmlformats.org/officeDocument/2006/relationships/image" Target="../media/image8.jpg" /><Relationship Id="rId4" Type="http://schemas.openxmlformats.org/officeDocument/2006/relationships/diagramLayout" Target="../diagrams/layout2.xml" /><Relationship Id="rId9" Type="http://schemas.openxmlformats.org/officeDocument/2006/relationships/image" Target="../media/image7.png" /></Relationships>
</file>

<file path=ppt/slides/_rels/slide6.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6.xml" /><Relationship Id="rId1" Type="http://schemas.openxmlformats.org/officeDocument/2006/relationships/slideLayout" Target="../slideLayouts/slideLayout3.xml"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6D26AD6-759E-9C47-BE0D-6FDC3B7251C4}"/>
              </a:ext>
            </a:extLst>
          </p:cNvPr>
          <p:cNvSpPr>
            <a:spLocks noGrp="1"/>
          </p:cNvSpPr>
          <p:nvPr>
            <p:ph type="subTitle" idx="1"/>
          </p:nvPr>
        </p:nvSpPr>
        <p:spPr>
          <a:xfrm>
            <a:off x="193785" y="2016427"/>
            <a:ext cx="10993546" cy="590321"/>
          </a:xfrm>
        </p:spPr>
        <p:txBody>
          <a:bodyPr/>
          <a:lstStyle/>
          <a:p>
            <a:r>
              <a:rPr lang="en-US"/>
              <a:t>Applied Research &amp; Evaluation Branch</a:t>
            </a:r>
          </a:p>
        </p:txBody>
      </p:sp>
      <p:sp>
        <p:nvSpPr>
          <p:cNvPr id="2" name="Title 1">
            <a:extLst>
              <a:ext uri="{FF2B5EF4-FFF2-40B4-BE49-F238E27FC236}">
                <a16:creationId xmlns:a16="http://schemas.microsoft.com/office/drawing/2014/main" id="{920AD0FD-0E36-4D40-8A82-A6F1A4613186}"/>
              </a:ext>
            </a:extLst>
          </p:cNvPr>
          <p:cNvSpPr>
            <a:spLocks noGrp="1"/>
          </p:cNvSpPr>
          <p:nvPr>
            <p:ph type="ctrTitle"/>
          </p:nvPr>
        </p:nvSpPr>
        <p:spPr>
          <a:xfrm>
            <a:off x="599225" y="2919188"/>
            <a:ext cx="10993549" cy="1475013"/>
          </a:xfrm>
        </p:spPr>
        <p:txBody>
          <a:bodyPr>
            <a:normAutofit fontScale="90000"/>
          </a:bodyPr>
          <a:lstStyle/>
          <a:p>
            <a:pPr algn="ctr"/>
            <a:r>
              <a:rPr lang="en-US" dirty="0"/>
              <a:t>TEAM-BASED CARE TO IMPROVE BLOOD PRESSURE CONTROL </a:t>
            </a:r>
            <a:br>
              <a:rPr lang="en-US" dirty="0"/>
            </a:br>
            <a:r>
              <a:rPr lang="en-US" sz="2200" i="1" dirty="0"/>
              <a:t>AN</a:t>
            </a:r>
            <a:r>
              <a:rPr lang="en-US" sz="2200" dirty="0"/>
              <a:t> </a:t>
            </a:r>
            <a:r>
              <a:rPr lang="en-US" sz="2200" i="1" dirty="0"/>
              <a:t>IMPLEMENTATION RESOURCE FOR COMMUNITY PREVENTIVE SERVICES TASK FORCE FINDINGS </a:t>
            </a:r>
            <a:endParaRPr lang="en-US" sz="2500" dirty="0"/>
          </a:p>
        </p:txBody>
      </p:sp>
      <p:sp>
        <p:nvSpPr>
          <p:cNvPr id="8" name="TextBox 7">
            <a:extLst>
              <a:ext uri="{FF2B5EF4-FFF2-40B4-BE49-F238E27FC236}">
                <a16:creationId xmlns:a16="http://schemas.microsoft.com/office/drawing/2014/main" id="{04C5B55E-44C2-485F-9046-2775F23DFCF6}"/>
              </a:ext>
            </a:extLst>
          </p:cNvPr>
          <p:cNvSpPr txBox="1"/>
          <p:nvPr/>
        </p:nvSpPr>
        <p:spPr>
          <a:xfrm>
            <a:off x="536343" y="5605583"/>
            <a:ext cx="5814874" cy="5303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Centers for Disease Control and Prevention</a:t>
            </a:r>
            <a:endParaRPr lang="en-US" sz="1100" b="1" dirty="0">
              <a:solidFill>
                <a:schemeClr val="bg1"/>
              </a:solidFill>
            </a:endParaRPr>
          </a:p>
          <a:p>
            <a:pPr lvl="0">
              <a:lnSpc>
                <a:spcPct val="150000"/>
              </a:lnSpc>
            </a:pPr>
            <a:r>
              <a:rPr lang="en-US" sz="1100" b="1" dirty="0">
                <a:solidFill>
                  <a:schemeClr val="bg1"/>
                </a:solidFill>
              </a:rPr>
              <a:t>National Center for Chronic Disease Prevention and Health Promotion</a:t>
            </a:r>
          </a:p>
        </p:txBody>
      </p:sp>
      <p:sp>
        <p:nvSpPr>
          <p:cNvPr id="3" name="Text Placeholder 2">
            <a:extLst>
              <a:ext uri="{FF2B5EF4-FFF2-40B4-BE49-F238E27FC236}">
                <a16:creationId xmlns:a16="http://schemas.microsoft.com/office/drawing/2014/main" id="{33DC9DAE-3C8D-EF4D-A9B5-C84D659750E7}"/>
              </a:ext>
            </a:extLst>
          </p:cNvPr>
          <p:cNvSpPr>
            <a:spLocks noGrp="1"/>
          </p:cNvSpPr>
          <p:nvPr>
            <p:ph type="body" sz="quarter" idx="13"/>
          </p:nvPr>
        </p:nvSpPr>
        <p:spPr>
          <a:xfrm>
            <a:off x="536343" y="6181656"/>
            <a:ext cx="5154215" cy="296863"/>
          </a:xfrm>
        </p:spPr>
        <p:txBody>
          <a:bodyPr/>
          <a:lstStyle/>
          <a:p>
            <a:r>
              <a:rPr lang="en-US"/>
              <a:t>Division for Heart Disease and Stroke Prevention </a:t>
            </a:r>
          </a:p>
        </p:txBody>
      </p:sp>
      <p:sp>
        <p:nvSpPr>
          <p:cNvPr id="5" name="TextBox 4">
            <a:extLst>
              <a:ext uri="{FF2B5EF4-FFF2-40B4-BE49-F238E27FC236}">
                <a16:creationId xmlns:a16="http://schemas.microsoft.com/office/drawing/2014/main" id="{65730201-CFE5-497E-95B0-617C1883F94F}"/>
              </a:ext>
            </a:extLst>
          </p:cNvPr>
          <p:cNvSpPr txBox="1"/>
          <p:nvPr/>
        </p:nvSpPr>
        <p:spPr>
          <a:xfrm>
            <a:off x="536343" y="6478519"/>
            <a:ext cx="6787299" cy="646331"/>
          </a:xfrm>
          <a:prstGeom prst="rect">
            <a:avLst/>
          </a:prstGeom>
          <a:noFill/>
        </p:spPr>
        <p:txBody>
          <a:bodyPr wrap="square" rtlCol="0">
            <a:spAutoFit/>
          </a:bodyPr>
          <a:lstStyle/>
          <a:p>
            <a:r>
              <a:rPr lang="en-US" altLang="en-US" sz="900">
                <a:solidFill>
                  <a:schemeClr val="bg1"/>
                </a:solidFill>
                <a:cs typeface="Arial" panose="020B0604020202020204" pitchFamily="34" charset="0"/>
              </a:rPr>
              <a:t>Disclaimer: The contents of this presentation do not necessarily represent the official position of the Centers for Disease Control and Prevention and should not be construed to represent any agency determination or policy</a:t>
            </a:r>
          </a:p>
          <a:p>
            <a:endParaRPr lang="en-US"/>
          </a:p>
        </p:txBody>
      </p:sp>
      <p:pic>
        <p:nvPicPr>
          <p:cNvPr id="7" name="Picture 6" descr="Logos of the U.S. Department of Health and Human Services and the Centers for Disease Control and Prevention.">
            <a:extLst>
              <a:ext uri="{FF2B5EF4-FFF2-40B4-BE49-F238E27FC236}">
                <a16:creationId xmlns:a16="http://schemas.microsoft.com/office/drawing/2014/main" id="{F15346B4-BD8A-46DD-A0F7-534C988A53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0854" y="5512687"/>
            <a:ext cx="1524001" cy="873325"/>
          </a:xfrm>
          <a:prstGeom prst="rect">
            <a:avLst/>
          </a:prstGeom>
        </p:spPr>
      </p:pic>
      <p:sp>
        <p:nvSpPr>
          <p:cNvPr id="6" name="TextBox 5">
            <a:extLst>
              <a:ext uri="{FF2B5EF4-FFF2-40B4-BE49-F238E27FC236}">
                <a16:creationId xmlns:a16="http://schemas.microsoft.com/office/drawing/2014/main" id="{5612F691-1FC0-4FE1-8AA8-45E46FE08E1D}"/>
              </a:ext>
            </a:extLst>
          </p:cNvPr>
          <p:cNvSpPr txBox="1"/>
          <p:nvPr/>
        </p:nvSpPr>
        <p:spPr>
          <a:xfrm>
            <a:off x="8868833" y="6478519"/>
            <a:ext cx="2552700" cy="230832"/>
          </a:xfrm>
          <a:prstGeom prst="rect">
            <a:avLst/>
          </a:prstGeom>
          <a:noFill/>
        </p:spPr>
        <p:txBody>
          <a:bodyPr wrap="square" rtlCol="0">
            <a:spAutoFit/>
          </a:bodyPr>
          <a:lstStyle/>
          <a:p>
            <a:r>
              <a:rPr lang="en-US" sz="900">
                <a:solidFill>
                  <a:schemeClr val="bg1"/>
                </a:solidFill>
              </a:rPr>
              <a:t>There are speaker’s notes in this presentation.</a:t>
            </a:r>
          </a:p>
        </p:txBody>
      </p:sp>
    </p:spTree>
    <p:extLst>
      <p:ext uri="{BB962C8B-B14F-4D97-AF65-F5344CB8AC3E}">
        <p14:creationId xmlns:p14="http://schemas.microsoft.com/office/powerpoint/2010/main" val="319488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AE0666-639A-5949-A35E-3268560CA4BD}"/>
              </a:ext>
            </a:extLst>
          </p:cNvPr>
          <p:cNvSpPr>
            <a:spLocks noGrp="1"/>
          </p:cNvSpPr>
          <p:nvPr>
            <p:ph type="title"/>
          </p:nvPr>
        </p:nvSpPr>
        <p:spPr>
          <a:xfrm>
            <a:off x="384244" y="233165"/>
            <a:ext cx="11029616" cy="1189554"/>
          </a:xfrm>
        </p:spPr>
        <p:txBody>
          <a:bodyPr vert="horz" lIns="91440" tIns="45720" rIns="91440" bIns="45720" rtlCol="0" anchor="ctr">
            <a:normAutofit/>
          </a:bodyPr>
          <a:lstStyle/>
          <a:p>
            <a:r>
              <a:rPr lang="en-US" cap="all" dirty="0">
                <a:solidFill>
                  <a:srgbClr val="FFFFFF"/>
                </a:solidFill>
                <a:cs typeface="+mj-cs"/>
              </a:rPr>
              <a:t>Team-Based Care </a:t>
            </a:r>
          </a:p>
        </p:txBody>
      </p:sp>
      <p:sp>
        <p:nvSpPr>
          <p:cNvPr id="4" name="Content Placeholder 3">
            <a:extLst>
              <a:ext uri="{FF2B5EF4-FFF2-40B4-BE49-F238E27FC236}">
                <a16:creationId xmlns:a16="http://schemas.microsoft.com/office/drawing/2014/main" id="{33B85EB4-2194-7A46-8C66-25DA1006F93D}"/>
              </a:ext>
            </a:extLst>
          </p:cNvPr>
          <p:cNvSpPr>
            <a:spLocks noGrp="1"/>
          </p:cNvSpPr>
          <p:nvPr>
            <p:ph type="body" sz="quarter" idx="13"/>
          </p:nvPr>
        </p:nvSpPr>
        <p:spPr>
          <a:xfrm>
            <a:off x="384048" y="1487488"/>
            <a:ext cx="11226762" cy="3740496"/>
          </a:xfrm>
        </p:spPr>
        <p:txBody>
          <a:bodyPr vert="horz" lIns="91440" tIns="45720" rIns="91440" bIns="45720" rtlCol="0" anchor="ctr">
            <a:normAutofit fontScale="92500"/>
          </a:bodyPr>
          <a:lstStyle/>
          <a:p>
            <a:pPr lvl="0">
              <a:buClr>
                <a:schemeClr val="bg1"/>
              </a:buClr>
              <a:buFont typeface="Wingdings 2" panose="05020102010507070707" pitchFamily="18" charset="2"/>
              <a:buChar char=""/>
            </a:pPr>
            <a:r>
              <a:rPr lang="en-US" sz="2800">
                <a:cs typeface="+mn-cs"/>
              </a:rPr>
              <a:t>Team-based care (TBC) is a strategy implemented at the health system level. It aims to enhance patient care by having health professionals work collaboratively with the patient and their primary care provider. </a:t>
            </a:r>
          </a:p>
          <a:p>
            <a:pPr lvl="1">
              <a:buClr>
                <a:schemeClr val="bg1"/>
              </a:buClr>
              <a:buSzPct val="100000"/>
              <a:buFont typeface="Arial" panose="020B0604020202020204" pitchFamily="34" charset="0"/>
              <a:buChar char="•"/>
            </a:pPr>
            <a:r>
              <a:rPr lang="en-US" sz="2800">
                <a:cs typeface="+mn-cs"/>
              </a:rPr>
              <a:t>Health professionals may include nurse practitioners, pharmacists, community health workers (CHWs), dietitians, medical assistants, consulting clinicians, and other health professionals.</a:t>
            </a:r>
          </a:p>
          <a:p>
            <a:pPr lvl="0">
              <a:buClr>
                <a:schemeClr val="bg1"/>
              </a:buClr>
              <a:buFont typeface="Wingdings 2" panose="05020102010507070707" pitchFamily="18" charset="2"/>
              <a:buChar char=""/>
            </a:pPr>
            <a:r>
              <a:rPr lang="en-US" sz="2800">
                <a:cs typeface="+mn-cs"/>
              </a:rPr>
              <a:t>The Community Preventive Services Task Force (CPSTF) found that TBC is a cost-effective intervention to improve blood pressure control. </a:t>
            </a:r>
            <a:endParaRPr lang="en-US" sz="2800">
              <a:solidFill>
                <a:schemeClr val="tx2"/>
              </a:solidFill>
              <a:cs typeface="+mn-cs"/>
            </a:endParaRPr>
          </a:p>
        </p:txBody>
      </p:sp>
      <p:sp>
        <p:nvSpPr>
          <p:cNvPr id="3" name="Slide Number Placeholder 2">
            <a:extLst>
              <a:ext uri="{FF2B5EF4-FFF2-40B4-BE49-F238E27FC236}">
                <a16:creationId xmlns:a16="http://schemas.microsoft.com/office/drawing/2014/main" id="{086E916A-CE26-7041-8F17-D4A76DFE69C0}"/>
              </a:ext>
            </a:extLst>
          </p:cNvPr>
          <p:cNvSpPr>
            <a:spLocks noGrp="1"/>
          </p:cNvSpPr>
          <p:nvPr>
            <p:ph type="sldNum" sz="quarter" idx="10"/>
          </p:nvPr>
        </p:nvSpPr>
        <p:spPr/>
        <p:txBody>
          <a:bodyPr vert="horz" lIns="91440" tIns="45720" rIns="91440" bIns="45720" rtlCol="0" anchor="ctr">
            <a:normAutofit/>
          </a:bodyPr>
          <a:lstStyle/>
          <a:p>
            <a:pPr>
              <a:spcAft>
                <a:spcPts val="600"/>
              </a:spcAft>
            </a:pPr>
            <a:fld id="{D57F1E4F-1CFF-5643-939E-217C01CDF565}" type="slidenum">
              <a:rPr lang="en-US"/>
              <a:pPr>
                <a:spcAft>
                  <a:spcPts val="600"/>
                </a:spcAft>
              </a:pPr>
              <a:t>2</a:t>
            </a:fld>
            <a:endParaRPr lang="en-US"/>
          </a:p>
        </p:txBody>
      </p:sp>
    </p:spTree>
    <p:extLst>
      <p:ext uri="{BB962C8B-B14F-4D97-AF65-F5344CB8AC3E}">
        <p14:creationId xmlns:p14="http://schemas.microsoft.com/office/powerpoint/2010/main" val="330601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AE0666-639A-5949-A35E-3268560CA4BD}"/>
              </a:ext>
            </a:extLst>
          </p:cNvPr>
          <p:cNvSpPr>
            <a:spLocks noGrp="1"/>
          </p:cNvSpPr>
          <p:nvPr>
            <p:ph type="title"/>
          </p:nvPr>
        </p:nvSpPr>
        <p:spPr>
          <a:xfrm>
            <a:off x="384048" y="237744"/>
            <a:ext cx="11029616" cy="1189554"/>
          </a:xfrm>
        </p:spPr>
        <p:txBody>
          <a:bodyPr vert="horz" lIns="91440" tIns="45720" rIns="91440" bIns="45720" rtlCol="0" anchor="ctr">
            <a:normAutofit/>
          </a:bodyPr>
          <a:lstStyle/>
          <a:p>
            <a:r>
              <a:rPr lang="en-US" cap="all" dirty="0">
                <a:cs typeface="+mj-cs"/>
              </a:rPr>
              <a:t>Team-Based Care: Strategies</a:t>
            </a:r>
          </a:p>
        </p:txBody>
      </p:sp>
      <p:graphicFrame>
        <p:nvGraphicFramePr>
          <p:cNvPr id="28" name="Content Placeholder 3" descr="Strategies for team-based care Smart Art.">
            <a:extLst>
              <a:ext uri="{FF2B5EF4-FFF2-40B4-BE49-F238E27FC236}">
                <a16:creationId xmlns:a16="http://schemas.microsoft.com/office/drawing/2014/main" id="{0CF0F29B-4292-4D97-A178-B7CA35994E6F}"/>
              </a:ext>
            </a:extLst>
          </p:cNvPr>
          <p:cNvGraphicFramePr>
            <a:graphicFrameLocks noGrp="1"/>
          </p:cNvGraphicFramePr>
          <p:nvPr>
            <p:ph type="pic" sz="quarter" idx="14"/>
            <p:extLst>
              <p:ext uri="{D42A27DB-BD31-4B8C-83A1-F6EECF244321}">
                <p14:modId xmlns:p14="http://schemas.microsoft.com/office/powerpoint/2010/main" val="2801745608"/>
              </p:ext>
            </p:extLst>
          </p:nvPr>
        </p:nvGraphicFramePr>
        <p:xfrm>
          <a:off x="3265939" y="1419636"/>
          <a:ext cx="5181820" cy="418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86E916A-CE26-7041-8F17-D4A76DFE69C0}"/>
              </a:ext>
            </a:extLst>
          </p:cNvPr>
          <p:cNvSpPr>
            <a:spLocks noGrp="1"/>
          </p:cNvSpPr>
          <p:nvPr>
            <p:ph type="sldNum" sz="quarter" idx="10"/>
          </p:nvPr>
        </p:nvSpPr>
        <p:spPr/>
        <p:txBody>
          <a:bodyPr vert="horz" lIns="91440" tIns="45720" rIns="91440" bIns="45720" rtlCol="0" anchor="ctr">
            <a:normAutofit/>
          </a:bodyPr>
          <a:lstStyle/>
          <a:p>
            <a:pPr algn="l">
              <a:spcAft>
                <a:spcPts val="600"/>
              </a:spcAft>
            </a:pPr>
            <a:fld id="{D57F1E4F-1CFF-5643-939E-217C01CDF565}" type="slidenum">
              <a:rPr lang="en-US"/>
              <a:pPr algn="l">
                <a:spcAft>
                  <a:spcPts val="600"/>
                </a:spcAft>
              </a:pPr>
              <a:t>3</a:t>
            </a:fld>
            <a:endParaRPr lang="en-US"/>
          </a:p>
        </p:txBody>
      </p:sp>
    </p:spTree>
    <p:extLst>
      <p:ext uri="{BB962C8B-B14F-4D97-AF65-F5344CB8AC3E}">
        <p14:creationId xmlns:p14="http://schemas.microsoft.com/office/powerpoint/2010/main" val="290671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E2C919-60D1-45D7-99ED-282D60625F16}"/>
              </a:ext>
            </a:extLst>
          </p:cNvPr>
          <p:cNvSpPr>
            <a:spLocks noGrp="1"/>
          </p:cNvSpPr>
          <p:nvPr>
            <p:ph type="title"/>
          </p:nvPr>
        </p:nvSpPr>
        <p:spPr>
          <a:xfrm>
            <a:off x="384048" y="237744"/>
            <a:ext cx="11029616" cy="1189554"/>
          </a:xfrm>
        </p:spPr>
        <p:txBody>
          <a:bodyPr vert="horz" lIns="91440" tIns="45720" rIns="91440" bIns="45720" rtlCol="0" anchor="ctr">
            <a:normAutofit/>
          </a:bodyPr>
          <a:lstStyle/>
          <a:p>
            <a:r>
              <a:rPr lang="en-US" cap="all" dirty="0">
                <a:solidFill>
                  <a:srgbClr val="FFFFFF"/>
                </a:solidFill>
                <a:cs typeface="+mj-cs"/>
              </a:rPr>
              <a:t>Interventions</a:t>
            </a:r>
          </a:p>
        </p:txBody>
      </p:sp>
      <p:sp>
        <p:nvSpPr>
          <p:cNvPr id="4" name="Content Placeholder 3">
            <a:extLst>
              <a:ext uri="{FF2B5EF4-FFF2-40B4-BE49-F238E27FC236}">
                <a16:creationId xmlns:a16="http://schemas.microsoft.com/office/drawing/2014/main" id="{497C46C4-10FF-466D-AB14-069F99E73709}"/>
              </a:ext>
            </a:extLst>
          </p:cNvPr>
          <p:cNvSpPr>
            <a:spLocks noGrp="1"/>
          </p:cNvSpPr>
          <p:nvPr>
            <p:ph type="body" sz="quarter" idx="13"/>
          </p:nvPr>
        </p:nvSpPr>
        <p:spPr>
          <a:xfrm>
            <a:off x="384047" y="1487487"/>
            <a:ext cx="11029615" cy="3883025"/>
          </a:xfrm>
        </p:spPr>
        <p:txBody>
          <a:bodyPr vert="horz" lIns="91440" tIns="45720" rIns="91440" bIns="45720" rtlCol="0" anchor="ctr">
            <a:normAutofit/>
          </a:bodyPr>
          <a:lstStyle/>
          <a:p>
            <a:pPr>
              <a:buClr>
                <a:schemeClr val="bg1"/>
              </a:buClr>
              <a:buFont typeface="Wingdings 2" panose="05020102010507070707" pitchFamily="18" charset="2"/>
              <a:buChar char=""/>
            </a:pPr>
            <a:r>
              <a:rPr lang="en-US" sz="2800" dirty="0">
                <a:effectLst/>
                <a:cs typeface="+mn-cs"/>
              </a:rPr>
              <a:t>The Community Guide findings recommend four interventions to facilitate the successful implementation of TBC: </a:t>
            </a:r>
          </a:p>
          <a:p>
            <a:pPr lvl="1">
              <a:buClr>
                <a:schemeClr val="bg1"/>
              </a:buClr>
              <a:buFont typeface="Arial" panose="020B0604020202020204" pitchFamily="34" charset="0"/>
              <a:buChar char="•"/>
            </a:pPr>
            <a:r>
              <a:rPr lang="en-US" sz="2400" dirty="0">
                <a:effectLst/>
                <a:cs typeface="+mn-cs"/>
              </a:rPr>
              <a:t>Facilitate </a:t>
            </a:r>
            <a:r>
              <a:rPr lang="en-US" sz="2400" b="1" dirty="0">
                <a:effectLst/>
                <a:cs typeface="+mn-cs"/>
              </a:rPr>
              <a:t>communication and coordination </a:t>
            </a:r>
            <a:r>
              <a:rPr lang="en-US" sz="2400" dirty="0">
                <a:effectLst/>
                <a:cs typeface="+mn-cs"/>
              </a:rPr>
              <a:t>of care support among team members. </a:t>
            </a:r>
          </a:p>
          <a:p>
            <a:pPr lvl="1">
              <a:buClr>
                <a:schemeClr val="bg1"/>
              </a:buClr>
              <a:buFont typeface="Arial" panose="020B0604020202020204" pitchFamily="34" charset="0"/>
              <a:buChar char="•"/>
            </a:pPr>
            <a:r>
              <a:rPr lang="en-US" sz="2400" dirty="0">
                <a:effectLst/>
                <a:cs typeface="+mn-cs"/>
              </a:rPr>
              <a:t>Enhance the use of </a:t>
            </a:r>
            <a:r>
              <a:rPr lang="en-US" sz="2400" b="1" dirty="0">
                <a:effectLst/>
                <a:cs typeface="+mn-cs"/>
              </a:rPr>
              <a:t>evidence-based guidelines </a:t>
            </a:r>
            <a:r>
              <a:rPr lang="en-US" sz="2400" dirty="0">
                <a:effectLst/>
                <a:cs typeface="+mn-cs"/>
              </a:rPr>
              <a:t>by team members.</a:t>
            </a:r>
            <a:endParaRPr lang="en-US" sz="2400" dirty="0">
              <a:cs typeface="+mn-cs"/>
            </a:endParaRPr>
          </a:p>
          <a:p>
            <a:pPr lvl="1">
              <a:buClr>
                <a:schemeClr val="bg1"/>
              </a:buClr>
              <a:buFont typeface="Arial" panose="020B0604020202020204" pitchFamily="34" charset="0"/>
              <a:buChar char="•"/>
            </a:pPr>
            <a:r>
              <a:rPr lang="en-US" sz="2400" dirty="0">
                <a:effectLst/>
                <a:cs typeface="+mn-cs"/>
              </a:rPr>
              <a:t>Establish </a:t>
            </a:r>
            <a:r>
              <a:rPr lang="en-US" sz="2400" b="1" dirty="0">
                <a:effectLst/>
                <a:cs typeface="+mn-cs"/>
              </a:rPr>
              <a:t>regular, structured follow-up </a:t>
            </a:r>
            <a:r>
              <a:rPr lang="en-US" sz="2400" dirty="0">
                <a:effectLst/>
                <a:cs typeface="+mn-cs"/>
              </a:rPr>
              <a:t>mechanisms to monitor patients’ progress and schedule additional visits as needed.</a:t>
            </a:r>
          </a:p>
          <a:p>
            <a:pPr lvl="1">
              <a:buClr>
                <a:schemeClr val="bg1"/>
              </a:buClr>
              <a:buFont typeface="Arial" panose="020B0604020202020204" pitchFamily="34" charset="0"/>
              <a:buChar char="•"/>
            </a:pPr>
            <a:r>
              <a:rPr lang="en-US" sz="2400" dirty="0">
                <a:effectLst/>
                <a:cs typeface="+mn-cs"/>
              </a:rPr>
              <a:t>Actively </a:t>
            </a:r>
            <a:r>
              <a:rPr lang="en-US" sz="2400" b="1" dirty="0">
                <a:effectLst/>
                <a:cs typeface="+mn-cs"/>
              </a:rPr>
              <a:t>engage patients</a:t>
            </a:r>
            <a:r>
              <a:rPr lang="en-US" sz="2400" dirty="0">
                <a:effectLst/>
                <a:cs typeface="+mn-cs"/>
              </a:rPr>
              <a:t> in their own care.</a:t>
            </a:r>
            <a:endParaRPr lang="en-US" sz="2400" dirty="0">
              <a:cs typeface="+mn-cs"/>
            </a:endParaRPr>
          </a:p>
        </p:txBody>
      </p:sp>
      <p:sp>
        <p:nvSpPr>
          <p:cNvPr id="3" name="Slide Number Placeholder 2">
            <a:extLst>
              <a:ext uri="{FF2B5EF4-FFF2-40B4-BE49-F238E27FC236}">
                <a16:creationId xmlns:a16="http://schemas.microsoft.com/office/drawing/2014/main" id="{01581947-24CA-4555-B64A-DCA8F3B97263}"/>
              </a:ext>
            </a:extLst>
          </p:cNvPr>
          <p:cNvSpPr>
            <a:spLocks noGrp="1"/>
          </p:cNvSpPr>
          <p:nvPr>
            <p:ph type="sldNum" sz="quarter" idx="10"/>
          </p:nvPr>
        </p:nvSpPr>
        <p:spPr/>
        <p:txBody>
          <a:bodyPr vert="horz" lIns="91440" tIns="45720" rIns="91440" bIns="45720" rtlCol="0" anchor="ctr">
            <a:normAutofit/>
          </a:bodyPr>
          <a:lstStyle/>
          <a:p>
            <a:pPr>
              <a:spcAft>
                <a:spcPts val="600"/>
              </a:spcAft>
            </a:pPr>
            <a:fld id="{D57F1E4F-1CFF-5643-939E-217C01CDF565}" type="slidenum">
              <a:rPr lang="en-US"/>
              <a:pPr>
                <a:spcAft>
                  <a:spcPts val="600"/>
                </a:spcAft>
              </a:pPr>
              <a:t>4</a:t>
            </a:fld>
            <a:endParaRPr lang="en-US"/>
          </a:p>
        </p:txBody>
      </p:sp>
    </p:spTree>
    <p:extLst>
      <p:ext uri="{BB962C8B-B14F-4D97-AF65-F5344CB8AC3E}">
        <p14:creationId xmlns:p14="http://schemas.microsoft.com/office/powerpoint/2010/main" val="70433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153D-6AEB-4FF9-9A07-EBBE3099A7DB}"/>
              </a:ext>
            </a:extLst>
          </p:cNvPr>
          <p:cNvSpPr>
            <a:spLocks noGrp="1"/>
          </p:cNvSpPr>
          <p:nvPr>
            <p:ph type="title"/>
          </p:nvPr>
        </p:nvSpPr>
        <p:spPr>
          <a:xfrm>
            <a:off x="384048" y="237744"/>
            <a:ext cx="11029616" cy="1189554"/>
          </a:xfrm>
        </p:spPr>
        <p:txBody>
          <a:bodyPr/>
          <a:lstStyle/>
          <a:p>
            <a:r>
              <a:rPr lang="en-US" dirty="0"/>
              <a:t>IMPLEMENTATION RESOURCES &amp; TOOLS </a:t>
            </a:r>
          </a:p>
        </p:txBody>
      </p:sp>
      <p:graphicFrame>
        <p:nvGraphicFramePr>
          <p:cNvPr id="8" name="Content Placeholder 3" descr="Implementation resources and tools Smart Art. ">
            <a:extLst>
              <a:ext uri="{FF2B5EF4-FFF2-40B4-BE49-F238E27FC236}">
                <a16:creationId xmlns:a16="http://schemas.microsoft.com/office/drawing/2014/main" id="{5CD9BBF9-1D8B-4B1D-AFB6-AB894F5683CC}"/>
              </a:ext>
            </a:extLst>
          </p:cNvPr>
          <p:cNvGraphicFramePr>
            <a:graphicFrameLocks noGrp="1"/>
          </p:cNvGraphicFramePr>
          <p:nvPr>
            <p:ph type="pic" sz="quarter" idx="14"/>
            <p:extLst>
              <p:ext uri="{D42A27DB-BD31-4B8C-83A1-F6EECF244321}">
                <p14:modId xmlns:p14="http://schemas.microsoft.com/office/powerpoint/2010/main" val="3006770068"/>
              </p:ext>
            </p:extLst>
          </p:nvPr>
        </p:nvGraphicFramePr>
        <p:xfrm>
          <a:off x="517305" y="1427298"/>
          <a:ext cx="4005262" cy="3883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heat map of Arkansas counties.">
            <a:extLst>
              <a:ext uri="{FF2B5EF4-FFF2-40B4-BE49-F238E27FC236}">
                <a16:creationId xmlns:a16="http://schemas.microsoft.com/office/drawing/2014/main" id="{2D43A0F8-D253-4294-97C6-716629841B4B}"/>
              </a:ext>
            </a:extLst>
          </p:cNvPr>
          <p:cNvPicPr>
            <a:picLocks noChangeAspect="1"/>
          </p:cNvPicPr>
          <p:nvPr/>
        </p:nvPicPr>
        <p:blipFill>
          <a:blip r:embed="rId8"/>
          <a:stretch>
            <a:fillRect/>
          </a:stretch>
        </p:blipFill>
        <p:spPr>
          <a:xfrm>
            <a:off x="5110216" y="1425629"/>
            <a:ext cx="1905266" cy="1257475"/>
          </a:xfrm>
          <a:prstGeom prst="rect">
            <a:avLst/>
          </a:prstGeom>
        </p:spPr>
      </p:pic>
      <p:pic>
        <p:nvPicPr>
          <p:cNvPr id="6" name="Picture 5" descr="The cover of a CDC publication entitled Collaborative Practice Agreements and Pharmacists’ Patient Care Services: A Resource for Pharmacies.">
            <a:extLst>
              <a:ext uri="{FF2B5EF4-FFF2-40B4-BE49-F238E27FC236}">
                <a16:creationId xmlns:a16="http://schemas.microsoft.com/office/drawing/2014/main" id="{10C9DE80-BC30-47A0-B2CE-796AAAD73E54}"/>
              </a:ext>
            </a:extLst>
          </p:cNvPr>
          <p:cNvPicPr>
            <a:picLocks noChangeAspect="1"/>
          </p:cNvPicPr>
          <p:nvPr/>
        </p:nvPicPr>
        <p:blipFill>
          <a:blip r:embed="rId9"/>
          <a:stretch>
            <a:fillRect/>
          </a:stretch>
        </p:blipFill>
        <p:spPr>
          <a:xfrm>
            <a:off x="7486501" y="2328862"/>
            <a:ext cx="1762234" cy="2200275"/>
          </a:xfrm>
          <a:prstGeom prst="rect">
            <a:avLst/>
          </a:prstGeom>
        </p:spPr>
      </p:pic>
      <p:pic>
        <p:nvPicPr>
          <p:cNvPr id="11" name="Picture 10" descr="The cover of a CDC publication entitled Best Practices for Cardiovascular Disease Prevention Programs: A Guide to Effective Health Care Systems Interventions and Community Programs Linked to Clinical Services.">
            <a:extLst>
              <a:ext uri="{FF2B5EF4-FFF2-40B4-BE49-F238E27FC236}">
                <a16:creationId xmlns:a16="http://schemas.microsoft.com/office/drawing/2014/main" id="{3544FB31-9429-41DC-AD7F-495B8913A27F}"/>
              </a:ext>
            </a:extLst>
          </p:cNvPr>
          <p:cNvPicPr>
            <a:picLocks noChangeAspect="1"/>
          </p:cNvPicPr>
          <p:nvPr/>
        </p:nvPicPr>
        <p:blipFill>
          <a:blip r:embed="rId10"/>
          <a:stretch>
            <a:fillRect/>
          </a:stretch>
        </p:blipFill>
        <p:spPr>
          <a:xfrm>
            <a:off x="10072562" y="3428999"/>
            <a:ext cx="1733550" cy="2200275"/>
          </a:xfrm>
          <a:prstGeom prst="rect">
            <a:avLst/>
          </a:prstGeom>
        </p:spPr>
      </p:pic>
      <p:sp>
        <p:nvSpPr>
          <p:cNvPr id="3" name="Slide Number Placeholder 2">
            <a:extLst>
              <a:ext uri="{FF2B5EF4-FFF2-40B4-BE49-F238E27FC236}">
                <a16:creationId xmlns:a16="http://schemas.microsoft.com/office/drawing/2014/main" id="{086E916A-CE26-7041-8F17-D4A76DFE69C0}"/>
              </a:ext>
            </a:extLst>
          </p:cNvPr>
          <p:cNvSpPr>
            <a:spLocks noGrp="1"/>
          </p:cNvSpPr>
          <p:nvPr>
            <p:ph type="sldNum" sz="quarter" idx="10"/>
          </p:nvPr>
        </p:nvSpPr>
        <p:spPr/>
        <p:txBody>
          <a:bodyPr vert="horz" lIns="91440" tIns="45720" rIns="91440" bIns="45720" rtlCol="0" anchor="ctr">
            <a:normAutofit/>
          </a:bodyPr>
          <a:lstStyle/>
          <a:p>
            <a:pPr algn="l">
              <a:spcAft>
                <a:spcPts val="600"/>
              </a:spcAft>
            </a:pPr>
            <a:fld id="{D57F1E4F-1CFF-5643-939E-217C01CDF565}" type="slidenum">
              <a:rPr lang="en-US"/>
              <a:pPr algn="l">
                <a:spcAft>
                  <a:spcPts val="600"/>
                </a:spcAft>
              </a:pPr>
              <a:t>5</a:t>
            </a:fld>
            <a:endParaRPr lang="en-US"/>
          </a:p>
        </p:txBody>
      </p:sp>
    </p:spTree>
    <p:extLst>
      <p:ext uri="{BB962C8B-B14F-4D97-AF65-F5344CB8AC3E}">
        <p14:creationId xmlns:p14="http://schemas.microsoft.com/office/powerpoint/2010/main" val="102530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924AD4-767C-0F44-A86D-90408E2FB750}"/>
              </a:ext>
            </a:extLst>
          </p:cNvPr>
          <p:cNvSpPr>
            <a:spLocks noGrp="1"/>
          </p:cNvSpPr>
          <p:nvPr>
            <p:ph type="ctrTitle"/>
          </p:nvPr>
        </p:nvSpPr>
        <p:spPr/>
        <p:txBody>
          <a:bodyPr/>
          <a:lstStyle/>
          <a:p>
            <a:r>
              <a:rPr lang="en-US" dirty="0"/>
              <a:t>Thank You</a:t>
            </a:r>
          </a:p>
        </p:txBody>
      </p:sp>
      <p:pic>
        <p:nvPicPr>
          <p:cNvPr id="8" name="Picture 7" descr="People applauding.">
            <a:extLst>
              <a:ext uri="{FF2B5EF4-FFF2-40B4-BE49-F238E27FC236}">
                <a16:creationId xmlns:a16="http://schemas.microsoft.com/office/drawing/2014/main" id="{0156035F-0DB6-476B-B198-26080B838D53}"/>
              </a:ext>
            </a:extLst>
          </p:cNvPr>
          <p:cNvPicPr>
            <a:picLocks noChangeAspect="1"/>
          </p:cNvPicPr>
          <p:nvPr/>
        </p:nvPicPr>
        <p:blipFill rotWithShape="1">
          <a:blip r:embed="rId3"/>
          <a:srcRect l="76288" r="1" b="39321"/>
          <a:stretch/>
        </p:blipFill>
        <p:spPr>
          <a:xfrm>
            <a:off x="9301163" y="553"/>
            <a:ext cx="2890836" cy="4160700"/>
          </a:xfrm>
          <a:prstGeom prst="rect">
            <a:avLst/>
          </a:prstGeom>
        </p:spPr>
      </p:pic>
      <p:sp>
        <p:nvSpPr>
          <p:cNvPr id="6" name="TextBox 5">
            <a:extLst>
              <a:ext uri="{FF2B5EF4-FFF2-40B4-BE49-F238E27FC236}">
                <a16:creationId xmlns:a16="http://schemas.microsoft.com/office/drawing/2014/main" id="{A86F4B4A-B107-4C14-A309-6367AF387850}"/>
              </a:ext>
            </a:extLst>
          </p:cNvPr>
          <p:cNvSpPr txBox="1"/>
          <p:nvPr/>
        </p:nvSpPr>
        <p:spPr>
          <a:xfrm>
            <a:off x="536343" y="5605583"/>
            <a:ext cx="5814874" cy="5303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Centers for Disease Control and Prevention</a:t>
            </a:r>
            <a:endParaRPr lang="en-US" sz="1100" b="1" dirty="0">
              <a:solidFill>
                <a:schemeClr val="bg1"/>
              </a:solidFill>
            </a:endParaRPr>
          </a:p>
          <a:p>
            <a:pPr lvl="0">
              <a:lnSpc>
                <a:spcPct val="150000"/>
              </a:lnSpc>
            </a:pPr>
            <a:r>
              <a:rPr lang="en-US" sz="1100" b="1" dirty="0">
                <a:solidFill>
                  <a:schemeClr val="bg1"/>
                </a:solidFill>
              </a:rPr>
              <a:t>National Center for Chronic Disease Prevention and Health Promotion</a:t>
            </a:r>
          </a:p>
        </p:txBody>
      </p:sp>
      <p:sp>
        <p:nvSpPr>
          <p:cNvPr id="2" name="Text Placeholder 1">
            <a:extLst>
              <a:ext uri="{FF2B5EF4-FFF2-40B4-BE49-F238E27FC236}">
                <a16:creationId xmlns:a16="http://schemas.microsoft.com/office/drawing/2014/main" id="{CBB20E46-3C7F-AD42-8C77-27F64C765D04}"/>
              </a:ext>
            </a:extLst>
          </p:cNvPr>
          <p:cNvSpPr>
            <a:spLocks noGrp="1"/>
          </p:cNvSpPr>
          <p:nvPr>
            <p:ph type="body" sz="quarter" idx="13"/>
          </p:nvPr>
        </p:nvSpPr>
        <p:spPr>
          <a:xfrm>
            <a:off x="536343" y="6200892"/>
            <a:ext cx="2990348" cy="280591"/>
          </a:xfrm>
        </p:spPr>
        <p:txBody>
          <a:bodyPr/>
          <a:lstStyle/>
          <a:p>
            <a:r>
              <a:rPr lang="en-US"/>
              <a:t>Division for Heart Disease and Stroke Prevention</a:t>
            </a:r>
          </a:p>
        </p:txBody>
      </p:sp>
      <p:sp>
        <p:nvSpPr>
          <p:cNvPr id="7" name="Rectangle 6">
            <a:extLst>
              <a:ext uri="{FF2B5EF4-FFF2-40B4-BE49-F238E27FC236}">
                <a16:creationId xmlns:a16="http://schemas.microsoft.com/office/drawing/2014/main" id="{21639E57-AB28-442B-B4F1-34FAFBFA43EF}"/>
              </a:ext>
            </a:extLst>
          </p:cNvPr>
          <p:cNvSpPr/>
          <p:nvPr/>
        </p:nvSpPr>
        <p:spPr>
          <a:xfrm>
            <a:off x="536343" y="6425541"/>
            <a:ext cx="9567091" cy="274370"/>
          </a:xfrm>
          <a:prstGeom prst="rect">
            <a:avLst/>
          </a:prstGeom>
        </p:spPr>
        <p:txBody>
          <a:bodyPr wrap="square">
            <a:spAutoFit/>
          </a:bodyPr>
          <a:lstStyle/>
          <a:p>
            <a:pPr marL="0" marR="0" lvl="0" indent="0" algn="l" defTabSz="457200" rtl="0" eaLnBrk="1" fontAlgn="auto" latinLnBrk="0" hangingPunct="1">
              <a:lnSpc>
                <a:spcPct val="150000"/>
              </a:lnSpc>
              <a:spcBef>
                <a:spcPts val="340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mn-lt"/>
                <a:ea typeface="+mn-ea"/>
                <a:cs typeface="+mn-cs"/>
              </a:rPr>
              <a:t>The findings and conclusions in this report are those of the authors and do not necessarily represent the official position of the Centers for Disease Control and Prevention.</a:t>
            </a:r>
          </a:p>
        </p:txBody>
      </p:sp>
      <p:pic>
        <p:nvPicPr>
          <p:cNvPr id="9" name="Picture 8" descr="Logos of the U.S. Department of Health and Human Services and the Centers for Disease Control and Prevention.">
            <a:extLst>
              <a:ext uri="{FF2B5EF4-FFF2-40B4-BE49-F238E27FC236}">
                <a16:creationId xmlns:a16="http://schemas.microsoft.com/office/drawing/2014/main" id="{B2257945-7FAB-4C74-8F1D-E96019FB00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855" y="5512687"/>
            <a:ext cx="1524001" cy="873325"/>
          </a:xfrm>
          <a:prstGeom prst="rect">
            <a:avLst/>
          </a:prstGeom>
        </p:spPr>
      </p:pic>
    </p:spTree>
    <p:extLst>
      <p:ext uri="{BB962C8B-B14F-4D97-AF65-F5344CB8AC3E}">
        <p14:creationId xmlns:p14="http://schemas.microsoft.com/office/powerpoint/2010/main" val="1207461798"/>
      </p:ext>
    </p:extLst>
  </p:cSld>
  <p:clrMapOvr>
    <a:masterClrMapping/>
  </p:clrMapOvr>
</p:sld>
</file>

<file path=ppt/theme/theme1.xml><?xml version="1.0" encoding="utf-8"?>
<a:theme xmlns:a="http://schemas.openxmlformats.org/drawingml/2006/main" name="1_Dividend">
  <a:themeElements>
    <a:clrScheme name="NCCDPHP template blank June2020">
      <a:dk1>
        <a:srgbClr val="102B40"/>
      </a:dk1>
      <a:lt1>
        <a:srgbClr val="FFFFFF"/>
      </a:lt1>
      <a:dk2>
        <a:srgbClr val="2A5660"/>
      </a:dk2>
      <a:lt2>
        <a:srgbClr val="D2F9EB"/>
      </a:lt2>
      <a:accent1>
        <a:srgbClr val="569FD3"/>
      </a:accent1>
      <a:accent2>
        <a:srgbClr val="2F78BC"/>
      </a:accent2>
      <a:accent3>
        <a:srgbClr val="0F8577"/>
      </a:accent3>
      <a:accent4>
        <a:srgbClr val="5ACB59"/>
      </a:accent4>
      <a:accent5>
        <a:srgbClr val="F4605C"/>
      </a:accent5>
      <a:accent6>
        <a:srgbClr val="851238"/>
      </a:accent6>
      <a:hlink>
        <a:srgbClr val="569FD3"/>
      </a:hlink>
      <a:folHlink>
        <a:srgbClr val="102B40"/>
      </a:folHlink>
    </a:clrScheme>
    <a:fontScheme name="NCCDPHP template blank June2020">
      <a:majorFont>
        <a:latin typeface="Arial"/>
        <a:ea typeface=""/>
        <a:cs typeface=""/>
      </a:majorFont>
      <a:minorFont>
        <a:latin typeface="Arial"/>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0E8A7978AC424AAC1922D940686870" ma:contentTypeVersion="8" ma:contentTypeDescription="Create a new document." ma:contentTypeScope="" ma:versionID="05af1a2ff4f4c0d9b5ee80a911205772">
  <xsd:schema xmlns:xsd="http://www.w3.org/2001/XMLSchema" xmlns:xs="http://www.w3.org/2001/XMLSchema" xmlns:p="http://schemas.microsoft.com/office/2006/metadata/properties" xmlns:ns2="113a08ee-f2ee-4b4b-af0a-7044bd46594c" xmlns:ns3="1ad68ce4-f88b-49a5-b3a3-bf1fe8bf7b42" targetNamespace="http://schemas.microsoft.com/office/2006/metadata/properties" ma:root="true" ma:fieldsID="7a905e3b2dd582767d9bd7904a589a3c" ns2:_="" ns3:_="">
    <xsd:import namespace="113a08ee-f2ee-4b4b-af0a-7044bd46594c"/>
    <xsd:import namespace="1ad68ce4-f88b-49a5-b3a3-bf1fe8bf7b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3a08ee-f2ee-4b4b-af0a-7044bd4659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d68ce4-f88b-49a5-b3a3-bf1fe8bf7b4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938F9-D328-40E5-AE26-653C9E8CBB71}">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3BE98F64-B84B-4608-BB3A-26B26285CA97}"/>
</file>

<file path=customXml/itemProps3.xml><?xml version="1.0" encoding="utf-8"?>
<ds:datastoreItem xmlns:ds="http://schemas.openxmlformats.org/officeDocument/2006/customXml" ds:itemID="{E4E1BA26-9885-4F4F-98E4-AFB11F607E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5125</TotalTime>
  <Words>1478</Words>
  <Application>Microsoft Office PowerPoint</Application>
  <PresentationFormat>Widescreen</PresentationFormat>
  <Paragraphs>94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1_Dividend</vt:lpstr>
      <vt:lpstr>TEAM-BASED CARE TO IMPROVE BLOOD PRESSURE CONTROL  AN IMPLEMENTATION RESOURCE FOR COMMUNITY PREVENTIVE SERVICES TASK FORCE FINDINGS </vt:lpstr>
      <vt:lpstr>Team-Based Care </vt:lpstr>
      <vt:lpstr>Team-Based Care: Strategies</vt:lpstr>
      <vt:lpstr>Interventions</vt:lpstr>
      <vt:lpstr>IMPLEMENTATION RESOURCES &amp; TOOLS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TEAM-BASED CARE TO IMPROVE BLOOD PRESSURE CONTROL </dc:title>
  <dc:subject>Presentation summarizing implementation resources, key factors and considerations involved in implementing this intervention into health systems.</dc:subject>
  <dc:creator>Centers for Disease Control and Prevention (CDC)</dc:creator>
  <cp:keywords>team-based care, blood pressure control, high blood pressure, Centers for Disease Control and Prevention, CDC, Division for Heart Disease and Stroke Prevention, DHDSP, National Center for Chronic Disease Prevention and Health Promotion, NCCDPHP</cp:keywords>
  <cp:lastModifiedBy>Unknown User</cp:lastModifiedBy>
  <cp:revision>313</cp:revision>
  <dcterms:created xsi:type="dcterms:W3CDTF">2017-08-28T17:56:33Z</dcterms:created>
  <dcterms:modified xsi:type="dcterms:W3CDTF">2022-08-08T15:07:16Z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508 Compliance ">
    <vt:lpwstr>Palladian Partners</vt:lpwstr>
  </property>
  <property fmtid="{D5CDD505-2E9C-101B-9397-08002B2CF9AE}" pid="4" name="Copyright status ">
    <vt:lpwstr>Public domain</vt:lpwstr>
  </property>
  <property fmtid="{D5CDD505-2E9C-101B-9397-08002B2CF9AE}" pid="5" name="ContentTypeId">
    <vt:lpwstr>0x010100920E8A7978AC424AAC1922D940686870</vt:lpwstr>
  </property>
  <property fmtid="{D5CDD505-2E9C-101B-9397-08002B2CF9AE}" pid="6" name="508 Compliance">
    <vt:lpwstr>Palladian Partners</vt:lpwstr>
  </property>
  <property fmtid="{D5CDD505-2E9C-101B-9397-08002B2CF9AE}" pid="7" name="Copyright status">
    <vt:lpwstr>Public domain</vt:lpwstr>
  </property>
</Properties>
</file>