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7" r:id="rId2"/>
    <p:sldId id="265" r:id="rId3"/>
    <p:sldId id="270" r:id="rId4"/>
    <p:sldId id="271" r:id="rId5"/>
    <p:sldId id="266" r:id="rId6"/>
    <p:sldId id="257" r:id="rId7"/>
    <p:sldId id="269"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yne, Ailis (RIDOH)" initials="CA(" lastIdx="1" clrIdx="0">
    <p:extLst>
      <p:ext uri="{19B8F6BF-5375-455C-9EA6-DF929625EA0E}">
        <p15:presenceInfo xmlns:p15="http://schemas.microsoft.com/office/powerpoint/2012/main" userId="S::ailis.clyne@health.ri.gov::0c6baa37-87ad-4317-acd2-3155ceee43b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64389" autoAdjust="0"/>
  </p:normalViewPr>
  <p:slideViewPr>
    <p:cSldViewPr snapToGrid="0">
      <p:cViewPr varScale="1">
        <p:scale>
          <a:sx n="44" d="100"/>
          <a:sy n="44" d="100"/>
        </p:scale>
        <p:origin x="152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F97D30-A1FE-4676-A993-2B345B54E52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D8BF71F2-BCFF-411C-8303-572F42216355}">
      <dgm:prSet phldrT="[Text]" custT="1"/>
      <dgm:spPr/>
      <dgm:t>
        <a:bodyPr/>
        <a:lstStyle/>
        <a:p>
          <a:r>
            <a:rPr lang="en-US" sz="2800" b="1" dirty="0">
              <a:latin typeface="+mj-lt"/>
              <a:cs typeface="Arial" panose="020B0604020202020204" pitchFamily="34" charset="0"/>
            </a:rPr>
            <a:t>5 Year HRSA Grant supports</a:t>
          </a:r>
          <a:endParaRPr lang="en-US" sz="2400" dirty="0">
            <a:latin typeface="+mj-lt"/>
            <a:cs typeface="Arial" panose="020B0604020202020204" pitchFamily="34" charset="0"/>
          </a:endParaRPr>
        </a:p>
      </dgm:t>
    </dgm:pt>
    <dgm:pt modelId="{7EC0E51A-9AEA-4429-8872-BFCD4DCCEE11}" type="parTrans" cxnId="{F07D6B23-FB20-4361-B0FA-F4F184C8F399}">
      <dgm:prSet/>
      <dgm:spPr/>
      <dgm:t>
        <a:bodyPr/>
        <a:lstStyle/>
        <a:p>
          <a:endParaRPr lang="en-US"/>
        </a:p>
      </dgm:t>
    </dgm:pt>
    <dgm:pt modelId="{A4C8DB99-39CF-477C-9F73-BF58C94866D4}" type="sibTrans" cxnId="{F07D6B23-FB20-4361-B0FA-F4F184C8F399}">
      <dgm:prSet/>
      <dgm:spPr/>
      <dgm:t>
        <a:bodyPr/>
        <a:lstStyle/>
        <a:p>
          <a:endParaRPr lang="en-US"/>
        </a:p>
      </dgm:t>
    </dgm:pt>
    <dgm:pt modelId="{E55D07F1-31D4-4EFB-96A6-B50C581D91E0}">
      <dgm:prSet phldrT="[Text]" custT="1"/>
      <dgm:spPr/>
      <dgm:t>
        <a:bodyPr/>
        <a:lstStyle/>
        <a:p>
          <a:r>
            <a:rPr lang="en-US" sz="2800" b="1" dirty="0">
              <a:solidFill>
                <a:schemeClr val="bg1"/>
              </a:solidFill>
              <a:latin typeface="+mj-lt"/>
              <a:cs typeface="Arial" panose="020B0604020202020204" pitchFamily="34" charset="0"/>
            </a:rPr>
            <a:t>Clinical Expertise &amp; Program Services</a:t>
          </a:r>
          <a:r>
            <a:rPr lang="en-US" sz="1800" b="1" dirty="0">
              <a:solidFill>
                <a:schemeClr val="bg1"/>
              </a:solidFill>
              <a:latin typeface="+mj-lt"/>
              <a:cs typeface="Arial" panose="020B0604020202020204" pitchFamily="34" charset="0"/>
            </a:rPr>
            <a:t/>
          </a:r>
          <a:br>
            <a:rPr lang="en-US" sz="1800" b="1" dirty="0">
              <a:solidFill>
                <a:schemeClr val="bg1"/>
              </a:solidFill>
              <a:latin typeface="+mj-lt"/>
              <a:cs typeface="Arial" panose="020B0604020202020204" pitchFamily="34" charset="0"/>
            </a:rPr>
          </a:br>
          <a:r>
            <a:rPr lang="en-US" sz="1800" b="1" dirty="0">
              <a:solidFill>
                <a:schemeClr val="bg1"/>
              </a:solidFill>
              <a:latin typeface="+mj-lt"/>
              <a:cs typeface="Arial" panose="020B0604020202020204" pitchFamily="34" charset="0"/>
            </a:rPr>
            <a:t/>
          </a:r>
          <a:br>
            <a:rPr lang="en-US" sz="1800" b="1" dirty="0">
              <a:solidFill>
                <a:schemeClr val="bg1"/>
              </a:solidFill>
              <a:latin typeface="+mj-lt"/>
              <a:cs typeface="Arial" panose="020B0604020202020204" pitchFamily="34" charset="0"/>
            </a:rPr>
          </a:br>
          <a:endParaRPr lang="en-US" sz="1800" b="1" dirty="0">
            <a:solidFill>
              <a:schemeClr val="bg1"/>
            </a:solidFill>
            <a:latin typeface="+mj-lt"/>
            <a:cs typeface="Arial" panose="020B0604020202020204" pitchFamily="34" charset="0"/>
          </a:endParaRPr>
        </a:p>
      </dgm:t>
    </dgm:pt>
    <dgm:pt modelId="{BEE49EBB-DABD-4E1B-BCA0-6BB3DEF1AEC2}" type="parTrans" cxnId="{30A2E1F6-F38E-423A-8C7E-98F513D24BE9}">
      <dgm:prSet/>
      <dgm:spPr/>
      <dgm:t>
        <a:bodyPr/>
        <a:lstStyle/>
        <a:p>
          <a:endParaRPr lang="en-US">
            <a:latin typeface="+mj-lt"/>
          </a:endParaRPr>
        </a:p>
      </dgm:t>
    </dgm:pt>
    <dgm:pt modelId="{51275E61-F3DD-4E51-B0DD-B8D894E3A661}" type="sibTrans" cxnId="{30A2E1F6-F38E-423A-8C7E-98F513D24BE9}">
      <dgm:prSet/>
      <dgm:spPr/>
      <dgm:t>
        <a:bodyPr/>
        <a:lstStyle/>
        <a:p>
          <a:endParaRPr lang="en-US"/>
        </a:p>
      </dgm:t>
    </dgm:pt>
    <dgm:pt modelId="{71D01767-DE65-4BB9-B452-7809F73D90BE}">
      <dgm:prSet phldrT="[Text]" custT="1"/>
      <dgm:spPr/>
      <dgm:t>
        <a:bodyPr/>
        <a:lstStyle/>
        <a:p>
          <a:r>
            <a:rPr lang="en-US" sz="2800" b="1" dirty="0">
              <a:solidFill>
                <a:schemeClr val="bg1"/>
              </a:solidFill>
              <a:latin typeface="+mj-lt"/>
              <a:cs typeface="Arial" panose="020B0604020202020204" pitchFamily="34" charset="0"/>
            </a:rPr>
            <a:t>Practice Facilitation Services </a:t>
          </a:r>
          <a:r>
            <a:rPr lang="en-US" sz="1800" b="1" dirty="0">
              <a:solidFill>
                <a:schemeClr val="bg1"/>
              </a:solidFill>
              <a:latin typeface="+mj-lt"/>
              <a:cs typeface="Arial" panose="020B0604020202020204" pitchFamily="34" charset="0"/>
            </a:rPr>
            <a:t/>
          </a:r>
          <a:br>
            <a:rPr lang="en-US" sz="1800" b="1" dirty="0">
              <a:solidFill>
                <a:schemeClr val="bg1"/>
              </a:solidFill>
              <a:latin typeface="+mj-lt"/>
              <a:cs typeface="Arial" panose="020B0604020202020204" pitchFamily="34" charset="0"/>
            </a:rPr>
          </a:br>
          <a:r>
            <a:rPr lang="en-US" sz="1600" b="1" dirty="0">
              <a:solidFill>
                <a:schemeClr val="bg1"/>
              </a:solidFill>
              <a:latin typeface="+mj-lt"/>
              <a:cs typeface="Arial" panose="020B0604020202020204" pitchFamily="34" charset="0"/>
            </a:rPr>
            <a:t/>
          </a:r>
          <a:br>
            <a:rPr lang="en-US" sz="1600" b="1" dirty="0">
              <a:solidFill>
                <a:schemeClr val="bg1"/>
              </a:solidFill>
              <a:latin typeface="+mj-lt"/>
              <a:cs typeface="Arial" panose="020B0604020202020204" pitchFamily="34" charset="0"/>
            </a:rPr>
          </a:br>
          <a:endParaRPr lang="en-US" sz="1600" b="0" dirty="0">
            <a:solidFill>
              <a:schemeClr val="bg1"/>
            </a:solidFill>
            <a:latin typeface="+mj-lt"/>
            <a:cs typeface="Arial" panose="020B0604020202020204" pitchFamily="34" charset="0"/>
          </a:endParaRPr>
        </a:p>
      </dgm:t>
    </dgm:pt>
    <dgm:pt modelId="{4E4F3BC3-6CB5-458C-9F3B-03B67075A598}" type="parTrans" cxnId="{0F5E93A4-7127-4699-A750-881A848F5045}">
      <dgm:prSet/>
      <dgm:spPr/>
      <dgm:t>
        <a:bodyPr/>
        <a:lstStyle/>
        <a:p>
          <a:endParaRPr lang="en-US">
            <a:latin typeface="+mj-lt"/>
          </a:endParaRPr>
        </a:p>
      </dgm:t>
    </dgm:pt>
    <dgm:pt modelId="{F92297B0-03D6-431C-B719-A878ECA4EA12}" type="sibTrans" cxnId="{0F5E93A4-7127-4699-A750-881A848F5045}">
      <dgm:prSet/>
      <dgm:spPr/>
      <dgm:t>
        <a:bodyPr/>
        <a:lstStyle/>
        <a:p>
          <a:endParaRPr lang="en-US"/>
        </a:p>
      </dgm:t>
    </dgm:pt>
    <dgm:pt modelId="{D55C872E-82E2-44F5-A3CB-D47DBD7D6CEF}">
      <dgm:prSet phldrT="[Text]" custT="1"/>
      <dgm:spPr/>
      <dgm:t>
        <a:bodyPr anchor="t"/>
        <a:lstStyle/>
        <a:p>
          <a:r>
            <a:rPr lang="en-US" sz="1800" b="1" dirty="0">
              <a:solidFill>
                <a:schemeClr val="bg1"/>
              </a:solidFill>
              <a:latin typeface="+mj-lt"/>
              <a:cs typeface="Arial" panose="020B0604020202020204" pitchFamily="34" charset="0"/>
            </a:rPr>
            <a:t/>
          </a:r>
          <a:br>
            <a:rPr lang="en-US" sz="1800" b="1" dirty="0">
              <a:solidFill>
                <a:schemeClr val="bg1"/>
              </a:solidFill>
              <a:latin typeface="+mj-lt"/>
              <a:cs typeface="Arial" panose="020B0604020202020204" pitchFamily="34" charset="0"/>
            </a:rPr>
          </a:br>
          <a:r>
            <a:rPr lang="en-US" sz="2800" b="1" dirty="0">
              <a:solidFill>
                <a:schemeClr val="bg1"/>
              </a:solidFill>
              <a:latin typeface="+mj-lt"/>
              <a:cs typeface="Arial" panose="020B0604020202020204" pitchFamily="34" charset="0"/>
            </a:rPr>
            <a:t>Program Management </a:t>
          </a:r>
          <a:br>
            <a:rPr lang="en-US" sz="2800" b="1" dirty="0">
              <a:solidFill>
                <a:schemeClr val="bg1"/>
              </a:solidFill>
              <a:latin typeface="+mj-lt"/>
              <a:cs typeface="Arial" panose="020B0604020202020204" pitchFamily="34" charset="0"/>
            </a:rPr>
          </a:br>
          <a:r>
            <a:rPr lang="en-US" sz="2800" b="1" dirty="0">
              <a:solidFill>
                <a:schemeClr val="bg1"/>
              </a:solidFill>
              <a:latin typeface="+mj-lt"/>
              <a:cs typeface="Arial" panose="020B0604020202020204" pitchFamily="34" charset="0"/>
            </a:rPr>
            <a:t>&amp; Oversight</a:t>
          </a:r>
        </a:p>
        <a:p>
          <a:endParaRPr lang="en-US" sz="1600" dirty="0"/>
        </a:p>
      </dgm:t>
    </dgm:pt>
    <dgm:pt modelId="{84CED255-62A3-4A19-B74C-061CA7C07DA8}" type="parTrans" cxnId="{7542C579-7677-4A49-9EAA-B3E941006071}">
      <dgm:prSet/>
      <dgm:spPr/>
      <dgm:t>
        <a:bodyPr/>
        <a:lstStyle/>
        <a:p>
          <a:endParaRPr lang="en-US"/>
        </a:p>
      </dgm:t>
    </dgm:pt>
    <dgm:pt modelId="{C24D563D-10F7-4505-9745-DAA8A515EF10}" type="sibTrans" cxnId="{7542C579-7677-4A49-9EAA-B3E941006071}">
      <dgm:prSet/>
      <dgm:spPr/>
      <dgm:t>
        <a:bodyPr/>
        <a:lstStyle/>
        <a:p>
          <a:endParaRPr lang="en-US"/>
        </a:p>
      </dgm:t>
    </dgm:pt>
    <dgm:pt modelId="{D8B3E970-F684-4317-A5B0-EFE332CC4AE7}" type="pres">
      <dgm:prSet presAssocID="{D7F97D30-A1FE-4676-A993-2B345B54E524}" presName="hierChild1" presStyleCnt="0">
        <dgm:presLayoutVars>
          <dgm:orgChart val="1"/>
          <dgm:chPref val="1"/>
          <dgm:dir/>
          <dgm:animOne val="branch"/>
          <dgm:animLvl val="lvl"/>
          <dgm:resizeHandles/>
        </dgm:presLayoutVars>
      </dgm:prSet>
      <dgm:spPr/>
      <dgm:t>
        <a:bodyPr/>
        <a:lstStyle/>
        <a:p>
          <a:endParaRPr lang="en-US"/>
        </a:p>
      </dgm:t>
    </dgm:pt>
    <dgm:pt modelId="{2A525E82-859E-4EA0-830B-93211131F2DC}" type="pres">
      <dgm:prSet presAssocID="{D8BF71F2-BCFF-411C-8303-572F42216355}" presName="hierRoot1" presStyleCnt="0">
        <dgm:presLayoutVars>
          <dgm:hierBranch val="init"/>
        </dgm:presLayoutVars>
      </dgm:prSet>
      <dgm:spPr/>
    </dgm:pt>
    <dgm:pt modelId="{2D7FCD1C-E564-497D-91C1-077C50BD9C41}" type="pres">
      <dgm:prSet presAssocID="{D8BF71F2-BCFF-411C-8303-572F42216355}" presName="rootComposite1" presStyleCnt="0"/>
      <dgm:spPr/>
    </dgm:pt>
    <dgm:pt modelId="{4DC76B75-E804-41D9-A3B4-DC689AE64833}" type="pres">
      <dgm:prSet presAssocID="{D8BF71F2-BCFF-411C-8303-572F42216355}" presName="rootText1" presStyleLbl="node0" presStyleIdx="0" presStyleCnt="1" custScaleX="100253" custScaleY="60510">
        <dgm:presLayoutVars>
          <dgm:chPref val="3"/>
        </dgm:presLayoutVars>
      </dgm:prSet>
      <dgm:spPr/>
      <dgm:t>
        <a:bodyPr/>
        <a:lstStyle/>
        <a:p>
          <a:endParaRPr lang="en-US"/>
        </a:p>
      </dgm:t>
    </dgm:pt>
    <dgm:pt modelId="{875494B1-26F9-45AB-9252-8E87C095717A}" type="pres">
      <dgm:prSet presAssocID="{D8BF71F2-BCFF-411C-8303-572F42216355}" presName="rootConnector1" presStyleLbl="node1" presStyleIdx="0" presStyleCnt="0"/>
      <dgm:spPr/>
      <dgm:t>
        <a:bodyPr/>
        <a:lstStyle/>
        <a:p>
          <a:endParaRPr lang="en-US"/>
        </a:p>
      </dgm:t>
    </dgm:pt>
    <dgm:pt modelId="{667574E0-1104-42E6-81DC-7F3DAA52ED9E}" type="pres">
      <dgm:prSet presAssocID="{D8BF71F2-BCFF-411C-8303-572F42216355}" presName="hierChild2" presStyleCnt="0"/>
      <dgm:spPr/>
    </dgm:pt>
    <dgm:pt modelId="{F3D33EEC-5CA5-434F-AED3-ECCFE4221EEF}" type="pres">
      <dgm:prSet presAssocID="{BEE49EBB-DABD-4E1B-BCA0-6BB3DEF1AEC2}" presName="Name37" presStyleLbl="parChTrans1D2" presStyleIdx="0" presStyleCnt="3"/>
      <dgm:spPr/>
      <dgm:t>
        <a:bodyPr/>
        <a:lstStyle/>
        <a:p>
          <a:endParaRPr lang="en-US"/>
        </a:p>
      </dgm:t>
    </dgm:pt>
    <dgm:pt modelId="{643131B2-43DA-4E64-93DC-998466373D16}" type="pres">
      <dgm:prSet presAssocID="{E55D07F1-31D4-4EFB-96A6-B50C581D91E0}" presName="hierRoot2" presStyleCnt="0">
        <dgm:presLayoutVars>
          <dgm:hierBranch val="init"/>
        </dgm:presLayoutVars>
      </dgm:prSet>
      <dgm:spPr/>
    </dgm:pt>
    <dgm:pt modelId="{F33B0330-3C48-46F4-9FAD-E6ADB46C0144}" type="pres">
      <dgm:prSet presAssocID="{E55D07F1-31D4-4EFB-96A6-B50C581D91E0}" presName="rootComposite" presStyleCnt="0"/>
      <dgm:spPr/>
    </dgm:pt>
    <dgm:pt modelId="{49AF723A-701A-444D-BA72-4AE6A88C8A97}" type="pres">
      <dgm:prSet presAssocID="{E55D07F1-31D4-4EFB-96A6-B50C581D91E0}" presName="rootText" presStyleLbl="node2" presStyleIdx="0" presStyleCnt="3" custScaleX="106241" custScaleY="165699" custLinFactNeighborX="-64" custLinFactNeighborY="3534">
        <dgm:presLayoutVars>
          <dgm:chPref val="3"/>
        </dgm:presLayoutVars>
      </dgm:prSet>
      <dgm:spPr/>
      <dgm:t>
        <a:bodyPr/>
        <a:lstStyle/>
        <a:p>
          <a:endParaRPr lang="en-US"/>
        </a:p>
      </dgm:t>
    </dgm:pt>
    <dgm:pt modelId="{D8CD9DF2-0B27-48D7-8A56-F501EFE6F62A}" type="pres">
      <dgm:prSet presAssocID="{E55D07F1-31D4-4EFB-96A6-B50C581D91E0}" presName="rootConnector" presStyleLbl="node2" presStyleIdx="0" presStyleCnt="3"/>
      <dgm:spPr/>
      <dgm:t>
        <a:bodyPr/>
        <a:lstStyle/>
        <a:p>
          <a:endParaRPr lang="en-US"/>
        </a:p>
      </dgm:t>
    </dgm:pt>
    <dgm:pt modelId="{0DF10173-69DE-494D-9BB7-CAD010CD7987}" type="pres">
      <dgm:prSet presAssocID="{E55D07F1-31D4-4EFB-96A6-B50C581D91E0}" presName="hierChild4" presStyleCnt="0"/>
      <dgm:spPr/>
    </dgm:pt>
    <dgm:pt modelId="{BABF6A30-DB8A-42AF-B78E-9B8CF8BF8BF0}" type="pres">
      <dgm:prSet presAssocID="{E55D07F1-31D4-4EFB-96A6-B50C581D91E0}" presName="hierChild5" presStyleCnt="0"/>
      <dgm:spPr/>
    </dgm:pt>
    <dgm:pt modelId="{C8347F95-E1E2-4572-A613-18D3DD320B3E}" type="pres">
      <dgm:prSet presAssocID="{84CED255-62A3-4A19-B74C-061CA7C07DA8}" presName="Name37" presStyleLbl="parChTrans1D2" presStyleIdx="1" presStyleCnt="3"/>
      <dgm:spPr/>
      <dgm:t>
        <a:bodyPr/>
        <a:lstStyle/>
        <a:p>
          <a:endParaRPr lang="en-US"/>
        </a:p>
      </dgm:t>
    </dgm:pt>
    <dgm:pt modelId="{B41A7BFE-956D-4BDF-A3E1-FA79A26B6EC7}" type="pres">
      <dgm:prSet presAssocID="{D55C872E-82E2-44F5-A3CB-D47DBD7D6CEF}" presName="hierRoot2" presStyleCnt="0">
        <dgm:presLayoutVars>
          <dgm:hierBranch val="init"/>
        </dgm:presLayoutVars>
      </dgm:prSet>
      <dgm:spPr/>
    </dgm:pt>
    <dgm:pt modelId="{65C05967-570A-463A-B011-0A5CF311AA59}" type="pres">
      <dgm:prSet presAssocID="{D55C872E-82E2-44F5-A3CB-D47DBD7D6CEF}" presName="rootComposite" presStyleCnt="0"/>
      <dgm:spPr/>
    </dgm:pt>
    <dgm:pt modelId="{450B60C7-A639-4E88-B35D-6F62D795C061}" type="pres">
      <dgm:prSet presAssocID="{D55C872E-82E2-44F5-A3CB-D47DBD7D6CEF}" presName="rootText" presStyleLbl="node2" presStyleIdx="1" presStyleCnt="3" custScaleX="100639" custScaleY="166763" custLinFactNeighborX="-1552" custLinFactNeighborY="8157">
        <dgm:presLayoutVars>
          <dgm:chPref val="3"/>
        </dgm:presLayoutVars>
      </dgm:prSet>
      <dgm:spPr/>
      <dgm:t>
        <a:bodyPr/>
        <a:lstStyle/>
        <a:p>
          <a:endParaRPr lang="en-US"/>
        </a:p>
      </dgm:t>
    </dgm:pt>
    <dgm:pt modelId="{0398241D-8180-4514-AD28-D3EC5BD9202C}" type="pres">
      <dgm:prSet presAssocID="{D55C872E-82E2-44F5-A3CB-D47DBD7D6CEF}" presName="rootConnector" presStyleLbl="node2" presStyleIdx="1" presStyleCnt="3"/>
      <dgm:spPr/>
      <dgm:t>
        <a:bodyPr/>
        <a:lstStyle/>
        <a:p>
          <a:endParaRPr lang="en-US"/>
        </a:p>
      </dgm:t>
    </dgm:pt>
    <dgm:pt modelId="{9E6AC381-3F0E-4A3B-9417-87E2D78111B8}" type="pres">
      <dgm:prSet presAssocID="{D55C872E-82E2-44F5-A3CB-D47DBD7D6CEF}" presName="hierChild4" presStyleCnt="0"/>
      <dgm:spPr/>
    </dgm:pt>
    <dgm:pt modelId="{37B0EC5C-2A01-4AAE-B180-A5FFB268FE53}" type="pres">
      <dgm:prSet presAssocID="{D55C872E-82E2-44F5-A3CB-D47DBD7D6CEF}" presName="hierChild5" presStyleCnt="0"/>
      <dgm:spPr/>
    </dgm:pt>
    <dgm:pt modelId="{426DB1D1-7619-4D09-8DE4-A9263A1E0305}" type="pres">
      <dgm:prSet presAssocID="{4E4F3BC3-6CB5-458C-9F3B-03B67075A598}" presName="Name37" presStyleLbl="parChTrans1D2" presStyleIdx="2" presStyleCnt="3"/>
      <dgm:spPr/>
      <dgm:t>
        <a:bodyPr/>
        <a:lstStyle/>
        <a:p>
          <a:endParaRPr lang="en-US"/>
        </a:p>
      </dgm:t>
    </dgm:pt>
    <dgm:pt modelId="{2254B12E-3A23-4E7E-BDDA-6961ED63D0DC}" type="pres">
      <dgm:prSet presAssocID="{71D01767-DE65-4BB9-B452-7809F73D90BE}" presName="hierRoot2" presStyleCnt="0">
        <dgm:presLayoutVars>
          <dgm:hierBranch val="init"/>
        </dgm:presLayoutVars>
      </dgm:prSet>
      <dgm:spPr/>
    </dgm:pt>
    <dgm:pt modelId="{9C70F4A7-AAEE-496C-AF34-A81F27DA5652}" type="pres">
      <dgm:prSet presAssocID="{71D01767-DE65-4BB9-B452-7809F73D90BE}" presName="rootComposite" presStyleCnt="0"/>
      <dgm:spPr/>
    </dgm:pt>
    <dgm:pt modelId="{942555EA-E10E-45B3-AEA0-80FA77D57D16}" type="pres">
      <dgm:prSet presAssocID="{71D01767-DE65-4BB9-B452-7809F73D90BE}" presName="rootText" presStyleLbl="node2" presStyleIdx="2" presStyleCnt="3" custAng="0" custScaleX="112696" custScaleY="164594" custLinFactNeighborX="12" custLinFactNeighborY="3534">
        <dgm:presLayoutVars>
          <dgm:chPref val="3"/>
        </dgm:presLayoutVars>
      </dgm:prSet>
      <dgm:spPr/>
      <dgm:t>
        <a:bodyPr/>
        <a:lstStyle/>
        <a:p>
          <a:endParaRPr lang="en-US"/>
        </a:p>
      </dgm:t>
    </dgm:pt>
    <dgm:pt modelId="{8A068843-5742-40AA-BA8E-0A76D4E9F1FD}" type="pres">
      <dgm:prSet presAssocID="{71D01767-DE65-4BB9-B452-7809F73D90BE}" presName="rootConnector" presStyleLbl="node2" presStyleIdx="2" presStyleCnt="3"/>
      <dgm:spPr/>
      <dgm:t>
        <a:bodyPr/>
        <a:lstStyle/>
        <a:p>
          <a:endParaRPr lang="en-US"/>
        </a:p>
      </dgm:t>
    </dgm:pt>
    <dgm:pt modelId="{460DF27E-786C-44E4-8A6A-5C6562B36CEE}" type="pres">
      <dgm:prSet presAssocID="{71D01767-DE65-4BB9-B452-7809F73D90BE}" presName="hierChild4" presStyleCnt="0"/>
      <dgm:spPr/>
    </dgm:pt>
    <dgm:pt modelId="{72C59057-31D9-47FB-907F-946093CAF4BC}" type="pres">
      <dgm:prSet presAssocID="{71D01767-DE65-4BB9-B452-7809F73D90BE}" presName="hierChild5" presStyleCnt="0"/>
      <dgm:spPr/>
    </dgm:pt>
    <dgm:pt modelId="{B98C5F8A-9BCE-40B3-AA71-97E5CF462C5A}" type="pres">
      <dgm:prSet presAssocID="{D8BF71F2-BCFF-411C-8303-572F42216355}" presName="hierChild3" presStyleCnt="0"/>
      <dgm:spPr/>
    </dgm:pt>
  </dgm:ptLst>
  <dgm:cxnLst>
    <dgm:cxn modelId="{7542C579-7677-4A49-9EAA-B3E941006071}" srcId="{D8BF71F2-BCFF-411C-8303-572F42216355}" destId="{D55C872E-82E2-44F5-A3CB-D47DBD7D6CEF}" srcOrd="1" destOrd="0" parTransId="{84CED255-62A3-4A19-B74C-061CA7C07DA8}" sibTransId="{C24D563D-10F7-4505-9745-DAA8A515EF10}"/>
    <dgm:cxn modelId="{49F41F16-72E8-48B2-81A9-7B1C22919133}" type="presOf" srcId="{D55C872E-82E2-44F5-A3CB-D47DBD7D6CEF}" destId="{0398241D-8180-4514-AD28-D3EC5BD9202C}" srcOrd="1" destOrd="0" presId="urn:microsoft.com/office/officeart/2005/8/layout/orgChart1"/>
    <dgm:cxn modelId="{6A5C0678-2FC7-4141-8488-CCC1DFEE3B5D}" type="presOf" srcId="{71D01767-DE65-4BB9-B452-7809F73D90BE}" destId="{8A068843-5742-40AA-BA8E-0A76D4E9F1FD}" srcOrd="1" destOrd="0" presId="urn:microsoft.com/office/officeart/2005/8/layout/orgChart1"/>
    <dgm:cxn modelId="{30A2E1F6-F38E-423A-8C7E-98F513D24BE9}" srcId="{D8BF71F2-BCFF-411C-8303-572F42216355}" destId="{E55D07F1-31D4-4EFB-96A6-B50C581D91E0}" srcOrd="0" destOrd="0" parTransId="{BEE49EBB-DABD-4E1B-BCA0-6BB3DEF1AEC2}" sibTransId="{51275E61-F3DD-4E51-B0DD-B8D894E3A661}"/>
    <dgm:cxn modelId="{5CDD7492-BE7B-4F33-9350-7DC8902B09ED}" type="presOf" srcId="{E55D07F1-31D4-4EFB-96A6-B50C581D91E0}" destId="{D8CD9DF2-0B27-48D7-8A56-F501EFE6F62A}" srcOrd="1" destOrd="0" presId="urn:microsoft.com/office/officeart/2005/8/layout/orgChart1"/>
    <dgm:cxn modelId="{002B4E84-D261-4FBA-ABFA-A02DB230447D}" type="presOf" srcId="{D8BF71F2-BCFF-411C-8303-572F42216355}" destId="{875494B1-26F9-45AB-9252-8E87C095717A}" srcOrd="1" destOrd="0" presId="urn:microsoft.com/office/officeart/2005/8/layout/orgChart1"/>
    <dgm:cxn modelId="{D73E77BD-44D5-456F-A033-32E50CADF1D4}" type="presOf" srcId="{4E4F3BC3-6CB5-458C-9F3B-03B67075A598}" destId="{426DB1D1-7619-4D09-8DE4-A9263A1E0305}" srcOrd="0" destOrd="0" presId="urn:microsoft.com/office/officeart/2005/8/layout/orgChart1"/>
    <dgm:cxn modelId="{0584DB96-025B-4FB6-9846-C0A2E3EF2CCC}" type="presOf" srcId="{E55D07F1-31D4-4EFB-96A6-B50C581D91E0}" destId="{49AF723A-701A-444D-BA72-4AE6A88C8A97}" srcOrd="0" destOrd="0" presId="urn:microsoft.com/office/officeart/2005/8/layout/orgChart1"/>
    <dgm:cxn modelId="{2C36B9C3-1C79-4FA1-B8B0-E37BF7B7ECD0}" type="presOf" srcId="{71D01767-DE65-4BB9-B452-7809F73D90BE}" destId="{942555EA-E10E-45B3-AEA0-80FA77D57D16}" srcOrd="0" destOrd="0" presId="urn:microsoft.com/office/officeart/2005/8/layout/orgChart1"/>
    <dgm:cxn modelId="{A8981754-E299-4752-BFC9-6659B22AEC2E}" type="presOf" srcId="{D55C872E-82E2-44F5-A3CB-D47DBD7D6CEF}" destId="{450B60C7-A639-4E88-B35D-6F62D795C061}" srcOrd="0" destOrd="0" presId="urn:microsoft.com/office/officeart/2005/8/layout/orgChart1"/>
    <dgm:cxn modelId="{F07D6B23-FB20-4361-B0FA-F4F184C8F399}" srcId="{D7F97D30-A1FE-4676-A993-2B345B54E524}" destId="{D8BF71F2-BCFF-411C-8303-572F42216355}" srcOrd="0" destOrd="0" parTransId="{7EC0E51A-9AEA-4429-8872-BFCD4DCCEE11}" sibTransId="{A4C8DB99-39CF-477C-9F73-BF58C94866D4}"/>
    <dgm:cxn modelId="{2A9F2772-547E-4539-9C0A-D6153627BEA1}" type="presOf" srcId="{BEE49EBB-DABD-4E1B-BCA0-6BB3DEF1AEC2}" destId="{F3D33EEC-5CA5-434F-AED3-ECCFE4221EEF}" srcOrd="0" destOrd="0" presId="urn:microsoft.com/office/officeart/2005/8/layout/orgChart1"/>
    <dgm:cxn modelId="{3691E85E-0A32-4C78-9EB2-0F05766F2E73}" type="presOf" srcId="{84CED255-62A3-4A19-B74C-061CA7C07DA8}" destId="{C8347F95-E1E2-4572-A613-18D3DD320B3E}" srcOrd="0" destOrd="0" presId="urn:microsoft.com/office/officeart/2005/8/layout/orgChart1"/>
    <dgm:cxn modelId="{25274B46-F366-4C83-A256-AF688AA9A30B}" type="presOf" srcId="{D7F97D30-A1FE-4676-A993-2B345B54E524}" destId="{D8B3E970-F684-4317-A5B0-EFE332CC4AE7}" srcOrd="0" destOrd="0" presId="urn:microsoft.com/office/officeart/2005/8/layout/orgChart1"/>
    <dgm:cxn modelId="{0F5E93A4-7127-4699-A750-881A848F5045}" srcId="{D8BF71F2-BCFF-411C-8303-572F42216355}" destId="{71D01767-DE65-4BB9-B452-7809F73D90BE}" srcOrd="2" destOrd="0" parTransId="{4E4F3BC3-6CB5-458C-9F3B-03B67075A598}" sibTransId="{F92297B0-03D6-431C-B719-A878ECA4EA12}"/>
    <dgm:cxn modelId="{3A97FF9A-4DA9-4841-8F61-E4767F4F245E}" type="presOf" srcId="{D8BF71F2-BCFF-411C-8303-572F42216355}" destId="{4DC76B75-E804-41D9-A3B4-DC689AE64833}" srcOrd="0" destOrd="0" presId="urn:microsoft.com/office/officeart/2005/8/layout/orgChart1"/>
    <dgm:cxn modelId="{691EAB84-895F-4921-A594-306D6A778A6E}" type="presParOf" srcId="{D8B3E970-F684-4317-A5B0-EFE332CC4AE7}" destId="{2A525E82-859E-4EA0-830B-93211131F2DC}" srcOrd="0" destOrd="0" presId="urn:microsoft.com/office/officeart/2005/8/layout/orgChart1"/>
    <dgm:cxn modelId="{2537BCE5-C234-4140-8C6D-C7A25A2F9935}" type="presParOf" srcId="{2A525E82-859E-4EA0-830B-93211131F2DC}" destId="{2D7FCD1C-E564-497D-91C1-077C50BD9C41}" srcOrd="0" destOrd="0" presId="urn:microsoft.com/office/officeart/2005/8/layout/orgChart1"/>
    <dgm:cxn modelId="{46487CEC-BBEE-4B1C-B739-218EC8B491C6}" type="presParOf" srcId="{2D7FCD1C-E564-497D-91C1-077C50BD9C41}" destId="{4DC76B75-E804-41D9-A3B4-DC689AE64833}" srcOrd="0" destOrd="0" presId="urn:microsoft.com/office/officeart/2005/8/layout/orgChart1"/>
    <dgm:cxn modelId="{99097E28-3A77-428E-B620-50E4865310ED}" type="presParOf" srcId="{2D7FCD1C-E564-497D-91C1-077C50BD9C41}" destId="{875494B1-26F9-45AB-9252-8E87C095717A}" srcOrd="1" destOrd="0" presId="urn:microsoft.com/office/officeart/2005/8/layout/orgChart1"/>
    <dgm:cxn modelId="{A6FDE12D-87E0-402D-87B2-30EAB32216E3}" type="presParOf" srcId="{2A525E82-859E-4EA0-830B-93211131F2DC}" destId="{667574E0-1104-42E6-81DC-7F3DAA52ED9E}" srcOrd="1" destOrd="0" presId="urn:microsoft.com/office/officeart/2005/8/layout/orgChart1"/>
    <dgm:cxn modelId="{95D69A47-2A17-4413-AE37-B12C0D3618C4}" type="presParOf" srcId="{667574E0-1104-42E6-81DC-7F3DAA52ED9E}" destId="{F3D33EEC-5CA5-434F-AED3-ECCFE4221EEF}" srcOrd="0" destOrd="0" presId="urn:microsoft.com/office/officeart/2005/8/layout/orgChart1"/>
    <dgm:cxn modelId="{D2BC7F43-C783-412D-9ED1-184A02A92F95}" type="presParOf" srcId="{667574E0-1104-42E6-81DC-7F3DAA52ED9E}" destId="{643131B2-43DA-4E64-93DC-998466373D16}" srcOrd="1" destOrd="0" presId="urn:microsoft.com/office/officeart/2005/8/layout/orgChart1"/>
    <dgm:cxn modelId="{8C9FB115-498F-4DD2-B1B4-E4BA2257406C}" type="presParOf" srcId="{643131B2-43DA-4E64-93DC-998466373D16}" destId="{F33B0330-3C48-46F4-9FAD-E6ADB46C0144}" srcOrd="0" destOrd="0" presId="urn:microsoft.com/office/officeart/2005/8/layout/orgChart1"/>
    <dgm:cxn modelId="{3C0744F0-DF19-4340-9423-27A85293073A}" type="presParOf" srcId="{F33B0330-3C48-46F4-9FAD-E6ADB46C0144}" destId="{49AF723A-701A-444D-BA72-4AE6A88C8A97}" srcOrd="0" destOrd="0" presId="urn:microsoft.com/office/officeart/2005/8/layout/orgChart1"/>
    <dgm:cxn modelId="{D450458A-CF12-4DB3-A8C2-358C0837622B}" type="presParOf" srcId="{F33B0330-3C48-46F4-9FAD-E6ADB46C0144}" destId="{D8CD9DF2-0B27-48D7-8A56-F501EFE6F62A}" srcOrd="1" destOrd="0" presId="urn:microsoft.com/office/officeart/2005/8/layout/orgChart1"/>
    <dgm:cxn modelId="{457E9631-BBD0-449C-ADFF-20B4247A1810}" type="presParOf" srcId="{643131B2-43DA-4E64-93DC-998466373D16}" destId="{0DF10173-69DE-494D-9BB7-CAD010CD7987}" srcOrd="1" destOrd="0" presId="urn:microsoft.com/office/officeart/2005/8/layout/orgChart1"/>
    <dgm:cxn modelId="{D811F80D-A0D6-4158-B06F-019E12D8B460}" type="presParOf" srcId="{643131B2-43DA-4E64-93DC-998466373D16}" destId="{BABF6A30-DB8A-42AF-B78E-9B8CF8BF8BF0}" srcOrd="2" destOrd="0" presId="urn:microsoft.com/office/officeart/2005/8/layout/orgChart1"/>
    <dgm:cxn modelId="{F29B3726-D5D1-48EE-80BF-77CF98A91A5B}" type="presParOf" srcId="{667574E0-1104-42E6-81DC-7F3DAA52ED9E}" destId="{C8347F95-E1E2-4572-A613-18D3DD320B3E}" srcOrd="2" destOrd="0" presId="urn:microsoft.com/office/officeart/2005/8/layout/orgChart1"/>
    <dgm:cxn modelId="{0CF337FE-7E48-46DC-B1EA-664F620DAD84}" type="presParOf" srcId="{667574E0-1104-42E6-81DC-7F3DAA52ED9E}" destId="{B41A7BFE-956D-4BDF-A3E1-FA79A26B6EC7}" srcOrd="3" destOrd="0" presId="urn:microsoft.com/office/officeart/2005/8/layout/orgChart1"/>
    <dgm:cxn modelId="{5ACDE776-5D01-47C1-8BC3-88FB4052A573}" type="presParOf" srcId="{B41A7BFE-956D-4BDF-A3E1-FA79A26B6EC7}" destId="{65C05967-570A-463A-B011-0A5CF311AA59}" srcOrd="0" destOrd="0" presId="urn:microsoft.com/office/officeart/2005/8/layout/orgChart1"/>
    <dgm:cxn modelId="{4AA2CC32-16E4-4F90-8CA0-19A172D0E6EC}" type="presParOf" srcId="{65C05967-570A-463A-B011-0A5CF311AA59}" destId="{450B60C7-A639-4E88-B35D-6F62D795C061}" srcOrd="0" destOrd="0" presId="urn:microsoft.com/office/officeart/2005/8/layout/orgChart1"/>
    <dgm:cxn modelId="{66FF300C-C4AF-436C-A205-EF333E948368}" type="presParOf" srcId="{65C05967-570A-463A-B011-0A5CF311AA59}" destId="{0398241D-8180-4514-AD28-D3EC5BD9202C}" srcOrd="1" destOrd="0" presId="urn:microsoft.com/office/officeart/2005/8/layout/orgChart1"/>
    <dgm:cxn modelId="{4F077C7D-BFED-43BE-ABB3-3B528857DD9F}" type="presParOf" srcId="{B41A7BFE-956D-4BDF-A3E1-FA79A26B6EC7}" destId="{9E6AC381-3F0E-4A3B-9417-87E2D78111B8}" srcOrd="1" destOrd="0" presId="urn:microsoft.com/office/officeart/2005/8/layout/orgChart1"/>
    <dgm:cxn modelId="{DF2E1E9F-0347-4AB9-8449-B4487DCADDB9}" type="presParOf" srcId="{B41A7BFE-956D-4BDF-A3E1-FA79A26B6EC7}" destId="{37B0EC5C-2A01-4AAE-B180-A5FFB268FE53}" srcOrd="2" destOrd="0" presId="urn:microsoft.com/office/officeart/2005/8/layout/orgChart1"/>
    <dgm:cxn modelId="{16295521-2EF4-42D9-8EF1-09E7201ED7A0}" type="presParOf" srcId="{667574E0-1104-42E6-81DC-7F3DAA52ED9E}" destId="{426DB1D1-7619-4D09-8DE4-A9263A1E0305}" srcOrd="4" destOrd="0" presId="urn:microsoft.com/office/officeart/2005/8/layout/orgChart1"/>
    <dgm:cxn modelId="{D3493026-8D1E-4DE1-BAD5-EA8E4220A2EF}" type="presParOf" srcId="{667574E0-1104-42E6-81DC-7F3DAA52ED9E}" destId="{2254B12E-3A23-4E7E-BDDA-6961ED63D0DC}" srcOrd="5" destOrd="0" presId="urn:microsoft.com/office/officeart/2005/8/layout/orgChart1"/>
    <dgm:cxn modelId="{87439C24-3C6C-4615-8BAD-ECDA259FCC1A}" type="presParOf" srcId="{2254B12E-3A23-4E7E-BDDA-6961ED63D0DC}" destId="{9C70F4A7-AAEE-496C-AF34-A81F27DA5652}" srcOrd="0" destOrd="0" presId="urn:microsoft.com/office/officeart/2005/8/layout/orgChart1"/>
    <dgm:cxn modelId="{CF7F9840-7E44-48A3-8D94-EADE92F120D3}" type="presParOf" srcId="{9C70F4A7-AAEE-496C-AF34-A81F27DA5652}" destId="{942555EA-E10E-45B3-AEA0-80FA77D57D16}" srcOrd="0" destOrd="0" presId="urn:microsoft.com/office/officeart/2005/8/layout/orgChart1"/>
    <dgm:cxn modelId="{EA2E7206-9972-4A5F-987F-46535B3BD1AF}" type="presParOf" srcId="{9C70F4A7-AAEE-496C-AF34-A81F27DA5652}" destId="{8A068843-5742-40AA-BA8E-0A76D4E9F1FD}" srcOrd="1" destOrd="0" presId="urn:microsoft.com/office/officeart/2005/8/layout/orgChart1"/>
    <dgm:cxn modelId="{467F1921-E6D4-4C68-9B60-9A148085C057}" type="presParOf" srcId="{2254B12E-3A23-4E7E-BDDA-6961ED63D0DC}" destId="{460DF27E-786C-44E4-8A6A-5C6562B36CEE}" srcOrd="1" destOrd="0" presId="urn:microsoft.com/office/officeart/2005/8/layout/orgChart1"/>
    <dgm:cxn modelId="{88AD1751-B85D-4DA2-8735-34AAE803E7C9}" type="presParOf" srcId="{2254B12E-3A23-4E7E-BDDA-6961ED63D0DC}" destId="{72C59057-31D9-47FB-907F-946093CAF4BC}" srcOrd="2" destOrd="0" presId="urn:microsoft.com/office/officeart/2005/8/layout/orgChart1"/>
    <dgm:cxn modelId="{2582C341-EB18-468F-AD2B-C80710851123}" type="presParOf" srcId="{2A525E82-859E-4EA0-830B-93211131F2DC}" destId="{B98C5F8A-9BCE-40B3-AA71-97E5CF462C5A}"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6DB1D1-7619-4D09-8DE4-A9263A1E0305}">
      <dsp:nvSpPr>
        <dsp:cNvPr id="0" name=""/>
        <dsp:cNvSpPr/>
      </dsp:nvSpPr>
      <dsp:spPr>
        <a:xfrm>
          <a:off x="5668312" y="1812730"/>
          <a:ext cx="3900891" cy="713621"/>
        </a:xfrm>
        <a:custGeom>
          <a:avLst/>
          <a:gdLst/>
          <a:ahLst/>
          <a:cxnLst/>
          <a:rect l="0" t="0" r="0" b="0"/>
          <a:pathLst>
            <a:path>
              <a:moveTo>
                <a:pt x="0" y="0"/>
              </a:moveTo>
              <a:lnTo>
                <a:pt x="0" y="384503"/>
              </a:lnTo>
              <a:lnTo>
                <a:pt x="3900891" y="384503"/>
              </a:lnTo>
              <a:lnTo>
                <a:pt x="3900891" y="71362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347F95-E1E2-4572-A613-18D3DD320B3E}">
      <dsp:nvSpPr>
        <dsp:cNvPr id="0" name=""/>
        <dsp:cNvSpPr/>
      </dsp:nvSpPr>
      <dsp:spPr>
        <a:xfrm>
          <a:off x="5518501" y="1812730"/>
          <a:ext cx="149811" cy="786074"/>
        </a:xfrm>
        <a:custGeom>
          <a:avLst/>
          <a:gdLst/>
          <a:ahLst/>
          <a:cxnLst/>
          <a:rect l="0" t="0" r="0" b="0"/>
          <a:pathLst>
            <a:path>
              <a:moveTo>
                <a:pt x="149811" y="0"/>
              </a:moveTo>
              <a:lnTo>
                <a:pt x="149811" y="456956"/>
              </a:lnTo>
              <a:lnTo>
                <a:pt x="0" y="456956"/>
              </a:lnTo>
              <a:lnTo>
                <a:pt x="0" y="786074"/>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D33EEC-5CA5-434F-AED3-ECCFE4221EEF}">
      <dsp:nvSpPr>
        <dsp:cNvPr id="0" name=""/>
        <dsp:cNvSpPr/>
      </dsp:nvSpPr>
      <dsp:spPr>
        <a:xfrm>
          <a:off x="1665038" y="1812730"/>
          <a:ext cx="4003274" cy="713621"/>
        </a:xfrm>
        <a:custGeom>
          <a:avLst/>
          <a:gdLst/>
          <a:ahLst/>
          <a:cxnLst/>
          <a:rect l="0" t="0" r="0" b="0"/>
          <a:pathLst>
            <a:path>
              <a:moveTo>
                <a:pt x="4003274" y="0"/>
              </a:moveTo>
              <a:lnTo>
                <a:pt x="4003274" y="384503"/>
              </a:lnTo>
              <a:lnTo>
                <a:pt x="0" y="384503"/>
              </a:lnTo>
              <a:lnTo>
                <a:pt x="0" y="71362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C76B75-E804-41D9-A3B4-DC689AE64833}">
      <dsp:nvSpPr>
        <dsp:cNvPr id="0" name=""/>
        <dsp:cNvSpPr/>
      </dsp:nvSpPr>
      <dsp:spPr>
        <a:xfrm>
          <a:off x="4097119" y="864400"/>
          <a:ext cx="3142385" cy="94832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a:latin typeface="+mj-lt"/>
              <a:cs typeface="Arial" panose="020B0604020202020204" pitchFamily="34" charset="0"/>
            </a:rPr>
            <a:t>5 Year HRSA Grant supports</a:t>
          </a:r>
          <a:endParaRPr lang="en-US" sz="2400" kern="1200" dirty="0">
            <a:latin typeface="+mj-lt"/>
            <a:cs typeface="Arial" panose="020B0604020202020204" pitchFamily="34" charset="0"/>
          </a:endParaRPr>
        </a:p>
      </dsp:txBody>
      <dsp:txXfrm>
        <a:off x="4097119" y="864400"/>
        <a:ext cx="3142385" cy="948329"/>
      </dsp:txXfrm>
    </dsp:sp>
    <dsp:sp modelId="{49AF723A-701A-444D-BA72-4AE6A88C8A97}">
      <dsp:nvSpPr>
        <dsp:cNvPr id="0" name=""/>
        <dsp:cNvSpPr/>
      </dsp:nvSpPr>
      <dsp:spPr>
        <a:xfrm>
          <a:off x="0" y="2526351"/>
          <a:ext cx="3330076" cy="259688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a:solidFill>
                <a:schemeClr val="bg1"/>
              </a:solidFill>
              <a:latin typeface="+mj-lt"/>
              <a:cs typeface="Arial" panose="020B0604020202020204" pitchFamily="34" charset="0"/>
            </a:rPr>
            <a:t>Clinical Expertise &amp; Program Services</a:t>
          </a:r>
          <a:r>
            <a:rPr lang="en-US" sz="1800" b="1" kern="1200" dirty="0">
              <a:solidFill>
                <a:schemeClr val="bg1"/>
              </a:solidFill>
              <a:latin typeface="+mj-lt"/>
              <a:cs typeface="Arial" panose="020B0604020202020204" pitchFamily="34" charset="0"/>
            </a:rPr>
            <a:t/>
          </a:r>
          <a:br>
            <a:rPr lang="en-US" sz="1800" b="1" kern="1200" dirty="0">
              <a:solidFill>
                <a:schemeClr val="bg1"/>
              </a:solidFill>
              <a:latin typeface="+mj-lt"/>
              <a:cs typeface="Arial" panose="020B0604020202020204" pitchFamily="34" charset="0"/>
            </a:rPr>
          </a:br>
          <a:r>
            <a:rPr lang="en-US" sz="1800" b="1" kern="1200" dirty="0">
              <a:solidFill>
                <a:schemeClr val="bg1"/>
              </a:solidFill>
              <a:latin typeface="+mj-lt"/>
              <a:cs typeface="Arial" panose="020B0604020202020204" pitchFamily="34" charset="0"/>
            </a:rPr>
            <a:t/>
          </a:r>
          <a:br>
            <a:rPr lang="en-US" sz="1800" b="1" kern="1200" dirty="0">
              <a:solidFill>
                <a:schemeClr val="bg1"/>
              </a:solidFill>
              <a:latin typeface="+mj-lt"/>
              <a:cs typeface="Arial" panose="020B0604020202020204" pitchFamily="34" charset="0"/>
            </a:rPr>
          </a:br>
          <a:endParaRPr lang="en-US" sz="1800" b="1" kern="1200" dirty="0">
            <a:solidFill>
              <a:schemeClr val="bg1"/>
            </a:solidFill>
            <a:latin typeface="+mj-lt"/>
            <a:cs typeface="Arial" panose="020B0604020202020204" pitchFamily="34" charset="0"/>
          </a:endParaRPr>
        </a:p>
      </dsp:txBody>
      <dsp:txXfrm>
        <a:off x="0" y="2526351"/>
        <a:ext cx="3330076" cy="2596880"/>
      </dsp:txXfrm>
    </dsp:sp>
    <dsp:sp modelId="{450B60C7-A639-4E88-B35D-6F62D795C061}">
      <dsp:nvSpPr>
        <dsp:cNvPr id="0" name=""/>
        <dsp:cNvSpPr/>
      </dsp:nvSpPr>
      <dsp:spPr>
        <a:xfrm>
          <a:off x="3941259" y="2598804"/>
          <a:ext cx="3154484" cy="261355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t" anchorCtr="0">
          <a:noAutofit/>
        </a:bodyPr>
        <a:lstStyle/>
        <a:p>
          <a:pPr lvl="0" algn="ctr" defTabSz="800100">
            <a:lnSpc>
              <a:spcPct val="90000"/>
            </a:lnSpc>
            <a:spcBef>
              <a:spcPct val="0"/>
            </a:spcBef>
            <a:spcAft>
              <a:spcPct val="35000"/>
            </a:spcAft>
          </a:pPr>
          <a:r>
            <a:rPr lang="en-US" sz="1800" b="1" kern="1200" dirty="0">
              <a:solidFill>
                <a:schemeClr val="bg1"/>
              </a:solidFill>
              <a:latin typeface="+mj-lt"/>
              <a:cs typeface="Arial" panose="020B0604020202020204" pitchFamily="34" charset="0"/>
            </a:rPr>
            <a:t/>
          </a:r>
          <a:br>
            <a:rPr lang="en-US" sz="1800" b="1" kern="1200" dirty="0">
              <a:solidFill>
                <a:schemeClr val="bg1"/>
              </a:solidFill>
              <a:latin typeface="+mj-lt"/>
              <a:cs typeface="Arial" panose="020B0604020202020204" pitchFamily="34" charset="0"/>
            </a:rPr>
          </a:br>
          <a:r>
            <a:rPr lang="en-US" sz="2800" b="1" kern="1200" dirty="0">
              <a:solidFill>
                <a:schemeClr val="bg1"/>
              </a:solidFill>
              <a:latin typeface="+mj-lt"/>
              <a:cs typeface="Arial" panose="020B0604020202020204" pitchFamily="34" charset="0"/>
            </a:rPr>
            <a:t>Program Management </a:t>
          </a:r>
          <a:br>
            <a:rPr lang="en-US" sz="2800" b="1" kern="1200" dirty="0">
              <a:solidFill>
                <a:schemeClr val="bg1"/>
              </a:solidFill>
              <a:latin typeface="+mj-lt"/>
              <a:cs typeface="Arial" panose="020B0604020202020204" pitchFamily="34" charset="0"/>
            </a:rPr>
          </a:br>
          <a:r>
            <a:rPr lang="en-US" sz="2800" b="1" kern="1200" dirty="0">
              <a:solidFill>
                <a:schemeClr val="bg1"/>
              </a:solidFill>
              <a:latin typeface="+mj-lt"/>
              <a:cs typeface="Arial" panose="020B0604020202020204" pitchFamily="34" charset="0"/>
            </a:rPr>
            <a:t>&amp; Oversight</a:t>
          </a:r>
        </a:p>
        <a:p>
          <a:pPr lvl="0" algn="ctr" defTabSz="800100">
            <a:lnSpc>
              <a:spcPct val="90000"/>
            </a:lnSpc>
            <a:spcBef>
              <a:spcPct val="0"/>
            </a:spcBef>
            <a:spcAft>
              <a:spcPct val="35000"/>
            </a:spcAft>
          </a:pPr>
          <a:endParaRPr lang="en-US" sz="1600" kern="1200" dirty="0"/>
        </a:p>
      </dsp:txBody>
      <dsp:txXfrm>
        <a:off x="3941259" y="2598804"/>
        <a:ext cx="3154484" cy="2613555"/>
      </dsp:txXfrm>
    </dsp:sp>
    <dsp:sp modelId="{942555EA-E10E-45B3-AEA0-80FA77D57D16}">
      <dsp:nvSpPr>
        <dsp:cNvPr id="0" name=""/>
        <dsp:cNvSpPr/>
      </dsp:nvSpPr>
      <dsp:spPr>
        <a:xfrm>
          <a:off x="7803001" y="2526351"/>
          <a:ext cx="3532405" cy="257956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a:solidFill>
                <a:schemeClr val="bg1"/>
              </a:solidFill>
              <a:latin typeface="+mj-lt"/>
              <a:cs typeface="Arial" panose="020B0604020202020204" pitchFamily="34" charset="0"/>
            </a:rPr>
            <a:t>Practice Facilitation Services </a:t>
          </a:r>
          <a:r>
            <a:rPr lang="en-US" sz="1800" b="1" kern="1200" dirty="0">
              <a:solidFill>
                <a:schemeClr val="bg1"/>
              </a:solidFill>
              <a:latin typeface="+mj-lt"/>
              <a:cs typeface="Arial" panose="020B0604020202020204" pitchFamily="34" charset="0"/>
            </a:rPr>
            <a:t/>
          </a:r>
          <a:br>
            <a:rPr lang="en-US" sz="1800" b="1" kern="1200" dirty="0">
              <a:solidFill>
                <a:schemeClr val="bg1"/>
              </a:solidFill>
              <a:latin typeface="+mj-lt"/>
              <a:cs typeface="Arial" panose="020B0604020202020204" pitchFamily="34" charset="0"/>
            </a:rPr>
          </a:br>
          <a:r>
            <a:rPr lang="en-US" sz="1600" b="1" kern="1200" dirty="0">
              <a:solidFill>
                <a:schemeClr val="bg1"/>
              </a:solidFill>
              <a:latin typeface="+mj-lt"/>
              <a:cs typeface="Arial" panose="020B0604020202020204" pitchFamily="34" charset="0"/>
            </a:rPr>
            <a:t/>
          </a:r>
          <a:br>
            <a:rPr lang="en-US" sz="1600" b="1" kern="1200" dirty="0">
              <a:solidFill>
                <a:schemeClr val="bg1"/>
              </a:solidFill>
              <a:latin typeface="+mj-lt"/>
              <a:cs typeface="Arial" panose="020B0604020202020204" pitchFamily="34" charset="0"/>
            </a:rPr>
          </a:br>
          <a:endParaRPr lang="en-US" sz="1600" b="0" kern="1200" dirty="0">
            <a:solidFill>
              <a:schemeClr val="bg1"/>
            </a:solidFill>
            <a:latin typeface="+mj-lt"/>
            <a:cs typeface="Arial" panose="020B0604020202020204" pitchFamily="34" charset="0"/>
          </a:endParaRPr>
        </a:p>
      </dsp:txBody>
      <dsp:txXfrm>
        <a:off x="7803001" y="2526351"/>
        <a:ext cx="3532405" cy="257956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DE52963A-8DAC-4713-881D-1D80A7E1D46A}" type="datetimeFigureOut">
              <a:rPr lang="en-US" smtClean="0"/>
              <a:t>10/28/2019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BAF6611-10D2-4F5F-BC6D-8B01F9F02F75}" type="slidenum">
              <a:rPr lang="en-US" smtClean="0"/>
              <a:t>‹#›</a:t>
            </a:fld>
            <a:endParaRPr lang="en-US" dirty="0"/>
          </a:p>
        </p:txBody>
      </p:sp>
    </p:spTree>
    <p:extLst>
      <p:ext uri="{BB962C8B-B14F-4D97-AF65-F5344CB8AC3E}">
        <p14:creationId xmlns:p14="http://schemas.microsoft.com/office/powerpoint/2010/main" val="3107036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U.S., researchers estimate that 10% to 20% of all pregnant or postpartum women experience depression. Rates are significantly higher for mothers with previous histories of depression and those experiencing economic hardship and/or social isolation.</a:t>
            </a:r>
          </a:p>
          <a:p>
            <a:endParaRPr lang="en-US" dirty="0"/>
          </a:p>
          <a:p>
            <a:r>
              <a:rPr lang="en-US" sz="1200" b="1" i="0" u="none" strike="noStrike" kern="1200" dirty="0">
                <a:solidFill>
                  <a:schemeClr val="tx1"/>
                </a:solidFill>
                <a:effectLst/>
                <a:latin typeface="+mn-lt"/>
                <a:ea typeface="+mn-ea"/>
                <a:cs typeface="+mn-cs"/>
              </a:rPr>
              <a:t>Before Pregnancy</a:t>
            </a:r>
            <a:r>
              <a:rPr lang="en-US" b="1" dirty="0"/>
              <a:t> </a:t>
            </a:r>
            <a:r>
              <a:rPr lang="en-US" sz="1200" b="1" i="0" u="none" strike="noStrike" kern="1200" dirty="0">
                <a:solidFill>
                  <a:schemeClr val="tx1"/>
                </a:solidFill>
                <a:effectLst/>
                <a:latin typeface="+mn-lt"/>
                <a:ea typeface="+mn-ea"/>
                <a:cs typeface="+mn-cs"/>
              </a:rPr>
              <a:t>14.1 %</a:t>
            </a:r>
            <a:r>
              <a:rPr lang="en-US" b="1" dirty="0"/>
              <a:t>  </a:t>
            </a:r>
            <a:r>
              <a:rPr lang="en-US" dirty="0"/>
              <a:t>Q4: During the </a:t>
            </a:r>
            <a:r>
              <a:rPr lang="en-US" u="sng" dirty="0"/>
              <a:t>3 months before you got pregnant </a:t>
            </a:r>
            <a:r>
              <a:rPr lang="en-US" dirty="0"/>
              <a:t>with your new baby, did you have any of the following health conditions?</a:t>
            </a:r>
          </a:p>
          <a:p>
            <a:r>
              <a:rPr lang="en-US" sz="1200" b="1" i="0" u="none" strike="noStrike" kern="1200" dirty="0">
                <a:solidFill>
                  <a:schemeClr val="tx1"/>
                </a:solidFill>
                <a:effectLst/>
                <a:latin typeface="+mn-lt"/>
                <a:ea typeface="+mn-ea"/>
                <a:cs typeface="+mn-cs"/>
              </a:rPr>
              <a:t>During Pregnancy</a:t>
            </a:r>
            <a:r>
              <a:rPr lang="en-US" b="1" dirty="0"/>
              <a:t> </a:t>
            </a:r>
            <a:r>
              <a:rPr lang="en-US" sz="1200" b="1" i="0" u="none" strike="noStrike" kern="1200" dirty="0">
                <a:solidFill>
                  <a:schemeClr val="tx1"/>
                </a:solidFill>
                <a:effectLst/>
                <a:latin typeface="+mn-lt"/>
                <a:ea typeface="+mn-ea"/>
                <a:cs typeface="+mn-cs"/>
              </a:rPr>
              <a:t>14.3 %</a:t>
            </a:r>
            <a:r>
              <a:rPr lang="en-US" b="1" dirty="0"/>
              <a:t>  </a:t>
            </a:r>
            <a:r>
              <a:rPr lang="en-US" b="0" dirty="0"/>
              <a:t>Q 25. During your most recent pregnancy, did you</a:t>
            </a:r>
          </a:p>
          <a:p>
            <a:r>
              <a:rPr lang="en-US" b="0" dirty="0"/>
              <a:t>have any of the following health conditions? Q 26 At any time during your most recent pregnancy, did you get counseling for your depression? Q 27 At any time during your most recent pregnancy, did you take prescription</a:t>
            </a:r>
          </a:p>
          <a:p>
            <a:r>
              <a:rPr lang="en-US" b="0" dirty="0"/>
              <a:t>medicine for your depression?</a:t>
            </a:r>
          </a:p>
          <a:p>
            <a:r>
              <a:rPr lang="en-US" sz="1200" b="1" i="0" u="none" strike="noStrike" kern="1200" dirty="0">
                <a:solidFill>
                  <a:schemeClr val="tx1"/>
                </a:solidFill>
                <a:effectLst/>
                <a:latin typeface="+mn-lt"/>
                <a:ea typeface="+mn-ea"/>
                <a:cs typeface="+mn-cs"/>
              </a:rPr>
              <a:t>After Pregnancy</a:t>
            </a:r>
            <a:r>
              <a:rPr lang="en-US" b="1" dirty="0"/>
              <a:t> </a:t>
            </a:r>
            <a:r>
              <a:rPr lang="en-US" sz="1200" b="1" i="0" u="none" strike="noStrike" kern="1200" dirty="0">
                <a:solidFill>
                  <a:schemeClr val="tx1"/>
                </a:solidFill>
                <a:effectLst/>
                <a:latin typeface="+mn-lt"/>
                <a:ea typeface="+mn-ea"/>
                <a:cs typeface="+mn-cs"/>
              </a:rPr>
              <a:t>12.9</a:t>
            </a:r>
            <a:r>
              <a:rPr lang="en-US" b="1" dirty="0"/>
              <a:t> %  </a:t>
            </a:r>
            <a:r>
              <a:rPr lang="en-US" b="0" dirty="0"/>
              <a:t>Q 60. Since your new baby was born, how often have you felt down, depressed, or hopeless? 61. Since your new baby was born, how often have you had little interest or little pleasure in doing things you usually enjoyed?</a:t>
            </a:r>
          </a:p>
          <a:p>
            <a:endParaRPr lang="en-US" dirty="0"/>
          </a:p>
          <a:p>
            <a:r>
              <a:rPr lang="en-US" dirty="0"/>
              <a:t>For those reporting depression symptoms with the most recent pregnancy</a:t>
            </a:r>
          </a:p>
          <a:p>
            <a:r>
              <a:rPr lang="en-US" sz="1200" b="0" i="0" u="none" strike="noStrike" kern="1200" dirty="0">
                <a:solidFill>
                  <a:schemeClr val="tx1"/>
                </a:solidFill>
                <a:effectLst/>
                <a:latin typeface="+mn-lt"/>
                <a:ea typeface="+mn-ea"/>
                <a:cs typeface="+mn-cs"/>
              </a:rPr>
              <a:t>%  Received Counseling for Depression</a:t>
            </a:r>
            <a:r>
              <a:rPr lang="en-US" dirty="0"/>
              <a:t> </a:t>
            </a:r>
            <a:r>
              <a:rPr lang="en-US" sz="1200" b="0" i="0" u="none" strike="noStrike" kern="1200" dirty="0">
                <a:solidFill>
                  <a:schemeClr val="tx1"/>
                </a:solidFill>
                <a:effectLst/>
                <a:latin typeface="+mn-lt"/>
                <a:ea typeface="+mn-ea"/>
                <a:cs typeface="+mn-cs"/>
              </a:rPr>
              <a:t>49.9</a:t>
            </a:r>
            <a:r>
              <a:rPr lang="en-US" dirty="0"/>
              <a:t> </a:t>
            </a:r>
          </a:p>
          <a:p>
            <a:r>
              <a:rPr lang="en-US" sz="1200" b="0" i="0" u="none" strike="noStrike" kern="1200" dirty="0">
                <a:solidFill>
                  <a:schemeClr val="tx1"/>
                </a:solidFill>
                <a:effectLst/>
                <a:latin typeface="+mn-lt"/>
                <a:ea typeface="+mn-ea"/>
                <a:cs typeface="+mn-cs"/>
              </a:rPr>
              <a:t>% Took Prescription Medicine</a:t>
            </a:r>
            <a:r>
              <a:rPr lang="en-US" dirty="0"/>
              <a:t> for Depression </a:t>
            </a:r>
            <a:r>
              <a:rPr lang="en-US" sz="1200" b="0" i="0" u="none" strike="noStrike" kern="1200" dirty="0">
                <a:solidFill>
                  <a:schemeClr val="tx1"/>
                </a:solidFill>
                <a:effectLst/>
                <a:latin typeface="+mn-lt"/>
                <a:ea typeface="+mn-ea"/>
                <a:cs typeface="+mn-cs"/>
              </a:rPr>
              <a:t>34.2</a:t>
            </a:r>
            <a:r>
              <a:rPr lang="en-US" dirty="0"/>
              <a:t> </a:t>
            </a:r>
          </a:p>
        </p:txBody>
      </p:sp>
      <p:sp>
        <p:nvSpPr>
          <p:cNvPr id="4" name="Slide Number Placeholder 3"/>
          <p:cNvSpPr>
            <a:spLocks noGrp="1"/>
          </p:cNvSpPr>
          <p:nvPr>
            <p:ph type="sldNum" sz="quarter" idx="5"/>
          </p:nvPr>
        </p:nvSpPr>
        <p:spPr/>
        <p:txBody>
          <a:bodyPr/>
          <a:lstStyle/>
          <a:p>
            <a:fld id="{1BAF6611-10D2-4F5F-BC6D-8B01F9F02F75}" type="slidenum">
              <a:rPr lang="en-US" smtClean="0"/>
              <a:t>3</a:t>
            </a:fld>
            <a:endParaRPr lang="en-US" dirty="0"/>
          </a:p>
        </p:txBody>
      </p:sp>
    </p:spTree>
    <p:extLst>
      <p:ext uri="{BB962C8B-B14F-4D97-AF65-F5344CB8AC3E}">
        <p14:creationId xmlns:p14="http://schemas.microsoft.com/office/powerpoint/2010/main" val="2188176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untreated, perinatal depression impacts the overall well-being of the mother and her family and can affect bonding and interactions with her baby.</a:t>
            </a:r>
          </a:p>
          <a:p>
            <a:endParaRPr lang="en-US" dirty="0"/>
          </a:p>
          <a:p>
            <a:r>
              <a:rPr lang="en-US" dirty="0"/>
              <a:t>	                      Overall (%)	Among Depressed (%)	Among Not Depressed (%)</a:t>
            </a:r>
          </a:p>
          <a:p>
            <a:r>
              <a:rPr lang="en-US" dirty="0"/>
              <a:t>Pre-pregnancy Depression	14.1	46.2	4.8</a:t>
            </a:r>
          </a:p>
          <a:p>
            <a:r>
              <a:rPr lang="en-US" dirty="0"/>
              <a:t>Unintended Pregnancy	36.9	49.3	32.7</a:t>
            </a:r>
          </a:p>
          <a:p>
            <a:r>
              <a:rPr lang="en-US" dirty="0"/>
              <a:t>Delayed/No Prenatal Care	9.2	12.0	8.3</a:t>
            </a:r>
          </a:p>
          <a:p>
            <a:r>
              <a:rPr lang="en-US" dirty="0"/>
              <a:t>Fussy Baby	8.2	11.2	7.4</a:t>
            </a:r>
          </a:p>
          <a:p>
            <a:r>
              <a:rPr lang="en-US" dirty="0"/>
              <a:t>Tobacco Use during Pregnancy5.7	10.8	4.2</a:t>
            </a:r>
          </a:p>
          <a:p>
            <a:r>
              <a:rPr lang="en-US" dirty="0"/>
              <a:t>Never </a:t>
            </a:r>
            <a:r>
              <a:rPr lang="en-US" dirty="0" err="1"/>
              <a:t>Breastdfed</a:t>
            </a:r>
            <a:r>
              <a:rPr lang="en-US" dirty="0"/>
              <a:t>	11.2	17.5	9.3</a:t>
            </a:r>
          </a:p>
          <a:p>
            <a:r>
              <a:rPr lang="en-US" dirty="0"/>
              <a:t>No Postpartum Checkup	5.6	7.8	5.0</a:t>
            </a:r>
          </a:p>
          <a:p>
            <a:r>
              <a:rPr lang="en-US" dirty="0"/>
              <a:t>E-cigarettes use in past 2 years5.1	8.0	4.3</a:t>
            </a:r>
          </a:p>
          <a:p>
            <a:r>
              <a:rPr lang="en-US" dirty="0"/>
              <a:t>IPV before/during pregnancy	1.1	2.8	0.6</a:t>
            </a:r>
          </a:p>
          <a:p>
            <a:endParaRPr lang="en-US" dirty="0"/>
          </a:p>
        </p:txBody>
      </p:sp>
      <p:sp>
        <p:nvSpPr>
          <p:cNvPr id="4" name="Slide Number Placeholder 3"/>
          <p:cNvSpPr>
            <a:spLocks noGrp="1"/>
          </p:cNvSpPr>
          <p:nvPr>
            <p:ph type="sldNum" sz="quarter" idx="5"/>
          </p:nvPr>
        </p:nvSpPr>
        <p:spPr/>
        <p:txBody>
          <a:bodyPr/>
          <a:lstStyle/>
          <a:p>
            <a:fld id="{1BAF6611-10D2-4F5F-BC6D-8B01F9F02F75}" type="slidenum">
              <a:rPr lang="en-US" smtClean="0"/>
              <a:t>4</a:t>
            </a:fld>
            <a:endParaRPr lang="en-US" dirty="0"/>
          </a:p>
        </p:txBody>
      </p:sp>
    </p:spTree>
    <p:extLst>
      <p:ext uri="{BB962C8B-B14F-4D97-AF65-F5344CB8AC3E}">
        <p14:creationId xmlns:p14="http://schemas.microsoft.com/office/powerpoint/2010/main" val="2942046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AF6611-10D2-4F5F-BC6D-8B01F9F02F75}" type="slidenum">
              <a:rPr lang="en-US" smtClean="0"/>
              <a:t>5</a:t>
            </a:fld>
            <a:endParaRPr lang="en-US" dirty="0"/>
          </a:p>
        </p:txBody>
      </p:sp>
    </p:spTree>
    <p:extLst>
      <p:ext uri="{BB962C8B-B14F-4D97-AF65-F5344CB8AC3E}">
        <p14:creationId xmlns:p14="http://schemas.microsoft.com/office/powerpoint/2010/main" val="2153255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AF6611-10D2-4F5F-BC6D-8B01F9F02F75}" type="slidenum">
              <a:rPr lang="en-US" smtClean="0"/>
              <a:t>6</a:t>
            </a:fld>
            <a:endParaRPr lang="en-US" dirty="0"/>
          </a:p>
        </p:txBody>
      </p:sp>
    </p:spTree>
    <p:extLst>
      <p:ext uri="{BB962C8B-B14F-4D97-AF65-F5344CB8AC3E}">
        <p14:creationId xmlns:p14="http://schemas.microsoft.com/office/powerpoint/2010/main" val="424824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52D08B-3FE0-405B-82AA-92B5AB6AC72F}" type="slidenum">
              <a:rPr lang="en-US" smtClean="0"/>
              <a:t>7</a:t>
            </a:fld>
            <a:endParaRPr lang="en-US" dirty="0"/>
          </a:p>
        </p:txBody>
      </p:sp>
    </p:spTree>
    <p:extLst>
      <p:ext uri="{BB962C8B-B14F-4D97-AF65-F5344CB8AC3E}">
        <p14:creationId xmlns:p14="http://schemas.microsoft.com/office/powerpoint/2010/main" val="35101726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9"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6" y="1792226"/>
            <a:ext cx="990599" cy="304799"/>
          </a:xfrm>
        </p:spPr>
        <p:txBody>
          <a:bodyPr anchor="t"/>
          <a:lstStyle>
            <a:lvl1pPr algn="l">
              <a:defRPr b="0" i="0">
                <a:solidFill>
                  <a:schemeClr val="bg1">
                    <a:alpha val="60000"/>
                  </a:schemeClr>
                </a:solidFill>
              </a:defRPr>
            </a:lvl1pPr>
          </a:lstStyle>
          <a:p>
            <a:fld id="{13C127C7-85AB-4EB7-8239-3D4DDEC98F4C}" type="datetimeFigureOut">
              <a:rPr lang="en-US" smtClean="0"/>
              <a:t>10/28/2019</a:t>
            </a:fld>
            <a:endParaRPr lang="en-US" dirty="0"/>
          </a:p>
        </p:txBody>
      </p:sp>
      <p:sp>
        <p:nvSpPr>
          <p:cNvPr id="5" name="Footer Placeholder 4"/>
          <p:cNvSpPr>
            <a:spLocks noGrp="1"/>
          </p:cNvSpPr>
          <p:nvPr>
            <p:ph type="ftr" sz="quarter" idx="11"/>
          </p:nvPr>
        </p:nvSpPr>
        <p:spPr bwMode="gray">
          <a:xfrm rot="5400000">
            <a:off x="8951977" y="3227834"/>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2" y="295731"/>
            <a:ext cx="838199" cy="767687"/>
          </a:xfrm>
        </p:spPr>
        <p:txBody>
          <a:bodyPr/>
          <a:lstStyle/>
          <a:p>
            <a:fld id="{1D10C49C-8013-4E84-9EE3-73D5780D50C7}" type="slidenum">
              <a:rPr lang="en-US" smtClean="0"/>
              <a:t>‹#›</a:t>
            </a:fld>
            <a:endParaRPr lang="en-US" dirty="0"/>
          </a:p>
        </p:txBody>
      </p:sp>
    </p:spTree>
    <p:extLst>
      <p:ext uri="{BB962C8B-B14F-4D97-AF65-F5344CB8AC3E}">
        <p14:creationId xmlns:p14="http://schemas.microsoft.com/office/powerpoint/2010/main" val="409630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3" y="5536665"/>
            <a:ext cx="8825659"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C127C7-85AB-4EB7-8239-3D4DDEC98F4C}" type="datetimeFigureOut">
              <a:rPr lang="en-US" smtClean="0"/>
              <a:t>10/28/2019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D10C49C-8013-4E84-9EE3-73D5780D50C7}" type="slidenum">
              <a:rPr lang="en-US" smtClean="0"/>
              <a:t>‹#›</a:t>
            </a:fld>
            <a:endParaRPr lang="en-US" dirty="0"/>
          </a:p>
        </p:txBody>
      </p:sp>
    </p:spTree>
    <p:extLst>
      <p:ext uri="{BB962C8B-B14F-4D97-AF65-F5344CB8AC3E}">
        <p14:creationId xmlns:p14="http://schemas.microsoft.com/office/powerpoint/2010/main" val="1020038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7"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5"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3C127C7-85AB-4EB7-8239-3D4DDEC98F4C}" type="datetimeFigureOut">
              <a:rPr lang="en-US" smtClean="0"/>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D10C49C-8013-4E84-9EE3-73D5780D50C7}" type="slidenum">
              <a:rPr lang="en-US" smtClean="0"/>
              <a:t>‹#›</a:t>
            </a:fld>
            <a:endParaRPr lang="en-US" dirty="0"/>
          </a:p>
        </p:txBody>
      </p:sp>
    </p:spTree>
    <p:extLst>
      <p:ext uri="{BB962C8B-B14F-4D97-AF65-F5344CB8AC3E}">
        <p14:creationId xmlns:p14="http://schemas.microsoft.com/office/powerpoint/2010/main" val="39959286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7"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9"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7" y="982134"/>
            <a:ext cx="8453907"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6" y="5029201"/>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3C127C7-85AB-4EB7-8239-3D4DDEC98F4C}" type="datetimeFigureOut">
              <a:rPr lang="en-US" smtClean="0"/>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D10C49C-8013-4E84-9EE3-73D5780D50C7}" type="slidenum">
              <a:rPr lang="en-US" smtClean="0"/>
              <a:t>‹#›</a:t>
            </a:fld>
            <a:endParaRPr lang="en-US" dirty="0"/>
          </a:p>
        </p:txBody>
      </p:sp>
    </p:spTree>
    <p:extLst>
      <p:ext uri="{BB962C8B-B14F-4D97-AF65-F5344CB8AC3E}">
        <p14:creationId xmlns:p14="http://schemas.microsoft.com/office/powerpoint/2010/main" val="3250850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C127C7-85AB-4EB7-8239-3D4DDEC98F4C}" type="datetimeFigureOut">
              <a:rPr lang="en-US" smtClean="0"/>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D10C49C-8013-4E84-9EE3-73D5780D50C7}" type="slidenum">
              <a:rPr lang="en-US" smtClean="0"/>
              <a:t>‹#›</a:t>
            </a:fld>
            <a:endParaRPr lang="en-US" dirty="0"/>
          </a:p>
        </p:txBody>
      </p:sp>
    </p:spTree>
    <p:extLst>
      <p:ext uri="{BB962C8B-B14F-4D97-AF65-F5344CB8AC3E}">
        <p14:creationId xmlns:p14="http://schemas.microsoft.com/office/powerpoint/2010/main" val="1188731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5"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79766"/>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2"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2" y="3179765"/>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4"/>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3C127C7-85AB-4EB7-8239-3D4DDEC98F4C}" type="datetimeFigureOut">
              <a:rPr lang="en-US" smtClean="0"/>
              <a:t>10/28/2019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10C49C-8013-4E84-9EE3-73D5780D50C7}" type="slidenum">
              <a:rPr lang="en-US" smtClean="0"/>
              <a:t>‹#›</a:t>
            </a:fld>
            <a:endParaRPr lang="en-US" dirty="0"/>
          </a:p>
        </p:txBody>
      </p:sp>
    </p:spTree>
    <p:extLst>
      <p:ext uri="{BB962C8B-B14F-4D97-AF65-F5344CB8AC3E}">
        <p14:creationId xmlns:p14="http://schemas.microsoft.com/office/powerpoint/2010/main" val="2204991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5"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9"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6" y="4532846"/>
            <a:ext cx="3050439"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3"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3" y="5109105"/>
            <a:ext cx="3050439"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7"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3" y="2569635"/>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3C127C7-85AB-4EB7-8239-3D4DDEC98F4C}" type="datetimeFigureOut">
              <a:rPr lang="en-US" smtClean="0"/>
              <a:t>10/28/2019</a:t>
            </a:fld>
            <a:endParaRPr lang="en-US" dirty="0"/>
          </a:p>
        </p:txBody>
      </p:sp>
      <p:sp>
        <p:nvSpPr>
          <p:cNvPr id="8" name="Footer Placeholder 7"/>
          <p:cNvSpPr>
            <a:spLocks noGrp="1"/>
          </p:cNvSpPr>
          <p:nvPr>
            <p:ph type="ftr" sz="quarter" idx="11"/>
          </p:nvPr>
        </p:nvSpPr>
        <p:spPr>
          <a:xfrm>
            <a:off x="561111" y="6391840"/>
            <a:ext cx="3644283" cy="304801"/>
          </a:xfrm>
        </p:spPr>
        <p:txBody>
          <a:bodyPr/>
          <a:lstStyle/>
          <a:p>
            <a:endParaRPr lang="en-US" dirty="0"/>
          </a:p>
        </p:txBody>
      </p:sp>
      <p:sp>
        <p:nvSpPr>
          <p:cNvPr id="9" name="Slide Number Placeholder 8"/>
          <p:cNvSpPr>
            <a:spLocks noGrp="1"/>
          </p:cNvSpPr>
          <p:nvPr>
            <p:ph type="sldNum" sz="quarter" idx="12"/>
          </p:nvPr>
        </p:nvSpPr>
        <p:spPr/>
        <p:txBody>
          <a:bodyPr/>
          <a:lstStyle/>
          <a:p>
            <a:fld id="{1D10C49C-8013-4E84-9EE3-73D5780D50C7}" type="slidenum">
              <a:rPr lang="en-US" smtClean="0"/>
              <a:t>‹#›</a:t>
            </a:fld>
            <a:endParaRPr lang="en-US" dirty="0"/>
          </a:p>
        </p:txBody>
      </p:sp>
    </p:spTree>
    <p:extLst>
      <p:ext uri="{BB962C8B-B14F-4D97-AF65-F5344CB8AC3E}">
        <p14:creationId xmlns:p14="http://schemas.microsoft.com/office/powerpoint/2010/main" val="11315439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5"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5"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41" y="6391840"/>
            <a:ext cx="990599" cy="304799"/>
          </a:xfrm>
        </p:spPr>
        <p:txBody>
          <a:bodyPr/>
          <a:lstStyle/>
          <a:p>
            <a:fld id="{13C127C7-85AB-4EB7-8239-3D4DDEC98F4C}" type="datetimeFigureOut">
              <a:rPr lang="en-US" smtClean="0"/>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0C49C-8013-4E84-9EE3-73D5780D50C7}" type="slidenum">
              <a:rPr lang="en-US" smtClean="0"/>
              <a:t>‹#›</a:t>
            </a:fld>
            <a:endParaRPr lang="en-US" dirty="0"/>
          </a:p>
        </p:txBody>
      </p:sp>
    </p:spTree>
    <p:extLst>
      <p:ext uri="{BB962C8B-B14F-4D97-AF65-F5344CB8AC3E}">
        <p14:creationId xmlns:p14="http://schemas.microsoft.com/office/powerpoint/2010/main" val="4150682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6"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6"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6" y="6391840"/>
            <a:ext cx="992135" cy="304799"/>
          </a:xfrm>
        </p:spPr>
        <p:txBody>
          <a:bodyPr/>
          <a:lstStyle/>
          <a:p>
            <a:fld id="{13C127C7-85AB-4EB7-8239-3D4DDEC98F4C}" type="datetimeFigureOut">
              <a:rPr lang="en-US" smtClean="0"/>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D10C49C-8013-4E84-9EE3-73D5780D50C7}" type="slidenum">
              <a:rPr lang="en-US" smtClean="0"/>
              <a:t>‹#›</a:t>
            </a:fld>
            <a:endParaRPr lang="en-US" dirty="0"/>
          </a:p>
        </p:txBody>
      </p:sp>
    </p:spTree>
    <p:extLst>
      <p:ext uri="{BB962C8B-B14F-4D97-AF65-F5344CB8AC3E}">
        <p14:creationId xmlns:p14="http://schemas.microsoft.com/office/powerpoint/2010/main" val="691815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5"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C127C7-85AB-4EB7-8239-3D4DDEC98F4C}" type="datetimeFigureOut">
              <a:rPr lang="en-US" smtClean="0"/>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10C49C-8013-4E84-9EE3-73D5780D50C7}" type="slidenum">
              <a:rPr lang="en-US" smtClean="0"/>
              <a:t>‹#›</a:t>
            </a:fld>
            <a:endParaRPr lang="en-US" dirty="0"/>
          </a:p>
        </p:txBody>
      </p:sp>
    </p:spTree>
    <p:extLst>
      <p:ext uri="{BB962C8B-B14F-4D97-AF65-F5344CB8AC3E}">
        <p14:creationId xmlns:p14="http://schemas.microsoft.com/office/powerpoint/2010/main" val="1241799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61"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C127C7-85AB-4EB7-8239-3D4DDEC98F4C}" type="datetimeFigureOut">
              <a:rPr lang="en-US" smtClean="0"/>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1D10C49C-8013-4E84-9EE3-73D5780D50C7}" type="slidenum">
              <a:rPr lang="en-US" smtClean="0"/>
              <a:t>‹#›</a:t>
            </a:fld>
            <a:endParaRPr lang="en-US" dirty="0"/>
          </a:p>
        </p:txBody>
      </p:sp>
    </p:spTree>
    <p:extLst>
      <p:ext uri="{BB962C8B-B14F-4D97-AF65-F5344CB8AC3E}">
        <p14:creationId xmlns:p14="http://schemas.microsoft.com/office/powerpoint/2010/main" val="1830364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2"/>
            <a:ext cx="4825159"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4"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C127C7-85AB-4EB7-8239-3D4DDEC98F4C}" type="datetimeFigureOut">
              <a:rPr lang="en-US" smtClean="0"/>
              <a:t>10/28/2019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10C49C-8013-4E84-9EE3-73D5780D50C7}" type="slidenum">
              <a:rPr lang="en-US" smtClean="0"/>
              <a:t>‹#›</a:t>
            </a:fld>
            <a:endParaRPr lang="en-US" dirty="0"/>
          </a:p>
        </p:txBody>
      </p:sp>
    </p:spTree>
    <p:extLst>
      <p:ext uri="{BB962C8B-B14F-4D97-AF65-F5344CB8AC3E}">
        <p14:creationId xmlns:p14="http://schemas.microsoft.com/office/powerpoint/2010/main" val="3277711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5"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4"/>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4"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4" y="3179764"/>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C127C7-85AB-4EB7-8239-3D4DDEC98F4C}" type="datetimeFigureOut">
              <a:rPr lang="en-US" smtClean="0"/>
              <a:t>10/28/2019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10C49C-8013-4E84-9EE3-73D5780D50C7}" type="slidenum">
              <a:rPr lang="en-US" smtClean="0"/>
              <a:t>‹#›</a:t>
            </a:fld>
            <a:endParaRPr lang="en-US" dirty="0"/>
          </a:p>
        </p:txBody>
      </p:sp>
    </p:spTree>
    <p:extLst>
      <p:ext uri="{BB962C8B-B14F-4D97-AF65-F5344CB8AC3E}">
        <p14:creationId xmlns:p14="http://schemas.microsoft.com/office/powerpoint/2010/main" val="217745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5"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C127C7-85AB-4EB7-8239-3D4DDEC98F4C}" type="datetimeFigureOut">
              <a:rPr lang="en-US" smtClean="0"/>
              <a:t>10/28/2019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10C49C-8013-4E84-9EE3-73D5780D50C7}" type="slidenum">
              <a:rPr lang="en-US" smtClean="0"/>
              <a:t>‹#›</a:t>
            </a:fld>
            <a:endParaRPr lang="en-US" dirty="0"/>
          </a:p>
        </p:txBody>
      </p:sp>
    </p:spTree>
    <p:extLst>
      <p:ext uri="{BB962C8B-B14F-4D97-AF65-F5344CB8AC3E}">
        <p14:creationId xmlns:p14="http://schemas.microsoft.com/office/powerpoint/2010/main" val="1271767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C127C7-85AB-4EB7-8239-3D4DDEC98F4C}" type="datetimeFigureOut">
              <a:rPr lang="en-US" smtClean="0"/>
              <a:t>10/28/2019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1D10C49C-8013-4E84-9EE3-73D5780D50C7}" type="slidenum">
              <a:rPr lang="en-US" smtClean="0"/>
              <a:t>‹#›</a:t>
            </a:fld>
            <a:endParaRPr lang="en-US" dirty="0"/>
          </a:p>
        </p:txBody>
      </p:sp>
    </p:spTree>
    <p:extLst>
      <p:ext uri="{BB962C8B-B14F-4D97-AF65-F5344CB8AC3E}">
        <p14:creationId xmlns:p14="http://schemas.microsoft.com/office/powerpoint/2010/main" val="3095421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5" y="1447800"/>
            <a:ext cx="5190067"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2"/>
            <a:ext cx="2793159"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C127C7-85AB-4EB7-8239-3D4DDEC98F4C}" type="datetimeFigureOut">
              <a:rPr lang="en-US" smtClean="0"/>
              <a:t>10/28/2019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D10C49C-8013-4E84-9EE3-73D5780D50C7}" type="slidenum">
              <a:rPr lang="en-US" smtClean="0"/>
              <a:t>‹#›</a:t>
            </a:fld>
            <a:endParaRPr lang="en-US" dirty="0"/>
          </a:p>
        </p:txBody>
      </p:sp>
    </p:spTree>
    <p:extLst>
      <p:ext uri="{BB962C8B-B14F-4D97-AF65-F5344CB8AC3E}">
        <p14:creationId xmlns:p14="http://schemas.microsoft.com/office/powerpoint/2010/main" val="663672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5"/>
            <a:ext cx="3865135"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C127C7-85AB-4EB7-8239-3D4DDEC98F4C}" type="datetimeFigureOut">
              <a:rPr lang="en-US" smtClean="0"/>
              <a:t>10/28/2019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1D10C49C-8013-4E84-9EE3-73D5780D50C7}" type="slidenum">
              <a:rPr lang="en-US" smtClean="0"/>
              <a:t>‹#›</a:t>
            </a:fld>
            <a:endParaRPr lang="en-US" dirty="0"/>
          </a:p>
        </p:txBody>
      </p:sp>
    </p:spTree>
    <p:extLst>
      <p:ext uri="{BB962C8B-B14F-4D97-AF65-F5344CB8AC3E}">
        <p14:creationId xmlns:p14="http://schemas.microsoft.com/office/powerpoint/2010/main" val="3320079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5"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6" y="6391840"/>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3C127C7-85AB-4EB7-8239-3D4DDEC98F4C}" type="datetimeFigureOut">
              <a:rPr lang="en-US" smtClean="0"/>
              <a:t>10/28/2019</a:t>
            </a:fld>
            <a:endParaRPr lang="en-US" dirty="0"/>
          </a:p>
        </p:txBody>
      </p:sp>
      <p:sp>
        <p:nvSpPr>
          <p:cNvPr id="5" name="Footer Placeholder 4"/>
          <p:cNvSpPr>
            <a:spLocks noGrp="1"/>
          </p:cNvSpPr>
          <p:nvPr>
            <p:ph type="ftr" sz="quarter" idx="3"/>
          </p:nvPr>
        </p:nvSpPr>
        <p:spPr>
          <a:xfrm>
            <a:off x="561111" y="6391840"/>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2" y="295731"/>
            <a:ext cx="838199" cy="767687"/>
          </a:xfrm>
          <a:prstGeom prst="rect">
            <a:avLst/>
          </a:prstGeom>
        </p:spPr>
        <p:txBody>
          <a:bodyPr vert="horz" lIns="91440" tIns="45720" rIns="91440" bIns="45720" rtlCol="0" anchor="b"/>
          <a:lstStyle>
            <a:lvl1pPr algn="ctr">
              <a:defRPr sz="2800" b="0" i="0">
                <a:solidFill>
                  <a:schemeClr val="bg1"/>
                </a:solidFill>
              </a:defRPr>
            </a:lvl1pPr>
          </a:lstStyle>
          <a:p>
            <a:fld id="{1D10C49C-8013-4E84-9EE3-73D5780D50C7}" type="slidenum">
              <a:rPr lang="en-US" smtClean="0"/>
              <a:t>‹#›</a:t>
            </a:fld>
            <a:endParaRPr lang="en-US" dirty="0"/>
          </a:p>
        </p:txBody>
      </p:sp>
    </p:spTree>
    <p:extLst>
      <p:ext uri="{BB962C8B-B14F-4D97-AF65-F5344CB8AC3E}">
        <p14:creationId xmlns:p14="http://schemas.microsoft.com/office/powerpoint/2010/main" val="3542465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5.png"/><Relationship Id="rId5" Type="http://schemas.openxmlformats.org/officeDocument/2006/relationships/diagramQuickStyle" Target="../diagrams/quickStyle1.xml"/><Relationship Id="rId10" Type="http://schemas.openxmlformats.org/officeDocument/2006/relationships/image" Target="../media/image4.jpeg"/><Relationship Id="rId4" Type="http://schemas.openxmlformats.org/officeDocument/2006/relationships/diagramLayout" Target="../diagrams/layout1.xml"/><Relationship Id="rId9"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5A657F0-42F3-40D3-BC75-7DA1F5C6A22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3332" y="396837"/>
            <a:ext cx="7906665" cy="6058999"/>
            <a:chOff x="423332" y="396837"/>
            <a:chExt cx="7906665" cy="6058999"/>
          </a:xfrm>
        </p:grpSpPr>
        <p:sp>
          <p:nvSpPr>
            <p:cNvPr id="10" name="Rectangle 9">
              <a:extLst>
                <a:ext uri="{FF2B5EF4-FFF2-40B4-BE49-F238E27FC236}">
                  <a16:creationId xmlns:a16="http://schemas.microsoft.com/office/drawing/2014/main" id="{2E94FF68-7A60-47B7-AB98-1674FC7F2D1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gray">
            <a:xfrm flipH="1">
              <a:off x="423332" y="402165"/>
              <a:ext cx="678513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a:extLst>
                <a:ext uri="{FF2B5EF4-FFF2-40B4-BE49-F238E27FC236}">
                  <a16:creationId xmlns:a16="http://schemas.microsoft.com/office/drawing/2014/main" id="{42B4F8D7-4E9C-45EF-9072-1AF32CEF71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gray">
            <a:xfrm rot="5400000" flipH="1">
              <a:off x="4616676" y="2801722"/>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a:extLst>
                <a:ext uri="{FF2B5EF4-FFF2-40B4-BE49-F238E27FC236}">
                  <a16:creationId xmlns:a16="http://schemas.microsoft.com/office/drawing/2014/main" id="{3ECBDDDB-593C-40F0-8E80-AA75798EE4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bwMode="gray">
            <a:xfrm rot="5677511" flipH="1">
              <a:off x="6459831" y="1826079"/>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pic>
        <p:nvPicPr>
          <p:cNvPr id="6" name="Picture 5">
            <a:extLst>
              <a:ext uri="{FF2B5EF4-FFF2-40B4-BE49-F238E27FC236}">
                <a16:creationId xmlns:a16="http://schemas.microsoft.com/office/drawing/2014/main" id="{C78EABA8-51D6-4F64-A6BD-BB8294EC5E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5269" y="2472936"/>
            <a:ext cx="5910963" cy="1235714"/>
          </a:xfrm>
          <a:prstGeom prst="rect">
            <a:avLst/>
          </a:prstGeom>
        </p:spPr>
      </p:pic>
    </p:spTree>
    <p:extLst>
      <p:ext uri="{BB962C8B-B14F-4D97-AF65-F5344CB8AC3E}">
        <p14:creationId xmlns:p14="http://schemas.microsoft.com/office/powerpoint/2010/main" val="880514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76000"/>
          </a:schemeClr>
        </a:solidFill>
        <a:effectLst/>
      </p:bgPr>
    </p:bg>
    <p:spTree>
      <p:nvGrpSpPr>
        <p:cNvPr id="1" name=""/>
        <p:cNvGrpSpPr/>
        <p:nvPr/>
      </p:nvGrpSpPr>
      <p:grpSpPr>
        <a:xfrm>
          <a:off x="0" y="0"/>
          <a:ext cx="0" cy="0"/>
          <a:chOff x="0" y="0"/>
          <a:chExt cx="0" cy="0"/>
        </a:xfrm>
      </p:grpSpPr>
      <p:sp>
        <p:nvSpPr>
          <p:cNvPr id="17" name="Rectangle 9">
            <a:extLst>
              <a:ext uri="{FF2B5EF4-FFF2-40B4-BE49-F238E27FC236}">
                <a16:creationId xmlns:a16="http://schemas.microsoft.com/office/drawing/2014/main" id="{388DD50E-1D2D-48C6-A470-79FB7F337F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Rectangle 11">
            <a:extLst>
              <a:ext uri="{FF2B5EF4-FFF2-40B4-BE49-F238E27FC236}">
                <a16:creationId xmlns:a16="http://schemas.microsoft.com/office/drawing/2014/main" id="{6DBDBE7B-6FA0-46FB-AA52-4426EB35C1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95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3">
            <a:extLst>
              <a:ext uri="{FF2B5EF4-FFF2-40B4-BE49-F238E27FC236}">
                <a16:creationId xmlns:a16="http://schemas.microsoft.com/office/drawing/2014/main" id="{0A0C8B9D-9EB7-4CEE-9F2E-57E91EBF96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83D7DDF-17C0-4989-9770-F2115973EB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1" name="TextBox 10">
            <a:extLst>
              <a:ext uri="{FF2B5EF4-FFF2-40B4-BE49-F238E27FC236}">
                <a16:creationId xmlns:a16="http://schemas.microsoft.com/office/drawing/2014/main" id="{B66F7FF6-B3F5-470A-9F65-E86CC98F9369}"/>
              </a:ext>
            </a:extLst>
          </p:cNvPr>
          <p:cNvSpPr txBox="1"/>
          <p:nvPr/>
        </p:nvSpPr>
        <p:spPr>
          <a:xfrm>
            <a:off x="1869547" y="33210"/>
            <a:ext cx="7924799" cy="800219"/>
          </a:xfrm>
          <a:prstGeom prst="rect">
            <a:avLst/>
          </a:prstGeom>
          <a:noFill/>
        </p:spPr>
        <p:txBody>
          <a:bodyPr wrap="square" rtlCol="0">
            <a:spAutoFit/>
          </a:bodyPr>
          <a:lstStyle/>
          <a:p>
            <a:pPr algn="ctr"/>
            <a:r>
              <a:rPr lang="en-US" sz="2800" b="1" dirty="0">
                <a:solidFill>
                  <a:schemeClr val="bg1"/>
                </a:solidFill>
              </a:rPr>
              <a:t>Overview</a:t>
            </a:r>
          </a:p>
          <a:p>
            <a:pPr algn="ctr"/>
            <a:endParaRPr lang="en-US" b="1" dirty="0"/>
          </a:p>
        </p:txBody>
      </p:sp>
      <p:sp>
        <p:nvSpPr>
          <p:cNvPr id="13" name="TextBox 12">
            <a:extLst>
              <a:ext uri="{FF2B5EF4-FFF2-40B4-BE49-F238E27FC236}">
                <a16:creationId xmlns:a16="http://schemas.microsoft.com/office/drawing/2014/main" id="{BDB2DFE0-AB1C-4C0C-9081-21348CB96C2A}"/>
              </a:ext>
            </a:extLst>
          </p:cNvPr>
          <p:cNvSpPr txBox="1"/>
          <p:nvPr/>
        </p:nvSpPr>
        <p:spPr>
          <a:xfrm>
            <a:off x="1112067" y="1023391"/>
            <a:ext cx="9937174" cy="4555093"/>
          </a:xfrm>
          <a:prstGeom prst="rect">
            <a:avLst/>
          </a:prstGeom>
          <a:noFill/>
        </p:spPr>
        <p:txBody>
          <a:bodyPr wrap="square" rtlCol="0">
            <a:spAutoFit/>
          </a:bodyPr>
          <a:lstStyle/>
          <a:p>
            <a:pPr>
              <a:spcAft>
                <a:spcPts val="1200"/>
              </a:spcAft>
            </a:pPr>
            <a:r>
              <a:rPr lang="en-US" sz="2400" b="1" dirty="0"/>
              <a:t>New collaboration between the RI Department of Health, Women &amp; Infants Hospital, and the Care Transformation Collaborative of RI</a:t>
            </a:r>
            <a:br>
              <a:rPr lang="en-US" sz="2400" b="1" dirty="0"/>
            </a:br>
            <a:endParaRPr lang="en-US" sz="2400" b="1" dirty="0"/>
          </a:p>
          <a:p>
            <a:pPr marL="285750" indent="-285750">
              <a:spcAft>
                <a:spcPts val="1200"/>
              </a:spcAft>
              <a:buFont typeface="Arial" panose="020B0604020202020204" pitchFamily="34" charset="0"/>
              <a:buChar char="•"/>
            </a:pPr>
            <a:r>
              <a:rPr lang="en-US" sz="2400" dirty="0"/>
              <a:t>Modeled after PediPRN &amp; funded by HRSA</a:t>
            </a:r>
          </a:p>
          <a:p>
            <a:pPr marL="285750" indent="-285750">
              <a:spcAft>
                <a:spcPts val="1200"/>
              </a:spcAft>
              <a:buFont typeface="Arial" panose="020B0604020202020204" pitchFamily="34" charset="0"/>
              <a:buChar char="•"/>
            </a:pPr>
            <a:endParaRPr lang="en-US" sz="2400" dirty="0"/>
          </a:p>
          <a:p>
            <a:pPr marL="285750" indent="-285750">
              <a:spcAft>
                <a:spcPts val="1200"/>
              </a:spcAft>
              <a:buFont typeface="Arial" panose="020B0604020202020204" pitchFamily="34" charset="0"/>
              <a:buChar char="•"/>
            </a:pPr>
            <a:r>
              <a:rPr lang="en-US" sz="2400" dirty="0"/>
              <a:t>Focused on health care practices seeing pregnant and postpartum women</a:t>
            </a:r>
          </a:p>
          <a:p>
            <a:pPr marL="285750" indent="-285750">
              <a:spcAft>
                <a:spcPts val="1200"/>
              </a:spcAft>
              <a:buFont typeface="Arial" panose="020B0604020202020204" pitchFamily="34" charset="0"/>
              <a:buChar char="•"/>
            </a:pPr>
            <a:endParaRPr lang="en-US" sz="2400" dirty="0"/>
          </a:p>
          <a:p>
            <a:pPr marL="285750" indent="-285750">
              <a:spcAft>
                <a:spcPts val="1200"/>
              </a:spcAft>
              <a:buFont typeface="Arial" panose="020B0604020202020204" pitchFamily="34" charset="0"/>
              <a:buChar char="•"/>
            </a:pPr>
            <a:r>
              <a:rPr lang="en-US" sz="2400" dirty="0"/>
              <a:t>The goal is to help providers screen and manage perinatal depression, anxiety, and/or substance use disorders</a:t>
            </a:r>
          </a:p>
        </p:txBody>
      </p:sp>
      <p:pic>
        <p:nvPicPr>
          <p:cNvPr id="3" name="Picture 2">
            <a:extLst>
              <a:ext uri="{FF2B5EF4-FFF2-40B4-BE49-F238E27FC236}">
                <a16:creationId xmlns:a16="http://schemas.microsoft.com/office/drawing/2014/main" id="{2685D268-6988-4AA2-AB06-5595B28761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8847" y="5482907"/>
            <a:ext cx="3499686" cy="731625"/>
          </a:xfrm>
          <a:prstGeom prst="rect">
            <a:avLst/>
          </a:prstGeom>
        </p:spPr>
      </p:pic>
    </p:spTree>
    <p:extLst>
      <p:ext uri="{BB962C8B-B14F-4D97-AF65-F5344CB8AC3E}">
        <p14:creationId xmlns:p14="http://schemas.microsoft.com/office/powerpoint/2010/main" val="4034887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76000"/>
          </a:schemeClr>
        </a:solidFill>
        <a:effectLst/>
      </p:bgPr>
    </p:bg>
    <p:spTree>
      <p:nvGrpSpPr>
        <p:cNvPr id="1" name=""/>
        <p:cNvGrpSpPr/>
        <p:nvPr/>
      </p:nvGrpSpPr>
      <p:grpSpPr>
        <a:xfrm>
          <a:off x="0" y="0"/>
          <a:ext cx="0" cy="0"/>
          <a:chOff x="0" y="0"/>
          <a:chExt cx="0" cy="0"/>
        </a:xfrm>
      </p:grpSpPr>
      <p:sp>
        <p:nvSpPr>
          <p:cNvPr id="17" name="Rectangle 9">
            <a:extLst>
              <a:ext uri="{FF2B5EF4-FFF2-40B4-BE49-F238E27FC236}">
                <a16:creationId xmlns:a16="http://schemas.microsoft.com/office/drawing/2014/main" id="{388DD50E-1D2D-48C6-A470-79FB7F337F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Rectangle 11">
            <a:extLst>
              <a:ext uri="{FF2B5EF4-FFF2-40B4-BE49-F238E27FC236}">
                <a16:creationId xmlns:a16="http://schemas.microsoft.com/office/drawing/2014/main" id="{6DBDBE7B-6FA0-46FB-AA52-4426EB35C1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95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3">
            <a:extLst>
              <a:ext uri="{FF2B5EF4-FFF2-40B4-BE49-F238E27FC236}">
                <a16:creationId xmlns:a16="http://schemas.microsoft.com/office/drawing/2014/main" id="{0A0C8B9D-9EB7-4CEE-9F2E-57E91EBF96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83D7DDF-17C0-4989-9770-F2115973EB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1" name="TextBox 10">
            <a:extLst>
              <a:ext uri="{FF2B5EF4-FFF2-40B4-BE49-F238E27FC236}">
                <a16:creationId xmlns:a16="http://schemas.microsoft.com/office/drawing/2014/main" id="{B66F7FF6-B3F5-470A-9F65-E86CC98F9369}"/>
              </a:ext>
            </a:extLst>
          </p:cNvPr>
          <p:cNvSpPr txBox="1"/>
          <p:nvPr/>
        </p:nvSpPr>
        <p:spPr>
          <a:xfrm>
            <a:off x="2275178" y="33210"/>
            <a:ext cx="7924799" cy="800219"/>
          </a:xfrm>
          <a:prstGeom prst="rect">
            <a:avLst/>
          </a:prstGeom>
          <a:noFill/>
        </p:spPr>
        <p:txBody>
          <a:bodyPr wrap="square" rtlCol="0">
            <a:spAutoFit/>
          </a:bodyPr>
          <a:lstStyle/>
          <a:p>
            <a:pPr algn="ctr"/>
            <a:r>
              <a:rPr lang="en-US" sz="2800" b="1" dirty="0">
                <a:solidFill>
                  <a:schemeClr val="bg1"/>
                </a:solidFill>
              </a:rPr>
              <a:t>Perinatal Mental Health in Rhode Island</a:t>
            </a:r>
          </a:p>
          <a:p>
            <a:pPr algn="ctr"/>
            <a:endParaRPr lang="en-US" b="1" dirty="0"/>
          </a:p>
        </p:txBody>
      </p:sp>
      <p:sp>
        <p:nvSpPr>
          <p:cNvPr id="13" name="TextBox 12">
            <a:extLst>
              <a:ext uri="{FF2B5EF4-FFF2-40B4-BE49-F238E27FC236}">
                <a16:creationId xmlns:a16="http://schemas.microsoft.com/office/drawing/2014/main" id="{BDB2DFE0-AB1C-4C0C-9081-21348CB96C2A}"/>
              </a:ext>
            </a:extLst>
          </p:cNvPr>
          <p:cNvSpPr txBox="1"/>
          <p:nvPr/>
        </p:nvSpPr>
        <p:spPr>
          <a:xfrm>
            <a:off x="957791" y="811622"/>
            <a:ext cx="10786534" cy="5386090"/>
          </a:xfrm>
          <a:prstGeom prst="rect">
            <a:avLst/>
          </a:prstGeom>
          <a:noFill/>
        </p:spPr>
        <p:txBody>
          <a:bodyPr wrap="square" rtlCol="0">
            <a:spAutoFit/>
          </a:bodyPr>
          <a:lstStyle/>
          <a:p>
            <a:pPr>
              <a:spcAft>
                <a:spcPts val="1200"/>
              </a:spcAft>
            </a:pPr>
            <a:r>
              <a:rPr lang="en-US" sz="2400" b="1" dirty="0"/>
              <a:t>Of Rhode Island women giving birth in 2018:</a:t>
            </a:r>
          </a:p>
          <a:p>
            <a:pPr marL="342900" indent="-342900">
              <a:spcAft>
                <a:spcPts val="1200"/>
              </a:spcAft>
              <a:buFont typeface="Wingdings" panose="05000000000000000000" pitchFamily="2" charset="2"/>
              <a:buChar char="Ø"/>
            </a:pPr>
            <a:r>
              <a:rPr lang="en-US" sz="2400" dirty="0"/>
              <a:t>Nearly one third had a history of treatment for a mental health condition</a:t>
            </a:r>
          </a:p>
          <a:p>
            <a:pPr marL="342900" indent="-342900">
              <a:spcAft>
                <a:spcPts val="1200"/>
              </a:spcAft>
              <a:buFont typeface="Wingdings" panose="05000000000000000000" pitchFamily="2" charset="2"/>
              <a:buChar char="Ø"/>
            </a:pPr>
            <a:r>
              <a:rPr lang="en-US" sz="2400" dirty="0"/>
              <a:t>6% had a history of substance use problems</a:t>
            </a:r>
          </a:p>
          <a:p>
            <a:pPr marL="342900" indent="-342900">
              <a:spcAft>
                <a:spcPts val="1200"/>
              </a:spcAft>
              <a:buFont typeface="Wingdings" panose="05000000000000000000" pitchFamily="2" charset="2"/>
              <a:buChar char="Ø"/>
            </a:pPr>
            <a:endParaRPr lang="en-US" sz="2400" dirty="0"/>
          </a:p>
          <a:p>
            <a:pPr>
              <a:spcAft>
                <a:spcPts val="1200"/>
              </a:spcAft>
            </a:pPr>
            <a:r>
              <a:rPr lang="en-US" sz="2400" b="1" dirty="0"/>
              <a:t>From 2016-2018, the proportion of women reporting depression symptoms*:</a:t>
            </a:r>
          </a:p>
          <a:p>
            <a:pPr marL="342900" indent="-342900">
              <a:spcAft>
                <a:spcPts val="1200"/>
              </a:spcAft>
              <a:buFont typeface="Wingdings" panose="05000000000000000000" pitchFamily="2" charset="2"/>
              <a:buChar char="Ø"/>
            </a:pPr>
            <a:r>
              <a:rPr lang="en-US" sz="2400" dirty="0"/>
              <a:t>Before pregnancy: 14.1%</a:t>
            </a:r>
          </a:p>
          <a:p>
            <a:pPr marL="342900" indent="-342900">
              <a:spcAft>
                <a:spcPts val="1200"/>
              </a:spcAft>
              <a:buFont typeface="Wingdings" panose="05000000000000000000" pitchFamily="2" charset="2"/>
              <a:buChar char="Ø"/>
            </a:pPr>
            <a:r>
              <a:rPr lang="en-US" sz="2400" dirty="0"/>
              <a:t>During pregnancy: 14.3%</a:t>
            </a:r>
          </a:p>
          <a:p>
            <a:pPr marL="342900" indent="-342900">
              <a:spcAft>
                <a:spcPts val="1200"/>
              </a:spcAft>
              <a:buFont typeface="Wingdings" panose="05000000000000000000" pitchFamily="2" charset="2"/>
              <a:buChar char="Ø"/>
            </a:pPr>
            <a:r>
              <a:rPr lang="en-US" sz="2400" dirty="0"/>
              <a:t>After pregnancy: 12.9%</a:t>
            </a:r>
          </a:p>
          <a:p>
            <a:pPr marL="342900" indent="-342900">
              <a:spcAft>
                <a:spcPts val="1200"/>
              </a:spcAft>
              <a:buFont typeface="Wingdings" panose="05000000000000000000" pitchFamily="2" charset="2"/>
              <a:buChar char="Ø"/>
            </a:pPr>
            <a:endParaRPr lang="en-US" sz="2400" dirty="0"/>
          </a:p>
        </p:txBody>
      </p:sp>
      <p:pic>
        <p:nvPicPr>
          <p:cNvPr id="3" name="Picture 2">
            <a:extLst>
              <a:ext uri="{FF2B5EF4-FFF2-40B4-BE49-F238E27FC236}">
                <a16:creationId xmlns:a16="http://schemas.microsoft.com/office/drawing/2014/main" id="{2685D268-6988-4AA2-AB06-5595B28761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8847" y="5482907"/>
            <a:ext cx="3499686" cy="731625"/>
          </a:xfrm>
          <a:prstGeom prst="rect">
            <a:avLst/>
          </a:prstGeom>
        </p:spPr>
      </p:pic>
      <p:sp>
        <p:nvSpPr>
          <p:cNvPr id="2" name="TextBox 1">
            <a:extLst>
              <a:ext uri="{FF2B5EF4-FFF2-40B4-BE49-F238E27FC236}">
                <a16:creationId xmlns:a16="http://schemas.microsoft.com/office/drawing/2014/main" id="{62EFAF39-16B8-4BEF-BCB7-CC37E1627465}"/>
              </a:ext>
            </a:extLst>
          </p:cNvPr>
          <p:cNvSpPr txBox="1"/>
          <p:nvPr/>
        </p:nvSpPr>
        <p:spPr>
          <a:xfrm>
            <a:off x="5912489" y="4531447"/>
            <a:ext cx="5636044" cy="830997"/>
          </a:xfrm>
          <a:prstGeom prst="rect">
            <a:avLst/>
          </a:prstGeom>
          <a:noFill/>
        </p:spPr>
        <p:txBody>
          <a:bodyPr wrap="square" rtlCol="0">
            <a:spAutoFit/>
          </a:bodyPr>
          <a:lstStyle/>
          <a:p>
            <a:r>
              <a:rPr lang="en-US" sz="2400" dirty="0"/>
              <a:t>Received counseling: 49.9%</a:t>
            </a:r>
          </a:p>
          <a:p>
            <a:r>
              <a:rPr lang="en-US" sz="2400" dirty="0"/>
              <a:t>Took prescription medication: 34.2%</a:t>
            </a:r>
          </a:p>
        </p:txBody>
      </p:sp>
      <p:sp>
        <p:nvSpPr>
          <p:cNvPr id="4" name="Arrow: Right 3">
            <a:extLst>
              <a:ext uri="{FF2B5EF4-FFF2-40B4-BE49-F238E27FC236}">
                <a16:creationId xmlns:a16="http://schemas.microsoft.com/office/drawing/2014/main" id="{F882D2A8-5DEB-435B-9134-783C17B1BB35}"/>
              </a:ext>
            </a:extLst>
          </p:cNvPr>
          <p:cNvSpPr/>
          <p:nvPr/>
        </p:nvSpPr>
        <p:spPr>
          <a:xfrm>
            <a:off x="5207639" y="4798066"/>
            <a:ext cx="514350" cy="300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E18E34F-BE6F-47D5-847D-F4D109798010}"/>
              </a:ext>
            </a:extLst>
          </p:cNvPr>
          <p:cNvSpPr txBox="1"/>
          <p:nvPr/>
        </p:nvSpPr>
        <p:spPr>
          <a:xfrm>
            <a:off x="957791" y="5808245"/>
            <a:ext cx="7209589" cy="338554"/>
          </a:xfrm>
          <a:prstGeom prst="rect">
            <a:avLst/>
          </a:prstGeom>
          <a:noFill/>
        </p:spPr>
        <p:txBody>
          <a:bodyPr wrap="square" rtlCol="0">
            <a:spAutoFit/>
          </a:bodyPr>
          <a:lstStyle/>
          <a:p>
            <a:r>
              <a:rPr lang="en-US" sz="1600" dirty="0"/>
              <a:t>* RI Pregnancy Risk Monitoring And Surveillance, 2016-2018</a:t>
            </a:r>
          </a:p>
        </p:txBody>
      </p:sp>
    </p:spTree>
    <p:extLst>
      <p:ext uri="{BB962C8B-B14F-4D97-AF65-F5344CB8AC3E}">
        <p14:creationId xmlns:p14="http://schemas.microsoft.com/office/powerpoint/2010/main" val="341007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76000"/>
          </a:schemeClr>
        </a:solidFill>
        <a:effectLst/>
      </p:bgPr>
    </p:bg>
    <p:spTree>
      <p:nvGrpSpPr>
        <p:cNvPr id="1" name=""/>
        <p:cNvGrpSpPr/>
        <p:nvPr/>
      </p:nvGrpSpPr>
      <p:grpSpPr>
        <a:xfrm>
          <a:off x="0" y="0"/>
          <a:ext cx="0" cy="0"/>
          <a:chOff x="0" y="0"/>
          <a:chExt cx="0" cy="0"/>
        </a:xfrm>
      </p:grpSpPr>
      <p:sp>
        <p:nvSpPr>
          <p:cNvPr id="17" name="Rectangle 9">
            <a:extLst>
              <a:ext uri="{FF2B5EF4-FFF2-40B4-BE49-F238E27FC236}">
                <a16:creationId xmlns:a16="http://schemas.microsoft.com/office/drawing/2014/main" id="{388DD50E-1D2D-48C6-A470-79FB7F337F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Rectangle 11">
            <a:extLst>
              <a:ext uri="{FF2B5EF4-FFF2-40B4-BE49-F238E27FC236}">
                <a16:creationId xmlns:a16="http://schemas.microsoft.com/office/drawing/2014/main" id="{6DBDBE7B-6FA0-46FB-AA52-4426EB35C1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95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3">
            <a:extLst>
              <a:ext uri="{FF2B5EF4-FFF2-40B4-BE49-F238E27FC236}">
                <a16:creationId xmlns:a16="http://schemas.microsoft.com/office/drawing/2014/main" id="{0A0C8B9D-9EB7-4CEE-9F2E-57E91EBF96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83D7DDF-17C0-4989-9770-F2115973EB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1" name="TextBox 10">
            <a:extLst>
              <a:ext uri="{FF2B5EF4-FFF2-40B4-BE49-F238E27FC236}">
                <a16:creationId xmlns:a16="http://schemas.microsoft.com/office/drawing/2014/main" id="{B66F7FF6-B3F5-470A-9F65-E86CC98F9369}"/>
              </a:ext>
            </a:extLst>
          </p:cNvPr>
          <p:cNvSpPr txBox="1"/>
          <p:nvPr/>
        </p:nvSpPr>
        <p:spPr>
          <a:xfrm>
            <a:off x="2191279" y="33210"/>
            <a:ext cx="7924799" cy="800219"/>
          </a:xfrm>
          <a:prstGeom prst="rect">
            <a:avLst/>
          </a:prstGeom>
          <a:noFill/>
        </p:spPr>
        <p:txBody>
          <a:bodyPr wrap="square" rtlCol="0">
            <a:spAutoFit/>
          </a:bodyPr>
          <a:lstStyle/>
          <a:p>
            <a:pPr algn="ctr"/>
            <a:r>
              <a:rPr lang="en-US" sz="2800" b="1" dirty="0">
                <a:solidFill>
                  <a:schemeClr val="bg1"/>
                </a:solidFill>
              </a:rPr>
              <a:t>The Impact of Perinatal Depression</a:t>
            </a:r>
          </a:p>
          <a:p>
            <a:pPr algn="ctr"/>
            <a:endParaRPr lang="en-US" b="1" dirty="0"/>
          </a:p>
        </p:txBody>
      </p:sp>
      <p:sp>
        <p:nvSpPr>
          <p:cNvPr id="13" name="TextBox 12">
            <a:extLst>
              <a:ext uri="{FF2B5EF4-FFF2-40B4-BE49-F238E27FC236}">
                <a16:creationId xmlns:a16="http://schemas.microsoft.com/office/drawing/2014/main" id="{BDB2DFE0-AB1C-4C0C-9081-21348CB96C2A}"/>
              </a:ext>
            </a:extLst>
          </p:cNvPr>
          <p:cNvSpPr txBox="1"/>
          <p:nvPr/>
        </p:nvSpPr>
        <p:spPr>
          <a:xfrm>
            <a:off x="1127413" y="824583"/>
            <a:ext cx="9937174" cy="6463308"/>
          </a:xfrm>
          <a:prstGeom prst="rect">
            <a:avLst/>
          </a:prstGeom>
          <a:noFill/>
        </p:spPr>
        <p:txBody>
          <a:bodyPr wrap="square" rtlCol="0">
            <a:spAutoFit/>
          </a:bodyPr>
          <a:lstStyle/>
          <a:p>
            <a:pPr>
              <a:spcAft>
                <a:spcPts val="1200"/>
              </a:spcAft>
            </a:pPr>
            <a:r>
              <a:rPr lang="en-US" sz="2400" b="1" dirty="0"/>
              <a:t>Women reporting depression during or after pregnancy*</a:t>
            </a:r>
            <a:r>
              <a:rPr lang="en-US" sz="2400" dirty="0"/>
              <a:t>, compared to women not reporting depression during or after pregnancy were significantly (p-value less than 0.05) more likely to report that:</a:t>
            </a:r>
          </a:p>
          <a:p>
            <a:pPr marL="342900" indent="-342900">
              <a:buFont typeface="Wingdings" panose="05000000000000000000" pitchFamily="2" charset="2"/>
              <a:buChar char="Ø"/>
            </a:pPr>
            <a:r>
              <a:rPr lang="en-US" sz="2400" dirty="0"/>
              <a:t>They experienced pre-pregnancy depression</a:t>
            </a:r>
          </a:p>
          <a:p>
            <a:pPr marL="342900" indent="-342900">
              <a:buFont typeface="Wingdings" panose="05000000000000000000" pitchFamily="2" charset="2"/>
              <a:buChar char="Ø"/>
            </a:pPr>
            <a:r>
              <a:rPr lang="en-US" sz="2400" dirty="0"/>
              <a:t>Their pregnancy was unintended</a:t>
            </a:r>
          </a:p>
          <a:p>
            <a:pPr marL="342900" indent="-342900">
              <a:buFont typeface="Wingdings" panose="05000000000000000000" pitchFamily="2" charset="2"/>
              <a:buChar char="Ø"/>
            </a:pPr>
            <a:r>
              <a:rPr lang="en-US" sz="2400" dirty="0"/>
              <a:t>They had delayed or no prenatal care</a:t>
            </a:r>
          </a:p>
          <a:p>
            <a:pPr marL="342900" indent="-342900">
              <a:buFont typeface="Wingdings" panose="05000000000000000000" pitchFamily="2" charset="2"/>
              <a:buChar char="Ø"/>
            </a:pPr>
            <a:r>
              <a:rPr lang="en-US" sz="2400" dirty="0"/>
              <a:t>They experienced intimate partner violence before or during pregnancy</a:t>
            </a:r>
          </a:p>
          <a:p>
            <a:pPr marL="342900" indent="-342900">
              <a:buFont typeface="Wingdings" panose="05000000000000000000" pitchFamily="2" charset="2"/>
              <a:buChar char="Ø"/>
            </a:pPr>
            <a:r>
              <a:rPr lang="en-US" sz="2400" dirty="0"/>
              <a:t>They smoked during their pregnancy</a:t>
            </a:r>
          </a:p>
          <a:p>
            <a:pPr marL="342900" indent="-342900">
              <a:buFont typeface="Wingdings" panose="05000000000000000000" pitchFamily="2" charset="2"/>
              <a:buChar char="Ø"/>
            </a:pPr>
            <a:r>
              <a:rPr lang="en-US" sz="2400" dirty="0"/>
              <a:t>They never breastfed their baby</a:t>
            </a:r>
          </a:p>
          <a:p>
            <a:pPr marL="342900" indent="-342900">
              <a:buFont typeface="Wingdings" panose="05000000000000000000" pitchFamily="2" charset="2"/>
              <a:buChar char="Ø"/>
            </a:pPr>
            <a:r>
              <a:rPr lang="en-US" sz="2400" dirty="0"/>
              <a:t>Their baby is fussy (challenging to console)</a:t>
            </a:r>
          </a:p>
          <a:p>
            <a:pPr marL="342900" indent="-342900">
              <a:buFont typeface="Wingdings" panose="05000000000000000000" pitchFamily="2" charset="2"/>
              <a:buChar char="Ø"/>
            </a:pPr>
            <a:r>
              <a:rPr lang="en-US" sz="2400" dirty="0"/>
              <a:t>They did not have a postpartum checkup</a:t>
            </a:r>
          </a:p>
          <a:p>
            <a:pPr marL="342900" indent="-342900">
              <a:spcAft>
                <a:spcPts val="1200"/>
              </a:spcAft>
              <a:buFont typeface="Wingdings" panose="05000000000000000000" pitchFamily="2" charset="2"/>
              <a:buChar char="Ø"/>
            </a:pPr>
            <a:endParaRPr lang="en-US" sz="2400" dirty="0"/>
          </a:p>
          <a:p>
            <a:pPr>
              <a:spcAft>
                <a:spcPts val="1200"/>
              </a:spcAft>
            </a:pPr>
            <a:endParaRPr lang="en-US" sz="2400" dirty="0"/>
          </a:p>
          <a:p>
            <a:pPr>
              <a:spcAft>
                <a:spcPts val="1200"/>
              </a:spcAft>
            </a:pPr>
            <a:endParaRPr lang="en-US" sz="2400" dirty="0"/>
          </a:p>
        </p:txBody>
      </p:sp>
      <p:pic>
        <p:nvPicPr>
          <p:cNvPr id="3" name="Picture 2">
            <a:extLst>
              <a:ext uri="{FF2B5EF4-FFF2-40B4-BE49-F238E27FC236}">
                <a16:creationId xmlns:a16="http://schemas.microsoft.com/office/drawing/2014/main" id="{2685D268-6988-4AA2-AB06-5595B28761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48847" y="5482907"/>
            <a:ext cx="3499686" cy="731625"/>
          </a:xfrm>
          <a:prstGeom prst="rect">
            <a:avLst/>
          </a:prstGeom>
        </p:spPr>
      </p:pic>
      <p:sp>
        <p:nvSpPr>
          <p:cNvPr id="9" name="TextBox 8">
            <a:extLst>
              <a:ext uri="{FF2B5EF4-FFF2-40B4-BE49-F238E27FC236}">
                <a16:creationId xmlns:a16="http://schemas.microsoft.com/office/drawing/2014/main" id="{A6BF5DB7-980D-4A12-BC94-FFBAAE7D7A44}"/>
              </a:ext>
            </a:extLst>
          </p:cNvPr>
          <p:cNvSpPr txBox="1"/>
          <p:nvPr/>
        </p:nvSpPr>
        <p:spPr>
          <a:xfrm>
            <a:off x="1619590" y="5848719"/>
            <a:ext cx="7209589" cy="338554"/>
          </a:xfrm>
          <a:prstGeom prst="rect">
            <a:avLst/>
          </a:prstGeom>
          <a:noFill/>
        </p:spPr>
        <p:txBody>
          <a:bodyPr wrap="square" rtlCol="0">
            <a:spAutoFit/>
          </a:bodyPr>
          <a:lstStyle/>
          <a:p>
            <a:r>
              <a:rPr lang="en-US" sz="1600" dirty="0"/>
              <a:t>* RI Pregnancy Risk Monitoring And Surveillance, 2016-2018</a:t>
            </a:r>
          </a:p>
        </p:txBody>
      </p:sp>
    </p:spTree>
    <p:extLst>
      <p:ext uri="{BB962C8B-B14F-4D97-AF65-F5344CB8AC3E}">
        <p14:creationId xmlns:p14="http://schemas.microsoft.com/office/powerpoint/2010/main" val="3804233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76000"/>
          </a:schemeClr>
        </a:solidFill>
        <a:effectLst/>
      </p:bgPr>
    </p:bg>
    <p:spTree>
      <p:nvGrpSpPr>
        <p:cNvPr id="1" name=""/>
        <p:cNvGrpSpPr/>
        <p:nvPr/>
      </p:nvGrpSpPr>
      <p:grpSpPr>
        <a:xfrm>
          <a:off x="0" y="0"/>
          <a:ext cx="0" cy="0"/>
          <a:chOff x="0" y="0"/>
          <a:chExt cx="0" cy="0"/>
        </a:xfrm>
      </p:grpSpPr>
      <p:sp>
        <p:nvSpPr>
          <p:cNvPr id="17" name="Rectangle 9">
            <a:extLst>
              <a:ext uri="{FF2B5EF4-FFF2-40B4-BE49-F238E27FC236}">
                <a16:creationId xmlns:a16="http://schemas.microsoft.com/office/drawing/2014/main" id="{388DD50E-1D2D-48C6-A470-79FB7F337F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Rectangle 11">
            <a:extLst>
              <a:ext uri="{FF2B5EF4-FFF2-40B4-BE49-F238E27FC236}">
                <a16:creationId xmlns:a16="http://schemas.microsoft.com/office/drawing/2014/main" id="{6DBDBE7B-6FA0-46FB-AA52-4426EB35C1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95F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9" name="Rectangle 13">
            <a:extLst>
              <a:ext uri="{FF2B5EF4-FFF2-40B4-BE49-F238E27FC236}">
                <a16:creationId xmlns:a16="http://schemas.microsoft.com/office/drawing/2014/main" id="{0A0C8B9D-9EB7-4CEE-9F2E-57E91EBF96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6" name="Rectangle 15">
            <a:extLst>
              <a:ext uri="{FF2B5EF4-FFF2-40B4-BE49-F238E27FC236}">
                <a16:creationId xmlns:a16="http://schemas.microsoft.com/office/drawing/2014/main" id="{F83D7DDF-17C0-4989-9770-F2115973EB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1" name="TextBox 10">
            <a:extLst>
              <a:ext uri="{FF2B5EF4-FFF2-40B4-BE49-F238E27FC236}">
                <a16:creationId xmlns:a16="http://schemas.microsoft.com/office/drawing/2014/main" id="{B66F7FF6-B3F5-470A-9F65-E86CC98F9369}"/>
              </a:ext>
            </a:extLst>
          </p:cNvPr>
          <p:cNvSpPr txBox="1"/>
          <p:nvPr/>
        </p:nvSpPr>
        <p:spPr>
          <a:xfrm>
            <a:off x="2130132" y="22895"/>
            <a:ext cx="7924799" cy="80021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entury Gothic" panose="020B0502020202020204"/>
                <a:ea typeface="+mn-ea"/>
                <a:cs typeface="+mn-cs"/>
              </a:rPr>
              <a:t>Practice Supports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
        <p:nvSpPr>
          <p:cNvPr id="13" name="TextBox 12">
            <a:extLst>
              <a:ext uri="{FF2B5EF4-FFF2-40B4-BE49-F238E27FC236}">
                <a16:creationId xmlns:a16="http://schemas.microsoft.com/office/drawing/2014/main" id="{BDB2DFE0-AB1C-4C0C-9081-21348CB96C2A}"/>
              </a:ext>
            </a:extLst>
          </p:cNvPr>
          <p:cNvSpPr txBox="1"/>
          <p:nvPr/>
        </p:nvSpPr>
        <p:spPr>
          <a:xfrm>
            <a:off x="1025235" y="1366508"/>
            <a:ext cx="9679709" cy="3785652"/>
          </a:xfrm>
          <a:prstGeom prst="rect">
            <a:avLst/>
          </a:prstGeom>
          <a:noFill/>
        </p:spPr>
        <p:txBody>
          <a:bodyPr wrap="square" rtlCol="0">
            <a:spAutoFit/>
          </a:bodyPr>
          <a:lstStyle/>
          <a:p>
            <a:pPr marL="514350" marR="0" lvl="0" indent="-51435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Century Gothic" panose="020B0502020202020204"/>
                <a:ea typeface="+mn-ea"/>
                <a:cs typeface="+mn-cs"/>
              </a:rPr>
              <a:t>Teleconsultation:</a:t>
            </a:r>
            <a:r>
              <a:rPr kumimoji="0" lang="en-US" sz="2400" b="0" i="0" u="none" strike="noStrike" kern="1200" cap="none" spc="0" normalizeH="0" baseline="0" noProof="0" dirty="0">
                <a:ln>
                  <a:noFill/>
                </a:ln>
                <a:solidFill>
                  <a:prstClr val="black"/>
                </a:solidFill>
                <a:effectLst/>
                <a:uLnTx/>
                <a:uFillTx/>
                <a:latin typeface="Century Gothic" panose="020B0502020202020204"/>
                <a:ea typeface="+mn-ea"/>
                <a:cs typeface="+mn-cs"/>
              </a:rPr>
              <a:t> A team of perinatal behavioral health experts, including a psychiatrist, psychologist, and social worker, at W</a:t>
            </a:r>
            <a:r>
              <a:rPr lang="en-US" sz="2400" dirty="0">
                <a:solidFill>
                  <a:prstClr val="black"/>
                </a:solidFill>
                <a:latin typeface="Century Gothic" panose="020B0502020202020204"/>
              </a:rPr>
              <a:t>omen &amp; Infants Hospital Center for Women’s Behavioral Health </a:t>
            </a:r>
            <a:r>
              <a:rPr kumimoji="0" lang="en-US" sz="2400" b="0" i="0" u="none" strike="noStrike" kern="1200" cap="none" spc="0" normalizeH="0" baseline="0" noProof="0" dirty="0">
                <a:ln>
                  <a:noFill/>
                </a:ln>
                <a:solidFill>
                  <a:prstClr val="black"/>
                </a:solidFill>
                <a:effectLst/>
                <a:uLnTx/>
                <a:uFillTx/>
                <a:latin typeface="Century Gothic" panose="020B0502020202020204"/>
                <a:ea typeface="+mn-ea"/>
                <a:cs typeface="+mn-cs"/>
              </a:rPr>
              <a:t>will provide clinical consultation and resource/referral support to calling providers </a:t>
            </a:r>
            <a:br>
              <a:rPr kumimoji="0" lang="en-US" sz="2400" b="0" i="0" u="none" strike="noStrike" kern="1200" cap="none" spc="0" normalizeH="0" baseline="0" noProof="0" dirty="0">
                <a:ln>
                  <a:noFill/>
                </a:ln>
                <a:solidFill>
                  <a:prstClr val="black"/>
                </a:solidFill>
                <a:effectLst/>
                <a:uLnTx/>
                <a:uFillTx/>
                <a:latin typeface="Century Gothic" panose="020B0502020202020204"/>
                <a:ea typeface="+mn-ea"/>
                <a:cs typeface="+mn-cs"/>
              </a:rPr>
            </a:br>
            <a:endParaRPr kumimoji="0" lang="en-US" sz="24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514350" marR="0" lvl="0" indent="-514350" algn="l" defTabSz="457200" rtl="0" eaLnBrk="1" fontAlgn="auto" latinLnBrk="0" hangingPunct="1">
              <a:lnSpc>
                <a:spcPct val="100000"/>
              </a:lnSpc>
              <a:spcBef>
                <a:spcPts val="0"/>
              </a:spcBef>
              <a:spcAft>
                <a:spcPts val="0"/>
              </a:spcAft>
              <a:buClrTx/>
              <a:buSzTx/>
              <a:buFont typeface="+mj-lt"/>
              <a:buAutoNum type="arabicPeriod"/>
              <a:tabLst/>
              <a:defRPr/>
            </a:pPr>
            <a:endParaRPr kumimoji="0" lang="en-US" sz="24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p>
            <a:pPr marL="514350" marR="0" lvl="0" indent="-51435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Century Gothic" panose="020B0502020202020204"/>
                <a:ea typeface="+mn-ea"/>
                <a:cs typeface="+mn-cs"/>
              </a:rPr>
              <a:t>On-site advisement:</a:t>
            </a:r>
            <a:r>
              <a:rPr kumimoji="0" lang="en-US" sz="2400" b="0" i="0" u="none" strike="noStrike" kern="1200" cap="none" spc="0" normalizeH="0" baseline="0" noProof="0" dirty="0">
                <a:ln>
                  <a:noFill/>
                </a:ln>
                <a:solidFill>
                  <a:prstClr val="black"/>
                </a:solidFill>
                <a:effectLst/>
                <a:uLnTx/>
                <a:uFillTx/>
                <a:latin typeface="Century Gothic" panose="020B0502020202020204"/>
                <a:ea typeface="+mn-ea"/>
                <a:cs typeface="+mn-cs"/>
              </a:rPr>
              <a:t> CTC-RI will provide quality improvement coaching and technical assistance to optimize practice workflows and reporting about perinatal behavioral health </a:t>
            </a:r>
          </a:p>
        </p:txBody>
      </p:sp>
      <p:pic>
        <p:nvPicPr>
          <p:cNvPr id="3" name="Picture 2">
            <a:extLst>
              <a:ext uri="{FF2B5EF4-FFF2-40B4-BE49-F238E27FC236}">
                <a16:creationId xmlns:a16="http://schemas.microsoft.com/office/drawing/2014/main" id="{6523B578-9B74-44FF-9779-3B18BAC721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23117" y="5505868"/>
            <a:ext cx="3425416" cy="716099"/>
          </a:xfrm>
          <a:prstGeom prst="rect">
            <a:avLst/>
          </a:prstGeom>
        </p:spPr>
      </p:pic>
    </p:spTree>
    <p:extLst>
      <p:ext uri="{BB962C8B-B14F-4D97-AF65-F5344CB8AC3E}">
        <p14:creationId xmlns:p14="http://schemas.microsoft.com/office/powerpoint/2010/main" val="357140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7">
            <a:extLst>
              <a:ext uri="{FF2B5EF4-FFF2-40B4-BE49-F238E27FC236}">
                <a16:creationId xmlns:a16="http://schemas.microsoft.com/office/drawing/2014/main" id="{D5CC930C-0F5C-4116-84EF-932E4014AC7D}"/>
              </a:ext>
            </a:extLst>
          </p:cNvPr>
          <p:cNvGraphicFramePr>
            <a:graphicFrameLocks noGrp="1" noChangeAspect="1"/>
          </p:cNvGraphicFramePr>
          <p:nvPr>
            <p:ph idx="4294967295"/>
            <p:extLst>
              <p:ext uri="{D42A27DB-BD31-4B8C-83A1-F6EECF244321}">
                <p14:modId xmlns:p14="http://schemas.microsoft.com/office/powerpoint/2010/main" val="1403725182"/>
              </p:ext>
            </p:extLst>
          </p:nvPr>
        </p:nvGraphicFramePr>
        <p:xfrm>
          <a:off x="564430" y="1579418"/>
          <a:ext cx="11336625" cy="59489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4" name="Picture 13"/>
          <p:cNvPicPr preferRelativeResize="0">
            <a:picLocks noChangeAspect="1"/>
          </p:cNvPicPr>
          <p:nvPr/>
        </p:nvPicPr>
        <p:blipFill>
          <a:blip r:embed="rId8" cstate="print">
            <a:extLst>
              <a:ext uri="{28A0092B-C50C-407E-A947-70E740481C1C}">
                <a14:useLocalDpi xmlns:a14="http://schemas.microsoft.com/office/drawing/2010/main" val="0"/>
              </a:ext>
            </a:extLst>
          </a:blip>
          <a:stretch>
            <a:fillRect/>
          </a:stretch>
        </p:blipFill>
        <p:spPr bwMode="auto">
          <a:xfrm>
            <a:off x="406775" y="2431264"/>
            <a:ext cx="4125462" cy="862446"/>
          </a:xfrm>
          <a:prstGeom prst="rect">
            <a:avLst/>
          </a:prstGeom>
          <a:noFill/>
          <a:ln>
            <a:noFill/>
          </a:ln>
        </p:spPr>
      </p:pic>
      <p:pic>
        <p:nvPicPr>
          <p:cNvPr id="15" name="Picture 3" descr="C:\Users\eray\AppData\Local\Microsoft\Windows\Temporary Internet Files\Content.Outlook\8B1S2U4E\WIH logo.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3504" y="5870448"/>
            <a:ext cx="3250825" cy="7909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R:\CTC transfer\11 Marketing &amp; Communications\Logos\CTC_PCMH_logo_RGB.jpg">
            <a:extLst>
              <a:ext uri="{FF2B5EF4-FFF2-40B4-BE49-F238E27FC236}">
                <a16:creationId xmlns:a16="http://schemas.microsoft.com/office/drawing/2014/main" id="{BCF6FD05-E8C2-4151-8C2E-11ADB425E4ED}"/>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449056" y="5879592"/>
            <a:ext cx="3419207" cy="790974"/>
          </a:xfrm>
          <a:prstGeom prst="rect">
            <a:avLst/>
          </a:prstGeom>
          <a:noFill/>
          <a:ln>
            <a:noFill/>
          </a:ln>
        </p:spPr>
      </p:pic>
      <p:pic>
        <p:nvPicPr>
          <p:cNvPr id="4" name="Picture 3">
            <a:extLst>
              <a:ext uri="{FF2B5EF4-FFF2-40B4-BE49-F238E27FC236}">
                <a16:creationId xmlns:a16="http://schemas.microsoft.com/office/drawing/2014/main" id="{AC72F3C8-F252-4D33-AD5C-047501791790}"/>
              </a:ext>
            </a:extLst>
          </p:cNvPr>
          <p:cNvPicPr>
            <a:picLocks noChangeAspect="1"/>
          </p:cNvPicPr>
          <p:nvPr/>
        </p:nvPicPr>
        <p:blipFill rotWithShape="1">
          <a:blip r:embed="rId11"/>
          <a:srcRect l="80795" t="26061" r="12131" b="61947"/>
          <a:stretch/>
        </p:blipFill>
        <p:spPr>
          <a:xfrm>
            <a:off x="5586870" y="5789599"/>
            <a:ext cx="1018259" cy="970959"/>
          </a:xfrm>
          <a:prstGeom prst="rect">
            <a:avLst/>
          </a:prstGeom>
        </p:spPr>
      </p:pic>
      <p:sp>
        <p:nvSpPr>
          <p:cNvPr id="9" name="Title 1">
            <a:extLst>
              <a:ext uri="{FF2B5EF4-FFF2-40B4-BE49-F238E27FC236}">
                <a16:creationId xmlns:a16="http://schemas.microsoft.com/office/drawing/2014/main" id="{61893BE4-2189-47CC-BF7D-B443C7559CEC}"/>
              </a:ext>
            </a:extLst>
          </p:cNvPr>
          <p:cNvSpPr>
            <a:spLocks noGrp="1"/>
          </p:cNvSpPr>
          <p:nvPr>
            <p:ph type="title"/>
          </p:nvPr>
        </p:nvSpPr>
        <p:spPr>
          <a:xfrm>
            <a:off x="4125007" y="458154"/>
            <a:ext cx="5319056" cy="706964"/>
          </a:xfrm>
        </p:spPr>
        <p:txBody>
          <a:bodyPr>
            <a:normAutofit/>
          </a:bodyPr>
          <a:lstStyle/>
          <a:p>
            <a:r>
              <a:rPr lang="en-US" sz="3200" b="1" dirty="0"/>
              <a:t>Program Organization</a:t>
            </a:r>
          </a:p>
        </p:txBody>
      </p:sp>
    </p:spTree>
    <p:extLst>
      <p:ext uri="{BB962C8B-B14F-4D97-AF65-F5344CB8AC3E}">
        <p14:creationId xmlns:p14="http://schemas.microsoft.com/office/powerpoint/2010/main" val="1138215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C70C0-8C8D-4EE4-AEFA-2D165471C36D}"/>
              </a:ext>
            </a:extLst>
          </p:cNvPr>
          <p:cNvSpPr>
            <a:spLocks noGrp="1"/>
          </p:cNvSpPr>
          <p:nvPr>
            <p:ph type="title"/>
          </p:nvPr>
        </p:nvSpPr>
        <p:spPr>
          <a:xfrm>
            <a:off x="1633537" y="533400"/>
            <a:ext cx="8761413" cy="706964"/>
          </a:xfrm>
        </p:spPr>
        <p:txBody>
          <a:bodyPr>
            <a:normAutofit fontScale="90000"/>
          </a:bodyPr>
          <a:lstStyle/>
          <a:p>
            <a:r>
              <a:rPr lang="en-US" b="1" dirty="0"/>
              <a:t>RI MomsPRN Practice Engagement Levels</a:t>
            </a:r>
          </a:p>
        </p:txBody>
      </p:sp>
      <p:sp>
        <p:nvSpPr>
          <p:cNvPr id="5" name="Content Placeholder 2">
            <a:extLst>
              <a:ext uri="{FF2B5EF4-FFF2-40B4-BE49-F238E27FC236}">
                <a16:creationId xmlns:a16="http://schemas.microsoft.com/office/drawing/2014/main" id="{D88EF1F5-9B90-4170-8439-7F34C325DD24}"/>
              </a:ext>
            </a:extLst>
          </p:cNvPr>
          <p:cNvSpPr>
            <a:spLocks noGrp="1"/>
          </p:cNvSpPr>
          <p:nvPr>
            <p:ph idx="1"/>
          </p:nvPr>
        </p:nvSpPr>
        <p:spPr>
          <a:xfrm>
            <a:off x="2358164" y="1323475"/>
            <a:ext cx="7483430" cy="5001125"/>
          </a:xfrm>
        </p:spPr>
        <p:txBody>
          <a:bodyPr>
            <a:normAutofit/>
          </a:bodyPr>
          <a:lstStyle/>
          <a:p>
            <a:pPr marL="0" indent="0">
              <a:spcAft>
                <a:spcPts val="1200"/>
              </a:spcAft>
              <a:buNone/>
            </a:pPr>
            <a:endParaRPr lang="en-US" dirty="0"/>
          </a:p>
          <a:p>
            <a:pPr marL="0" indent="0">
              <a:spcAft>
                <a:spcPts val="1200"/>
              </a:spcAft>
              <a:buNone/>
            </a:pPr>
            <a:endParaRPr lang="en-US" dirty="0"/>
          </a:p>
        </p:txBody>
      </p:sp>
      <p:sp>
        <p:nvSpPr>
          <p:cNvPr id="7" name="Content Placeholder 2">
            <a:extLst>
              <a:ext uri="{FF2B5EF4-FFF2-40B4-BE49-F238E27FC236}">
                <a16:creationId xmlns:a16="http://schemas.microsoft.com/office/drawing/2014/main" id="{206B4359-60CF-499D-80F7-81036637BBEC}"/>
              </a:ext>
            </a:extLst>
          </p:cNvPr>
          <p:cNvSpPr txBox="1">
            <a:spLocks/>
          </p:cNvSpPr>
          <p:nvPr/>
        </p:nvSpPr>
        <p:spPr>
          <a:xfrm>
            <a:off x="2077607" y="1640975"/>
            <a:ext cx="8036786" cy="46248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
            </a:r>
            <a:br>
              <a:rPr lang="en-US" dirty="0"/>
            </a:br>
            <a:endParaRPr lang="en-US" dirty="0"/>
          </a:p>
          <a:p>
            <a:endParaRPr lang="en-US" dirty="0"/>
          </a:p>
          <a:p>
            <a:endParaRPr lang="en-US" dirty="0"/>
          </a:p>
          <a:p>
            <a:endParaRPr lang="en-US" dirty="0"/>
          </a:p>
        </p:txBody>
      </p:sp>
      <p:graphicFrame>
        <p:nvGraphicFramePr>
          <p:cNvPr id="3" name="Table 2">
            <a:extLst>
              <a:ext uri="{FF2B5EF4-FFF2-40B4-BE49-F238E27FC236}">
                <a16:creationId xmlns:a16="http://schemas.microsoft.com/office/drawing/2014/main" id="{CF84EC4E-48CE-49DA-BD68-8897A0372141}"/>
              </a:ext>
            </a:extLst>
          </p:cNvPr>
          <p:cNvGraphicFramePr>
            <a:graphicFrameLocks noGrp="1"/>
          </p:cNvGraphicFramePr>
          <p:nvPr>
            <p:extLst>
              <p:ext uri="{D42A27DB-BD31-4B8C-83A1-F6EECF244321}">
                <p14:modId xmlns:p14="http://schemas.microsoft.com/office/powerpoint/2010/main" val="2205772101"/>
              </p:ext>
            </p:extLst>
          </p:nvPr>
        </p:nvGraphicFramePr>
        <p:xfrm>
          <a:off x="176645" y="2347939"/>
          <a:ext cx="11857760" cy="4251960"/>
        </p:xfrm>
        <a:graphic>
          <a:graphicData uri="http://schemas.openxmlformats.org/drawingml/2006/table">
            <a:tbl>
              <a:tblPr firstRow="1" bandRow="1">
                <a:tableStyleId>{5C22544A-7EE6-4342-B048-85BDC9FD1C3A}</a:tableStyleId>
              </a:tblPr>
              <a:tblGrid>
                <a:gridCol w="7618267">
                  <a:extLst>
                    <a:ext uri="{9D8B030D-6E8A-4147-A177-3AD203B41FA5}">
                      <a16:colId xmlns:a16="http://schemas.microsoft.com/office/drawing/2014/main" val="1065027999"/>
                    </a:ext>
                  </a:extLst>
                </a:gridCol>
                <a:gridCol w="1211269">
                  <a:extLst>
                    <a:ext uri="{9D8B030D-6E8A-4147-A177-3AD203B41FA5}">
                      <a16:colId xmlns:a16="http://schemas.microsoft.com/office/drawing/2014/main" val="1427719209"/>
                    </a:ext>
                  </a:extLst>
                </a:gridCol>
                <a:gridCol w="1490368">
                  <a:extLst>
                    <a:ext uri="{9D8B030D-6E8A-4147-A177-3AD203B41FA5}">
                      <a16:colId xmlns:a16="http://schemas.microsoft.com/office/drawing/2014/main" val="1367461334"/>
                    </a:ext>
                  </a:extLst>
                </a:gridCol>
                <a:gridCol w="1537856">
                  <a:extLst>
                    <a:ext uri="{9D8B030D-6E8A-4147-A177-3AD203B41FA5}">
                      <a16:colId xmlns:a16="http://schemas.microsoft.com/office/drawing/2014/main" val="3436344463"/>
                    </a:ext>
                  </a:extLst>
                </a:gridCol>
              </a:tblGrid>
              <a:tr h="370840">
                <a:tc>
                  <a:txBody>
                    <a:bodyPr/>
                    <a:lstStyle/>
                    <a:p>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1800" dirty="0">
                          <a:latin typeface="Arial" panose="020B0604020202020204" pitchFamily="34" charset="0"/>
                          <a:cs typeface="Arial" panose="020B0604020202020204" pitchFamily="34" charset="0"/>
                        </a:rPr>
                        <a:t>Eligible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1800" dirty="0">
                          <a:latin typeface="Arial" panose="020B0604020202020204" pitchFamily="34" charset="0"/>
                          <a:cs typeface="Arial" panose="020B0604020202020204" pitchFamily="34" charset="0"/>
                        </a:rPr>
                        <a:t>Outreached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en-US" sz="1800" dirty="0">
                          <a:latin typeface="Arial" panose="020B0604020202020204" pitchFamily="34" charset="0"/>
                          <a:cs typeface="Arial" panose="020B0604020202020204" pitchFamily="34" charset="0"/>
                        </a:rPr>
                        <a:t>Enrolled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164650979"/>
                  </a:ext>
                </a:extLst>
              </a:tr>
              <a:tr h="370840">
                <a:tc>
                  <a:txBody>
                    <a:bodyPr/>
                    <a:lstStyle/>
                    <a:p>
                      <a:r>
                        <a:rPr lang="en-US" sz="1800" dirty="0">
                          <a:latin typeface="Arial" panose="020B0604020202020204" pitchFamily="34" charset="0"/>
                          <a:cs typeface="Arial" panose="020B0604020202020204" pitchFamily="34" charset="0"/>
                        </a:rPr>
                        <a:t>Call intake and triage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a:sym typeface="Wingdings" panose="05000000000000000000" pitchFamily="2" charset="2"/>
                        </a:rPr>
                        <a:t></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a:sym typeface="Wingdings" panose="05000000000000000000" pitchFamily="2" charset="2"/>
                        </a:rPr>
                        <a:t></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dirty="0">
                          <a:sym typeface="Wingdings" panose="05000000000000000000" pitchFamily="2" charset="2"/>
                        </a:rPr>
                        <a:t></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4756793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Resource and referral assistance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ym typeface="Wingdings" panose="05000000000000000000" pitchFamily="2" charset="2"/>
                        </a:rPr>
                        <a:t></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ym typeface="Wingdings" panose="05000000000000000000" pitchFamily="2" charset="2"/>
                        </a:rPr>
                        <a:t></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ym typeface="Wingdings" panose="05000000000000000000" pitchFamily="2" charset="2"/>
                        </a:rPr>
                        <a:t></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3812024"/>
                  </a:ext>
                </a:extLst>
              </a:tr>
              <a:tr h="370840">
                <a:tc>
                  <a:txBody>
                    <a:bodyPr/>
                    <a:lstStyle/>
                    <a:p>
                      <a:r>
                        <a:rPr lang="en-US" sz="1800" dirty="0">
                          <a:latin typeface="Arial" panose="020B0604020202020204" pitchFamily="34" charset="0"/>
                          <a:cs typeface="Arial" panose="020B0604020202020204" pitchFamily="34" charset="0"/>
                        </a:rPr>
                        <a:t>Same day psychiatric consultation, including screening advisement, diagnostic support, treatment planning, and medication and dosage advice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ym typeface="Wingdings" panose="05000000000000000000" pitchFamily="2" charset="2"/>
                        </a:rPr>
                        <a:t></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ym typeface="Wingdings" panose="05000000000000000000" pitchFamily="2" charset="2"/>
                        </a:rPr>
                        <a:t></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ym typeface="Wingdings" panose="05000000000000000000" pitchFamily="2" charset="2"/>
                        </a:rPr>
                        <a:t></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99528390"/>
                  </a:ext>
                </a:extLst>
              </a:tr>
              <a:tr h="370840">
                <a:tc>
                  <a:txBody>
                    <a:bodyPr/>
                    <a:lstStyle/>
                    <a:p>
                      <a:r>
                        <a:rPr lang="en-US" sz="1800" dirty="0">
                          <a:latin typeface="Arial" panose="020B0604020202020204" pitchFamily="34" charset="0"/>
                          <a:cs typeface="Arial" panose="020B0604020202020204" pitchFamily="34" charset="0"/>
                        </a:rPr>
                        <a:t>CME sessions about maternal behavioral health topics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ym typeface="Wingdings" panose="05000000000000000000" pitchFamily="2" charset="2"/>
                        </a:rPr>
                        <a:t></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ym typeface="Wingdings" panose="05000000000000000000" pitchFamily="2" charset="2"/>
                        </a:rPr>
                        <a:t></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ym typeface="Wingdings" panose="05000000000000000000" pitchFamily="2" charset="2"/>
                        </a:rPr>
                        <a:t></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20287772"/>
                  </a:ext>
                </a:extLst>
              </a:tr>
              <a:tr h="370840">
                <a:tc>
                  <a:txBody>
                    <a:bodyPr/>
                    <a:lstStyle/>
                    <a:p>
                      <a:r>
                        <a:rPr lang="en-US" sz="1800" dirty="0">
                          <a:latin typeface="Arial" panose="020B0604020202020204" pitchFamily="34" charset="0"/>
                          <a:cs typeface="Arial" panose="020B0604020202020204" pitchFamily="34" charset="0"/>
                        </a:rPr>
                        <a:t>Practice site visit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ym typeface="Wingdings" panose="05000000000000000000" pitchFamily="2" charset="2"/>
                        </a:rPr>
                        <a:t></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ym typeface="Wingdings" panose="05000000000000000000" pitchFamily="2" charset="2"/>
                        </a:rPr>
                        <a:t></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315939331"/>
                  </a:ext>
                </a:extLst>
              </a:tr>
              <a:tr h="370840">
                <a:tc>
                  <a:txBody>
                    <a:bodyPr/>
                    <a:lstStyle/>
                    <a:p>
                      <a:r>
                        <a:rPr lang="en-US" sz="1800" dirty="0">
                          <a:latin typeface="Arial" panose="020B0604020202020204" pitchFamily="34" charset="0"/>
                          <a:cs typeface="Arial" panose="020B0604020202020204" pitchFamily="34" charset="0"/>
                        </a:rPr>
                        <a:t>Practice and provider self-assessments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ym typeface="Wingdings" panose="05000000000000000000" pitchFamily="2" charset="2"/>
                        </a:rPr>
                        <a:t></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685415084"/>
                  </a:ext>
                </a:extLst>
              </a:tr>
              <a:tr h="370840">
                <a:tc>
                  <a:txBody>
                    <a:bodyPr/>
                    <a:lstStyle/>
                    <a:p>
                      <a:r>
                        <a:rPr lang="en-US" sz="1800" dirty="0">
                          <a:latin typeface="Arial" panose="020B0604020202020204" pitchFamily="34" charset="0"/>
                          <a:cs typeface="Arial" panose="020B0604020202020204" pitchFamily="34" charset="0"/>
                        </a:rPr>
                        <a:t>Practice contract for infrastructure and incentive funds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ym typeface="Wingdings" panose="05000000000000000000" pitchFamily="2" charset="2"/>
                        </a:rPr>
                        <a:t></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33806813"/>
                  </a:ext>
                </a:extLst>
              </a:tr>
              <a:tr h="370840">
                <a:tc>
                  <a:txBody>
                    <a:bodyPr/>
                    <a:lstStyle/>
                    <a:p>
                      <a:r>
                        <a:rPr lang="en-US" sz="1800" dirty="0">
                          <a:latin typeface="Arial" panose="020B0604020202020204" pitchFamily="34" charset="0"/>
                          <a:cs typeface="Arial" panose="020B0604020202020204" pitchFamily="34" charset="0"/>
                        </a:rPr>
                        <a:t>Behavioral health workflow mapping and quality improvement coaching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ym typeface="Wingdings" panose="05000000000000000000" pitchFamily="2" charset="2"/>
                        </a:rPr>
                        <a:t></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5988395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Assistance with behavioral health screening documentation and reporting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ym typeface="Wingdings" panose="05000000000000000000" pitchFamily="2" charset="2"/>
                        </a:rPr>
                        <a:t></a:t>
                      </a:r>
                      <a:endParaRPr 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814321533"/>
                  </a:ext>
                </a:extLst>
              </a:tr>
            </a:tbl>
          </a:graphicData>
        </a:graphic>
      </p:graphicFrame>
      <p:sp>
        <p:nvSpPr>
          <p:cNvPr id="4" name="Oval 3">
            <a:extLst>
              <a:ext uri="{FF2B5EF4-FFF2-40B4-BE49-F238E27FC236}">
                <a16:creationId xmlns:a16="http://schemas.microsoft.com/office/drawing/2014/main" id="{32CBD651-8917-44BC-B555-539CDA0E8277}"/>
              </a:ext>
            </a:extLst>
          </p:cNvPr>
          <p:cNvSpPr/>
          <p:nvPr/>
        </p:nvSpPr>
        <p:spPr>
          <a:xfrm>
            <a:off x="10394950" y="2005445"/>
            <a:ext cx="1797050" cy="462488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2526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TotalTime>
  <Words>586</Words>
  <Application>Microsoft Office PowerPoint</Application>
  <PresentationFormat>Widescreen</PresentationFormat>
  <Paragraphs>101</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Wingdings</vt:lpstr>
      <vt:lpstr>Wingdings 3</vt:lpstr>
      <vt:lpstr>Ion Boardroom</vt:lpstr>
      <vt:lpstr>PowerPoint Presentation</vt:lpstr>
      <vt:lpstr>PowerPoint Presentation</vt:lpstr>
      <vt:lpstr>PowerPoint Presentation</vt:lpstr>
      <vt:lpstr>PowerPoint Presentation</vt:lpstr>
      <vt:lpstr>PowerPoint Presentation</vt:lpstr>
      <vt:lpstr>Program Organization</vt:lpstr>
      <vt:lpstr>RI MomsPRN Practice Engagement Levels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Drogosz, Monika (RIDOH)</dc:creator>
  <cp:lastModifiedBy>Susanne Campbell</cp:lastModifiedBy>
  <cp:revision>36</cp:revision>
  <cp:lastPrinted>2019-08-14T18:36:59Z</cp:lastPrinted>
  <dcterms:created xsi:type="dcterms:W3CDTF">2019-08-14T17:01:26Z</dcterms:created>
  <dcterms:modified xsi:type="dcterms:W3CDTF">2019-10-28T19:55:46Z</dcterms:modified>
</cp:coreProperties>
</file>