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2" r:id="rId2"/>
    <p:sldId id="279" r:id="rId3"/>
    <p:sldId id="281" r:id="rId4"/>
    <p:sldId id="282" r:id="rId5"/>
    <p:sldId id="292" r:id="rId6"/>
    <p:sldId id="283" r:id="rId7"/>
    <p:sldId id="284" r:id="rId8"/>
    <p:sldId id="285" r:id="rId9"/>
    <p:sldId id="286" r:id="rId10"/>
    <p:sldId id="287" r:id="rId11"/>
    <p:sldId id="288" r:id="rId12"/>
    <p:sldId id="290" r:id="rId13"/>
    <p:sldId id="291" r:id="rId14"/>
    <p:sldId id="280"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yne, Ailis (RIDOH)" initials="CA(" lastIdx="1" clrIdx="0">
    <p:extLst>
      <p:ext uri="{19B8F6BF-5375-455C-9EA6-DF929625EA0E}">
        <p15:presenceInfo xmlns:p15="http://schemas.microsoft.com/office/powerpoint/2012/main" userId="S::ailis.clyne@health.ri.gov::0c6baa37-87ad-4317-acd2-3155ceee43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9900"/>
    <a:srgbClr val="008000"/>
    <a:srgbClr val="33CC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2102" autoAdjust="0"/>
  </p:normalViewPr>
  <p:slideViewPr>
    <p:cSldViewPr snapToGrid="0">
      <p:cViewPr varScale="1">
        <p:scale>
          <a:sx n="38" d="100"/>
          <a:sy n="38" d="100"/>
        </p:scale>
        <p:origin x="5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94F1A-93B2-4E51-9DCC-EBAE2B02995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Updated May 2021</a:t>
            </a:r>
          </a:p>
        </p:txBody>
      </p:sp>
      <p:sp>
        <p:nvSpPr>
          <p:cNvPr id="3" name="Date Placeholder 2">
            <a:extLst>
              <a:ext uri="{FF2B5EF4-FFF2-40B4-BE49-F238E27FC236}">
                <a16:creationId xmlns:a16="http://schemas.microsoft.com/office/drawing/2014/main" id="{C3F13620-12A4-445F-95D5-1861119E4B2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71D0E9D-A487-4CBE-A536-F37FABFE4E9E}" type="datetimeFigureOut">
              <a:rPr lang="en-US" smtClean="0"/>
              <a:t>5/20/2021</a:t>
            </a:fld>
            <a:endParaRPr lang="en-US"/>
          </a:p>
        </p:txBody>
      </p:sp>
      <p:sp>
        <p:nvSpPr>
          <p:cNvPr id="4" name="Footer Placeholder 3">
            <a:extLst>
              <a:ext uri="{FF2B5EF4-FFF2-40B4-BE49-F238E27FC236}">
                <a16:creationId xmlns:a16="http://schemas.microsoft.com/office/drawing/2014/main" id="{C85BAF18-5954-493E-9897-3525E62D665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7C5F65-9CC2-4785-9107-CCA9B91AF77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33FE0D6-5CAE-4F91-871E-E9228CE00B65}" type="slidenum">
              <a:rPr lang="en-US" smtClean="0"/>
              <a:t>‹#›</a:t>
            </a:fld>
            <a:endParaRPr lang="en-US"/>
          </a:p>
        </p:txBody>
      </p:sp>
    </p:spTree>
    <p:extLst>
      <p:ext uri="{BB962C8B-B14F-4D97-AF65-F5344CB8AC3E}">
        <p14:creationId xmlns:p14="http://schemas.microsoft.com/office/powerpoint/2010/main" val="947853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Updated May 2021</a:t>
            </a:r>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E52963A-8DAC-4713-881D-1D80A7E1D46A}" type="datetimeFigureOut">
              <a:rPr lang="en-US" smtClean="0"/>
              <a:t>5/20/2021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BAF6611-10D2-4F5F-BC6D-8B01F9F02F75}" type="slidenum">
              <a:rPr lang="en-US" smtClean="0"/>
              <a:t>‹#›</a:t>
            </a:fld>
            <a:endParaRPr lang="en-US" dirty="0"/>
          </a:p>
        </p:txBody>
      </p:sp>
    </p:spTree>
    <p:extLst>
      <p:ext uri="{BB962C8B-B14F-4D97-AF65-F5344CB8AC3E}">
        <p14:creationId xmlns:p14="http://schemas.microsoft.com/office/powerpoint/2010/main" val="31070366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F6611-10D2-4F5F-BC6D-8B01F9F02F75}" type="slidenum">
              <a:rPr lang="en-US" smtClean="0"/>
              <a:t>3</a:t>
            </a:fld>
            <a:endParaRPr lang="en-US" dirty="0"/>
          </a:p>
        </p:txBody>
      </p:sp>
    </p:spTree>
    <p:extLst>
      <p:ext uri="{BB962C8B-B14F-4D97-AF65-F5344CB8AC3E}">
        <p14:creationId xmlns:p14="http://schemas.microsoft.com/office/powerpoint/2010/main" val="334689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F6611-10D2-4F5F-BC6D-8B01F9F02F75}" type="slidenum">
              <a:rPr lang="en-US" smtClean="0"/>
              <a:t>4</a:t>
            </a:fld>
            <a:endParaRPr lang="en-US" dirty="0"/>
          </a:p>
        </p:txBody>
      </p:sp>
    </p:spTree>
    <p:extLst>
      <p:ext uri="{BB962C8B-B14F-4D97-AF65-F5344CB8AC3E}">
        <p14:creationId xmlns:p14="http://schemas.microsoft.com/office/powerpoint/2010/main" val="102036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F6611-10D2-4F5F-BC6D-8B01F9F02F75}" type="slidenum">
              <a:rPr lang="en-US" smtClean="0"/>
              <a:t>5</a:t>
            </a:fld>
            <a:endParaRPr lang="en-US" dirty="0"/>
          </a:p>
        </p:txBody>
      </p:sp>
    </p:spTree>
    <p:extLst>
      <p:ext uri="{BB962C8B-B14F-4D97-AF65-F5344CB8AC3E}">
        <p14:creationId xmlns:p14="http://schemas.microsoft.com/office/powerpoint/2010/main" val="263877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F6611-10D2-4F5F-BC6D-8B01F9F02F75}" type="slidenum">
              <a:rPr lang="en-US" smtClean="0"/>
              <a:t>7</a:t>
            </a:fld>
            <a:endParaRPr lang="en-US" dirty="0"/>
          </a:p>
        </p:txBody>
      </p:sp>
    </p:spTree>
    <p:extLst>
      <p:ext uri="{BB962C8B-B14F-4D97-AF65-F5344CB8AC3E}">
        <p14:creationId xmlns:p14="http://schemas.microsoft.com/office/powerpoint/2010/main" val="117763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F6611-10D2-4F5F-BC6D-8B01F9F02F75}" type="slidenum">
              <a:rPr lang="en-US" smtClean="0"/>
              <a:t>8</a:t>
            </a:fld>
            <a:endParaRPr lang="en-US" dirty="0"/>
          </a:p>
        </p:txBody>
      </p:sp>
    </p:spTree>
    <p:extLst>
      <p:ext uri="{BB962C8B-B14F-4D97-AF65-F5344CB8AC3E}">
        <p14:creationId xmlns:p14="http://schemas.microsoft.com/office/powerpoint/2010/main" val="287073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F6611-10D2-4F5F-BC6D-8B01F9F02F75}" type="slidenum">
              <a:rPr lang="en-US" smtClean="0"/>
              <a:t>9</a:t>
            </a:fld>
            <a:endParaRPr lang="en-US" dirty="0"/>
          </a:p>
        </p:txBody>
      </p:sp>
    </p:spTree>
    <p:extLst>
      <p:ext uri="{BB962C8B-B14F-4D97-AF65-F5344CB8AC3E}">
        <p14:creationId xmlns:p14="http://schemas.microsoft.com/office/powerpoint/2010/main" val="388504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F6611-10D2-4F5F-BC6D-8B01F9F02F75}" type="slidenum">
              <a:rPr lang="en-US" smtClean="0"/>
              <a:t>12</a:t>
            </a:fld>
            <a:endParaRPr lang="en-US" dirty="0"/>
          </a:p>
        </p:txBody>
      </p:sp>
    </p:spTree>
    <p:extLst>
      <p:ext uri="{BB962C8B-B14F-4D97-AF65-F5344CB8AC3E}">
        <p14:creationId xmlns:p14="http://schemas.microsoft.com/office/powerpoint/2010/main" val="4196670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9"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6" y="1792226"/>
            <a:ext cx="990599" cy="304799"/>
          </a:xfrm>
        </p:spPr>
        <p:txBody>
          <a:bodyPr anchor="t"/>
          <a:lstStyle>
            <a:lvl1pPr algn="l">
              <a:defRPr b="0" i="0">
                <a:solidFill>
                  <a:schemeClr val="bg1">
                    <a:alpha val="60000"/>
                  </a:schemeClr>
                </a:solidFill>
              </a:defRPr>
            </a:lvl1pPr>
          </a:lstStyle>
          <a:p>
            <a:fld id="{13C127C7-85AB-4EB7-8239-3D4DDEC98F4C}" type="datetimeFigureOut">
              <a:rPr lang="en-US" smtClean="0"/>
              <a:t>5/20/2021</a:t>
            </a:fld>
            <a:endParaRPr lang="en-US" dirty="0"/>
          </a:p>
        </p:txBody>
      </p:sp>
      <p:sp>
        <p:nvSpPr>
          <p:cNvPr id="5" name="Footer Placeholder 4"/>
          <p:cNvSpPr>
            <a:spLocks noGrp="1"/>
          </p:cNvSpPr>
          <p:nvPr>
            <p:ph type="ftr" sz="quarter" idx="11"/>
          </p:nvPr>
        </p:nvSpPr>
        <p:spPr bwMode="gray">
          <a:xfrm rot="5400000">
            <a:off x="8951977" y="3227834"/>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2" y="295731"/>
            <a:ext cx="838199" cy="767687"/>
          </a:xfrm>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40963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3" y="5536665"/>
            <a:ext cx="8825659"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02003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7"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5"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99592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7"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9"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7" y="982134"/>
            <a:ext cx="8453907"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6" y="5029201"/>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25085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18873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6"/>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2" y="3179765"/>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4"/>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220499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3" y="5109105"/>
            <a:ext cx="305043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8" name="Footer Placeholder 7"/>
          <p:cNvSpPr>
            <a:spLocks noGrp="1"/>
          </p:cNvSpPr>
          <p:nvPr>
            <p:ph type="ftr" sz="quarter" idx="11"/>
          </p:nvPr>
        </p:nvSpPr>
        <p:spPr>
          <a:xfrm>
            <a:off x="561111" y="6391840"/>
            <a:ext cx="3644283" cy="304801"/>
          </a:xfrm>
        </p:spPr>
        <p:txBody>
          <a:bodyPr/>
          <a:lstStyle/>
          <a:p>
            <a:endParaRPr lang="en-US" dirty="0"/>
          </a:p>
        </p:txBody>
      </p:sp>
      <p:sp>
        <p:nvSpPr>
          <p:cNvPr id="9" name="Slide Number Placeholder 8"/>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131543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41" y="6391840"/>
            <a:ext cx="990599" cy="304799"/>
          </a:xfrm>
        </p:spPr>
        <p:txBody>
          <a:bodyPr/>
          <a:lstStyle/>
          <a:p>
            <a:fld id="{13C127C7-85AB-4EB7-8239-3D4DDEC98F4C}"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415068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6"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6" y="6391840"/>
            <a:ext cx="992135" cy="304799"/>
          </a:xfrm>
        </p:spPr>
        <p:txBody>
          <a:bodyPr/>
          <a:lstStyle/>
          <a:p>
            <a:fld id="{13C127C7-85AB-4EB7-8239-3D4DDEC98F4C}"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69181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24179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83036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2"/>
            <a:ext cx="482515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4"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2777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4"/>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4" y="3179764"/>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21774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127176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09542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5" y="1447800"/>
            <a:ext cx="519006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66367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5"/>
            <a:ext cx="3865135"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127C7-85AB-4EB7-8239-3D4DDEC98F4C}"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10C49C-8013-4E84-9EE3-73D5780D50C7}" type="slidenum">
              <a:rPr lang="en-US" smtClean="0"/>
              <a:t>‹#›</a:t>
            </a:fld>
            <a:endParaRPr lang="en-US" dirty="0"/>
          </a:p>
        </p:txBody>
      </p:sp>
    </p:spTree>
    <p:extLst>
      <p:ext uri="{BB962C8B-B14F-4D97-AF65-F5344CB8AC3E}">
        <p14:creationId xmlns:p14="http://schemas.microsoft.com/office/powerpoint/2010/main" val="332007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5"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6" y="6391840"/>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3C127C7-85AB-4EB7-8239-3D4DDEC98F4C}" type="datetimeFigureOut">
              <a:rPr lang="en-US" smtClean="0"/>
              <a:t>5/20/2021</a:t>
            </a:fld>
            <a:endParaRPr lang="en-US" dirty="0"/>
          </a:p>
        </p:txBody>
      </p:sp>
      <p:sp>
        <p:nvSpPr>
          <p:cNvPr id="5" name="Footer Placeholder 4"/>
          <p:cNvSpPr>
            <a:spLocks noGrp="1"/>
          </p:cNvSpPr>
          <p:nvPr>
            <p:ph type="ftr" sz="quarter" idx="3"/>
          </p:nvPr>
        </p:nvSpPr>
        <p:spPr>
          <a:xfrm>
            <a:off x="561111" y="6391840"/>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bg1"/>
                </a:solidFill>
              </a:defRPr>
            </a:lvl1pPr>
          </a:lstStyle>
          <a:p>
            <a:fld id="{1D10C49C-8013-4E84-9EE3-73D5780D50C7}" type="slidenum">
              <a:rPr lang="en-US" smtClean="0"/>
              <a:t>‹#›</a:t>
            </a:fld>
            <a:endParaRPr lang="en-US" dirty="0"/>
          </a:p>
        </p:txBody>
      </p:sp>
    </p:spTree>
    <p:extLst>
      <p:ext uri="{BB962C8B-B14F-4D97-AF65-F5344CB8AC3E}">
        <p14:creationId xmlns:p14="http://schemas.microsoft.com/office/powerpoint/2010/main" val="3542465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jarruda@ctc-ri.org"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hyperlink" Target="mailto:Jim.Beasley@health.ri.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A4379C-41F7-4C8B-9B08-1C0FE5B8B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526" y="479265"/>
            <a:ext cx="5906104" cy="1234655"/>
          </a:xfrm>
          <a:prstGeom prst="rect">
            <a:avLst/>
          </a:prstGeom>
        </p:spPr>
      </p:pic>
      <p:pic>
        <p:nvPicPr>
          <p:cNvPr id="6" name="Picture 5" descr="R:\CTC transfer\11 Marketing &amp; Communications\Logos\CTC_PCMH_logo_RGB.jpg">
            <a:extLst>
              <a:ext uri="{FF2B5EF4-FFF2-40B4-BE49-F238E27FC236}">
                <a16:creationId xmlns:a16="http://schemas.microsoft.com/office/drawing/2014/main" id="{81A36CC5-5836-48D1-B714-06F4230DE0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965" y="5826453"/>
            <a:ext cx="3378446" cy="926215"/>
          </a:xfrm>
          <a:prstGeom prst="rect">
            <a:avLst/>
          </a:prstGeom>
          <a:noFill/>
          <a:ln>
            <a:noFill/>
          </a:ln>
        </p:spPr>
      </p:pic>
      <p:pic>
        <p:nvPicPr>
          <p:cNvPr id="7" name="Picture 6" descr="C:\Users\eray\AppData\Local\Microsoft\Windows\Temporary Internet Files\Content.Outlook\8B1S2U4E\WIH logo.jpg">
            <a:extLst>
              <a:ext uri="{FF2B5EF4-FFF2-40B4-BE49-F238E27FC236}">
                <a16:creationId xmlns:a16="http://schemas.microsoft.com/office/drawing/2014/main" id="{685008B7-7995-422E-9C5A-F94E0C3EA5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6098"/>
          <a:stretch/>
        </p:blipFill>
        <p:spPr bwMode="auto">
          <a:xfrm>
            <a:off x="8219588" y="5905713"/>
            <a:ext cx="3418830" cy="5522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E352C5E-C905-4C1A-AFF9-13822A08C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071" y="5800008"/>
            <a:ext cx="1057992" cy="1057992"/>
          </a:xfrm>
          <a:prstGeom prst="rect">
            <a:avLst/>
          </a:prstGeom>
        </p:spPr>
      </p:pic>
      <p:sp>
        <p:nvSpPr>
          <p:cNvPr id="11" name="TextBox 10">
            <a:extLst>
              <a:ext uri="{FF2B5EF4-FFF2-40B4-BE49-F238E27FC236}">
                <a16:creationId xmlns:a16="http://schemas.microsoft.com/office/drawing/2014/main" id="{2333E517-5550-4651-A01B-F789173FB089}"/>
              </a:ext>
            </a:extLst>
          </p:cNvPr>
          <p:cNvSpPr txBox="1"/>
          <p:nvPr/>
        </p:nvSpPr>
        <p:spPr>
          <a:xfrm>
            <a:off x="242479" y="2520171"/>
            <a:ext cx="11860477" cy="3385542"/>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000" dirty="0"/>
              <a:t>The goal of this evaluation work is help practices ensure </a:t>
            </a:r>
            <a:r>
              <a:rPr lang="en-US" sz="2000" b="1" dirty="0"/>
              <a:t>all perinatal patients are screened </a:t>
            </a:r>
            <a:r>
              <a:rPr lang="en-US" sz="2000" dirty="0"/>
              <a:t>for depression, anxiety, and substance use </a:t>
            </a:r>
            <a:r>
              <a:rPr lang="en-US" sz="2000" u="sng" dirty="0"/>
              <a:t>at least once</a:t>
            </a:r>
            <a:r>
              <a:rPr lang="en-US" sz="2000" dirty="0"/>
              <a:t> during the performance period and that patients screening positive are </a:t>
            </a:r>
            <a:r>
              <a:rPr lang="en-US" sz="2000" b="1" dirty="0"/>
              <a:t>responded with appropriate treatment and referral.</a:t>
            </a:r>
            <a:r>
              <a:rPr lang="en-US" sz="2000" b="1" dirty="0">
                <a:solidFill>
                  <a:srgbClr val="C00000"/>
                </a:solidFill>
              </a:rPr>
              <a:t> </a:t>
            </a:r>
          </a:p>
          <a:p>
            <a:pPr marL="342900" indent="-342900">
              <a:spcAft>
                <a:spcPts val="1200"/>
              </a:spcAft>
              <a:buClr>
                <a:srgbClr val="C00000"/>
              </a:buClr>
              <a:buFont typeface="Wingdings" panose="05000000000000000000" pitchFamily="2" charset="2"/>
              <a:buChar char="Ø"/>
            </a:pPr>
            <a:r>
              <a:rPr lang="en-US" sz="2000" b="1" dirty="0">
                <a:solidFill>
                  <a:srgbClr val="C00000"/>
                </a:solidFill>
              </a:rPr>
              <a:t>CTC-RI </a:t>
            </a:r>
            <a:r>
              <a:rPr lang="en-US" sz="2000" dirty="0"/>
              <a:t>is offering de-duplication, aggregation, and/or zip code analysis support for required quarterly reporting. Practices can opt to perform needed analysis internally as well. Last cohort all practices opted to send secure de-identified files to CTC-RI.</a:t>
            </a:r>
          </a:p>
          <a:p>
            <a:pPr marL="342900" indent="-342900">
              <a:spcAft>
                <a:spcPts val="1200"/>
              </a:spcAft>
              <a:buClr>
                <a:srgbClr val="C00000"/>
              </a:buClr>
              <a:buFont typeface="Wingdings" panose="05000000000000000000" pitchFamily="2" charset="2"/>
              <a:buChar char="Ø"/>
            </a:pPr>
            <a:r>
              <a:rPr lang="en-US" sz="2000" b="1" dirty="0">
                <a:solidFill>
                  <a:srgbClr val="C00000"/>
                </a:solidFill>
              </a:rPr>
              <a:t>RIDOH </a:t>
            </a:r>
            <a:r>
              <a:rPr lang="en-US" sz="2000" dirty="0"/>
              <a:t>is also offering practices the opportunity to earn up to an additional $3,000 </a:t>
            </a:r>
            <a:br>
              <a:rPr lang="en-US" sz="2000" dirty="0"/>
            </a:br>
            <a:r>
              <a:rPr lang="en-US" sz="2000" dirty="0"/>
              <a:t>of funding for supplemental data reporting along with required quarterly screening reports.</a:t>
            </a:r>
          </a:p>
          <a:p>
            <a:pPr marL="285750" indent="-285750">
              <a:spcAft>
                <a:spcPts val="1200"/>
              </a:spcAft>
              <a:buFont typeface="Arial" panose="020B0604020202020204" pitchFamily="34" charset="0"/>
              <a:buChar char="•"/>
            </a:pPr>
            <a:endParaRPr lang="en-US" sz="2400" b="1" dirty="0"/>
          </a:p>
        </p:txBody>
      </p:sp>
      <p:sp>
        <p:nvSpPr>
          <p:cNvPr id="3" name="TextBox 2">
            <a:extLst>
              <a:ext uri="{FF2B5EF4-FFF2-40B4-BE49-F238E27FC236}">
                <a16:creationId xmlns:a16="http://schemas.microsoft.com/office/drawing/2014/main" id="{AC09AAF4-B9B9-4E69-B6E8-E8DD2CC83B2D}"/>
              </a:ext>
            </a:extLst>
          </p:cNvPr>
          <p:cNvSpPr txBox="1"/>
          <p:nvPr/>
        </p:nvSpPr>
        <p:spPr>
          <a:xfrm>
            <a:off x="3972849" y="22163"/>
            <a:ext cx="4246302" cy="369332"/>
          </a:xfrm>
          <a:prstGeom prst="rect">
            <a:avLst/>
          </a:prstGeom>
          <a:noFill/>
        </p:spPr>
        <p:txBody>
          <a:bodyPr wrap="square" rtlCol="0">
            <a:spAutoFit/>
          </a:bodyPr>
          <a:lstStyle/>
          <a:p>
            <a:pPr algn="ctr"/>
            <a:r>
              <a:rPr lang="en-US" b="1" dirty="0">
                <a:solidFill>
                  <a:srgbClr val="FF0000"/>
                </a:solidFill>
              </a:rPr>
              <a:t>Updated May 2021</a:t>
            </a:r>
          </a:p>
        </p:txBody>
      </p:sp>
    </p:spTree>
    <p:extLst>
      <p:ext uri="{BB962C8B-B14F-4D97-AF65-F5344CB8AC3E}">
        <p14:creationId xmlns:p14="http://schemas.microsoft.com/office/powerpoint/2010/main" val="115435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165381" y="235343"/>
            <a:ext cx="9861237" cy="1815882"/>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Optional Data Collection/Funding</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5" name="TextBox 4">
            <a:extLst>
              <a:ext uri="{FF2B5EF4-FFF2-40B4-BE49-F238E27FC236}">
                <a16:creationId xmlns:a16="http://schemas.microsoft.com/office/drawing/2014/main" id="{8B83C12D-37DD-4729-94C5-D105F3BC5E1B}"/>
              </a:ext>
            </a:extLst>
          </p:cNvPr>
          <p:cNvSpPr txBox="1"/>
          <p:nvPr/>
        </p:nvSpPr>
        <p:spPr>
          <a:xfrm>
            <a:off x="134804" y="1317229"/>
            <a:ext cx="11922392" cy="5709255"/>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100" dirty="0"/>
              <a:t>RIDOH and CTC-RI are pleased to provide enrolled RI MomsPRN practices the opportunity to earn up to an additional $3,000 of practice funding above and beyond the $10,000 practices are already eligible to receive. </a:t>
            </a:r>
          </a:p>
          <a:p>
            <a:pPr marL="342900" indent="-342900">
              <a:spcAft>
                <a:spcPts val="1200"/>
              </a:spcAft>
              <a:buClr>
                <a:srgbClr val="C00000"/>
              </a:buClr>
              <a:buFont typeface="Wingdings" panose="05000000000000000000" pitchFamily="2" charset="2"/>
              <a:buChar char="Ø"/>
            </a:pPr>
            <a:r>
              <a:rPr lang="en-US" sz="2100" dirty="0"/>
              <a:t>Practices interested and able to report the following </a:t>
            </a:r>
            <a:r>
              <a:rPr lang="en-US" sz="2100" b="1" dirty="0"/>
              <a:t>demographic characteristics</a:t>
            </a:r>
            <a:r>
              <a:rPr lang="en-US" sz="2100" dirty="0"/>
              <a:t> </a:t>
            </a:r>
            <a:r>
              <a:rPr lang="en-US" sz="2100" b="1" dirty="0"/>
              <a:t>(age, race, ethnicity, health coverage/plan, and pregnancy status at time of data pull)</a:t>
            </a:r>
            <a:r>
              <a:rPr lang="en-US" sz="2100" dirty="0"/>
              <a:t> with their required quarterly reports for attributed perinatal patients will be able to receive an additional </a:t>
            </a:r>
            <a:r>
              <a:rPr lang="en-US" sz="2100" b="1" dirty="0"/>
              <a:t>$1,500</a:t>
            </a:r>
            <a:r>
              <a:rPr lang="en-US" sz="2100" dirty="0"/>
              <a:t> of practice payments. </a:t>
            </a:r>
          </a:p>
          <a:p>
            <a:pPr marL="342900" indent="-342900">
              <a:spcAft>
                <a:spcPts val="1200"/>
              </a:spcAft>
              <a:buClr>
                <a:srgbClr val="C00000"/>
              </a:buClr>
              <a:buFont typeface="Wingdings" panose="05000000000000000000" pitchFamily="2" charset="2"/>
              <a:buChar char="Ø"/>
            </a:pPr>
            <a:r>
              <a:rPr lang="en-US" sz="2100" dirty="0"/>
              <a:t>Those interested and able to report de-identified </a:t>
            </a:r>
            <a:r>
              <a:rPr lang="en-US" sz="2100" b="1" dirty="0"/>
              <a:t>practice treatment and/or referral data</a:t>
            </a:r>
            <a:r>
              <a:rPr lang="en-US" sz="2100" dirty="0"/>
              <a:t> for perinatal patients screening positive for each and any domain (depression, anxiety, or substance use) will be eligible to earn an additional </a:t>
            </a:r>
            <a:r>
              <a:rPr lang="en-US" sz="2100" b="1" dirty="0"/>
              <a:t>$1,500</a:t>
            </a:r>
            <a:r>
              <a:rPr lang="en-US" sz="2100" dirty="0"/>
              <a:t> of practice payments.</a:t>
            </a:r>
          </a:p>
          <a:p>
            <a:pPr marL="342900" indent="-342900">
              <a:spcAft>
                <a:spcPts val="1200"/>
              </a:spcAft>
              <a:buClr>
                <a:srgbClr val="C00000"/>
              </a:buClr>
              <a:buFont typeface="Wingdings" panose="05000000000000000000" pitchFamily="2" charset="2"/>
              <a:buChar char="Ø"/>
            </a:pPr>
            <a:r>
              <a:rPr lang="en-US" sz="2100" dirty="0"/>
              <a:t>Practices can choose to provide one or both supplemental data categories.</a:t>
            </a:r>
          </a:p>
          <a:p>
            <a:pPr marL="342900" indent="-342900">
              <a:spcAft>
                <a:spcPts val="1200"/>
              </a:spcAft>
              <a:buClr>
                <a:srgbClr val="C00000"/>
              </a:buClr>
              <a:buFont typeface="Wingdings" panose="05000000000000000000" pitchFamily="2" charset="2"/>
              <a:buChar char="Ø"/>
            </a:pPr>
            <a:r>
              <a:rPr lang="en-US" sz="2100" dirty="0"/>
              <a:t>To opt-in and receive this funding, digitally sign a supplemental data form CTC-RI will be sending out. There will be a mid-point payment and a contract close payment.</a:t>
            </a:r>
          </a:p>
          <a:p>
            <a:pPr marL="342900" indent="-342900">
              <a:spcAft>
                <a:spcPts val="1200"/>
              </a:spcAft>
              <a:buClr>
                <a:srgbClr val="C00000"/>
              </a:buClr>
              <a:buFont typeface="Wingdings" panose="05000000000000000000" pitchFamily="2" charset="2"/>
              <a:buChar char="Ø"/>
            </a:pPr>
            <a:endParaRPr lang="en-US" sz="2100" dirty="0"/>
          </a:p>
        </p:txBody>
      </p:sp>
    </p:spTree>
    <p:extLst>
      <p:ext uri="{BB962C8B-B14F-4D97-AF65-F5344CB8AC3E}">
        <p14:creationId xmlns:p14="http://schemas.microsoft.com/office/powerpoint/2010/main" val="116808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165381" y="258148"/>
            <a:ext cx="9861237" cy="769441"/>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Optional Data: Demographics</a:t>
            </a: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5" name="TextBox 4">
            <a:extLst>
              <a:ext uri="{FF2B5EF4-FFF2-40B4-BE49-F238E27FC236}">
                <a16:creationId xmlns:a16="http://schemas.microsoft.com/office/drawing/2014/main" id="{8B83C12D-37DD-4729-94C5-D105F3BC5E1B}"/>
              </a:ext>
            </a:extLst>
          </p:cNvPr>
          <p:cNvSpPr txBox="1"/>
          <p:nvPr/>
        </p:nvSpPr>
        <p:spPr>
          <a:xfrm>
            <a:off x="0" y="1148063"/>
            <a:ext cx="12225007" cy="6109365"/>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000" dirty="0"/>
              <a:t>RIDOH is seeking to align with current electronic health record coding/reporting with this optional data collection. For any variables deemed hard to collect, RIDOH and CTC are willing to accommodate longer implementation timeframes and have follow-up discussion regarding feasibility. CTC-RI can also provide aggregation reporting support for these variables. </a:t>
            </a:r>
          </a:p>
          <a:p>
            <a:pPr marL="342900" indent="-342900">
              <a:spcAft>
                <a:spcPts val="1200"/>
              </a:spcAft>
              <a:buClr>
                <a:srgbClr val="C00000"/>
              </a:buClr>
              <a:buFont typeface="Wingdings" panose="05000000000000000000" pitchFamily="2" charset="2"/>
              <a:buChar char="Ø"/>
            </a:pPr>
            <a:r>
              <a:rPr lang="en-US" sz="2000" dirty="0"/>
              <a:t>The goal is to include demographic summary counts or data with each quarterly screening report. Below is a framework approach of acceptable demographic definitions in the event none are currently defined in a practice’s electronic health record.</a:t>
            </a:r>
          </a:p>
          <a:p>
            <a:pPr marL="800100" lvl="1" indent="-342900">
              <a:spcAft>
                <a:spcPts val="1200"/>
              </a:spcAft>
              <a:buClr>
                <a:srgbClr val="C00000"/>
              </a:buClr>
              <a:buFont typeface="Wingdings" panose="05000000000000000000" pitchFamily="2" charset="2"/>
              <a:buChar char="q"/>
            </a:pPr>
            <a:r>
              <a:rPr lang="en-US" sz="2000" b="1" dirty="0"/>
              <a:t>Age</a:t>
            </a:r>
            <a:r>
              <a:rPr lang="en-US" sz="2000" dirty="0"/>
              <a:t>: Month/Year of Birth preferred (please do not include day) and/or </a:t>
            </a:r>
            <a:br>
              <a:rPr lang="en-US" sz="2000" dirty="0"/>
            </a:br>
            <a:r>
              <a:rPr lang="en-US" sz="2000" dirty="0"/>
              <a:t>age ranges 11-14, 15-19, 20-24, 25-34, 35-44, 45-55</a:t>
            </a:r>
          </a:p>
          <a:p>
            <a:pPr marL="800100" lvl="1" indent="-342900">
              <a:spcAft>
                <a:spcPts val="1200"/>
              </a:spcAft>
              <a:buClr>
                <a:srgbClr val="C00000"/>
              </a:buClr>
              <a:buFont typeface="Wingdings" panose="05000000000000000000" pitchFamily="2" charset="2"/>
              <a:buChar char="q"/>
            </a:pPr>
            <a:r>
              <a:rPr lang="en-US" sz="2000" b="1" dirty="0"/>
              <a:t>Race</a:t>
            </a:r>
            <a:r>
              <a:rPr lang="en-US" sz="2000" dirty="0"/>
              <a:t>: American Indian or Alaska Native, Asian, Black or African American, Native Hawaiian or Other Pacific Islander, White, More than One Race, or Unrecorded</a:t>
            </a:r>
          </a:p>
          <a:p>
            <a:pPr marL="800100" lvl="1" indent="-342900">
              <a:spcAft>
                <a:spcPts val="1200"/>
              </a:spcAft>
              <a:buClr>
                <a:srgbClr val="C00000"/>
              </a:buClr>
              <a:buFont typeface="Wingdings" panose="05000000000000000000" pitchFamily="2" charset="2"/>
              <a:buChar char="q"/>
            </a:pPr>
            <a:r>
              <a:rPr lang="en-US" sz="2000" b="1" dirty="0"/>
              <a:t>Ethnicity:</a:t>
            </a:r>
            <a:r>
              <a:rPr lang="en-US" sz="2000" dirty="0"/>
              <a:t> Hispanic/Latino/Latinx, Not Hispanic/Latino/Latinx, or unrecorded</a:t>
            </a:r>
          </a:p>
          <a:p>
            <a:pPr marL="800100" lvl="1" indent="-342900">
              <a:spcAft>
                <a:spcPts val="1200"/>
              </a:spcAft>
              <a:buClr>
                <a:srgbClr val="C00000"/>
              </a:buClr>
              <a:buFont typeface="Wingdings" panose="05000000000000000000" pitchFamily="2" charset="2"/>
              <a:buChar char="q"/>
            </a:pPr>
            <a:r>
              <a:rPr lang="en-US" sz="2000" b="1" dirty="0"/>
              <a:t>Health coverage:</a:t>
            </a:r>
            <a:r>
              <a:rPr lang="en-US" sz="2000" dirty="0"/>
              <a:t> the health plan name or in aggregate (Medicaid, Commercial, Uninsured, Other). Please be sure to report those without insurance. </a:t>
            </a:r>
          </a:p>
          <a:p>
            <a:pPr marL="800100" lvl="1" indent="-342900">
              <a:spcAft>
                <a:spcPts val="1200"/>
              </a:spcAft>
              <a:buClr>
                <a:srgbClr val="C00000"/>
              </a:buClr>
              <a:buFont typeface="Wingdings" panose="05000000000000000000" pitchFamily="2" charset="2"/>
              <a:buChar char="q"/>
            </a:pPr>
            <a:r>
              <a:rPr lang="en-US" sz="2000" b="1" dirty="0"/>
              <a:t>Pregnancy:</a:t>
            </a:r>
            <a:r>
              <a:rPr lang="en-US" sz="2000" dirty="0"/>
              <a:t> Please indicate if perinatal patient is pregnant at time of the data run (yes/no)</a:t>
            </a:r>
          </a:p>
          <a:p>
            <a:pPr marL="342900" indent="-342900">
              <a:spcAft>
                <a:spcPts val="1200"/>
              </a:spcAft>
              <a:buClr>
                <a:srgbClr val="C00000"/>
              </a:buClr>
              <a:buFont typeface="Wingdings" panose="05000000000000000000" pitchFamily="2" charset="2"/>
              <a:buChar char="Ø"/>
            </a:pPr>
            <a:endParaRPr lang="en-US" sz="2100" dirty="0"/>
          </a:p>
        </p:txBody>
      </p:sp>
    </p:spTree>
    <p:extLst>
      <p:ext uri="{BB962C8B-B14F-4D97-AF65-F5344CB8AC3E}">
        <p14:creationId xmlns:p14="http://schemas.microsoft.com/office/powerpoint/2010/main" val="315860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165381" y="258148"/>
            <a:ext cx="9861237" cy="769441"/>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Optional Data: Treatment/Referral</a:t>
            </a: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5" name="TextBox 4">
            <a:extLst>
              <a:ext uri="{FF2B5EF4-FFF2-40B4-BE49-F238E27FC236}">
                <a16:creationId xmlns:a16="http://schemas.microsoft.com/office/drawing/2014/main" id="{8B83C12D-37DD-4729-94C5-D105F3BC5E1B}"/>
              </a:ext>
            </a:extLst>
          </p:cNvPr>
          <p:cNvSpPr txBox="1"/>
          <p:nvPr/>
        </p:nvSpPr>
        <p:spPr>
          <a:xfrm>
            <a:off x="42532" y="1251164"/>
            <a:ext cx="12225007" cy="5124480"/>
          </a:xfrm>
          <a:prstGeom prst="rect">
            <a:avLst/>
          </a:prstGeom>
          <a:noFill/>
        </p:spPr>
        <p:txBody>
          <a:bodyPr wrap="square">
            <a:spAutoFit/>
          </a:bodyPr>
          <a:lstStyle/>
          <a:p>
            <a:pPr>
              <a:spcAft>
                <a:spcPts val="1200"/>
              </a:spcAft>
              <a:buClr>
                <a:srgbClr val="C00000"/>
              </a:buClr>
            </a:pPr>
            <a:r>
              <a:rPr lang="en-US" sz="1900" dirty="0"/>
              <a:t>Focused on just those perinatal patients who screened positive for each and any domain (depression, anxiety, or substance use). Data source options for treated at practice and/or referred for treatment include but is not limited to:</a:t>
            </a:r>
          </a:p>
          <a:p>
            <a:pPr marL="342900" indent="-342900">
              <a:spcAft>
                <a:spcPts val="1200"/>
              </a:spcAft>
              <a:buClr>
                <a:srgbClr val="C00000"/>
              </a:buClr>
              <a:buFont typeface="Wingdings" panose="05000000000000000000" pitchFamily="2" charset="2"/>
              <a:buChar char="Ø"/>
            </a:pPr>
            <a:r>
              <a:rPr lang="en-US" sz="1900" dirty="0"/>
              <a:t>Structured data field indicating </a:t>
            </a:r>
            <a:r>
              <a:rPr lang="en-US" sz="1900" b="1" dirty="0"/>
              <a:t>treatment at practice provided </a:t>
            </a:r>
            <a:r>
              <a:rPr lang="en-US" sz="1900" dirty="0"/>
              <a:t>(yes, no) or any relevant behavioral health codes and/or telemedicine documentation for behavioral health services/treatment/prescription provided </a:t>
            </a:r>
            <a:r>
              <a:rPr lang="en-US" sz="1900" u="sng" dirty="0"/>
              <a:t>by the practice</a:t>
            </a:r>
          </a:p>
          <a:p>
            <a:pPr marL="342900" indent="-342900">
              <a:spcAft>
                <a:spcPts val="1200"/>
              </a:spcAft>
              <a:buClr>
                <a:srgbClr val="C00000"/>
              </a:buClr>
              <a:buFont typeface="Wingdings" panose="05000000000000000000" pitchFamily="2" charset="2"/>
              <a:buChar char="Ø"/>
            </a:pPr>
            <a:r>
              <a:rPr lang="en-US" sz="1900" dirty="0"/>
              <a:t>Structured data field indicating </a:t>
            </a:r>
            <a:r>
              <a:rPr lang="en-US" sz="1900" b="1" dirty="0"/>
              <a:t>referred for treatment</a:t>
            </a:r>
            <a:r>
              <a:rPr lang="en-US" sz="1900" dirty="0"/>
              <a:t> (yes, no). Practices are also encouraged to specify referral type based on the below levels of care:</a:t>
            </a:r>
          </a:p>
          <a:p>
            <a:pPr marL="800100" lvl="1" indent="-342900">
              <a:spcAft>
                <a:spcPts val="1200"/>
              </a:spcAft>
              <a:buClr>
                <a:srgbClr val="C00000"/>
              </a:buClr>
              <a:buFont typeface="Wingdings" panose="05000000000000000000" pitchFamily="2" charset="2"/>
              <a:buChar char="q"/>
            </a:pPr>
            <a:r>
              <a:rPr lang="en-US" sz="1900" dirty="0"/>
              <a:t>Outpatient services</a:t>
            </a:r>
          </a:p>
          <a:p>
            <a:pPr marL="800100" lvl="1" indent="-342900">
              <a:spcAft>
                <a:spcPts val="1200"/>
              </a:spcAft>
              <a:buClr>
                <a:srgbClr val="C00000"/>
              </a:buClr>
              <a:buFont typeface="Wingdings" panose="05000000000000000000" pitchFamily="2" charset="2"/>
              <a:buChar char="q"/>
            </a:pPr>
            <a:r>
              <a:rPr lang="en-US" sz="1900" dirty="0"/>
              <a:t>Intensive Outpatient Program (IOP)/Partial Hospitalization Program (PHP) </a:t>
            </a:r>
          </a:p>
          <a:p>
            <a:pPr marL="800100" lvl="1" indent="-342900">
              <a:spcAft>
                <a:spcPts val="1200"/>
              </a:spcAft>
              <a:buClr>
                <a:srgbClr val="C00000"/>
              </a:buClr>
              <a:buFont typeface="Wingdings" panose="05000000000000000000" pitchFamily="2" charset="2"/>
              <a:buChar char="q"/>
            </a:pPr>
            <a:r>
              <a:rPr lang="en-US" sz="1900" dirty="0"/>
              <a:t>Inpatient services –</a:t>
            </a:r>
            <a:r>
              <a:rPr lang="en-US" sz="1900" b="1" dirty="0"/>
              <a:t> [Depression/Anxiety Only]</a:t>
            </a:r>
          </a:p>
          <a:p>
            <a:pPr marL="800100" lvl="1" indent="-342900">
              <a:spcAft>
                <a:spcPts val="1200"/>
              </a:spcAft>
              <a:buClr>
                <a:srgbClr val="C00000"/>
              </a:buClr>
              <a:buFont typeface="Wingdings" panose="05000000000000000000" pitchFamily="2" charset="2"/>
              <a:buChar char="q"/>
            </a:pPr>
            <a:r>
              <a:rPr lang="en-US" sz="1900" dirty="0"/>
              <a:t>Induction on to MAT (Medication Assisted Treatment (buprenorphine, methadone) </a:t>
            </a:r>
            <a:r>
              <a:rPr lang="en-US" sz="1900" b="1" dirty="0"/>
              <a:t>[SUD Only]</a:t>
            </a:r>
          </a:p>
          <a:p>
            <a:pPr marL="800100" lvl="1" indent="-342900">
              <a:spcAft>
                <a:spcPts val="1200"/>
              </a:spcAft>
              <a:buClr>
                <a:srgbClr val="C00000"/>
              </a:buClr>
              <a:buFont typeface="Wingdings" panose="05000000000000000000" pitchFamily="2" charset="2"/>
              <a:buChar char="q"/>
            </a:pPr>
            <a:r>
              <a:rPr lang="en-US" sz="1900" dirty="0"/>
              <a:t>Residential/Inpatient services </a:t>
            </a:r>
            <a:r>
              <a:rPr lang="en-US" sz="1900" b="1" dirty="0"/>
              <a:t>[SUD Only]</a:t>
            </a:r>
          </a:p>
        </p:txBody>
      </p:sp>
    </p:spTree>
    <p:extLst>
      <p:ext uri="{BB962C8B-B14F-4D97-AF65-F5344CB8AC3E}">
        <p14:creationId xmlns:p14="http://schemas.microsoft.com/office/powerpoint/2010/main" val="43898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357886" y="222445"/>
            <a:ext cx="9861237" cy="769441"/>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Reporting to CTC</a:t>
            </a: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5" name="TextBox 4">
            <a:extLst>
              <a:ext uri="{FF2B5EF4-FFF2-40B4-BE49-F238E27FC236}">
                <a16:creationId xmlns:a16="http://schemas.microsoft.com/office/drawing/2014/main" id="{8B83C12D-37DD-4729-94C5-D105F3BC5E1B}"/>
              </a:ext>
            </a:extLst>
          </p:cNvPr>
          <p:cNvSpPr txBox="1"/>
          <p:nvPr/>
        </p:nvSpPr>
        <p:spPr>
          <a:xfrm>
            <a:off x="119865" y="1266572"/>
            <a:ext cx="11978990" cy="3477875"/>
          </a:xfrm>
          <a:prstGeom prst="rect">
            <a:avLst/>
          </a:prstGeom>
          <a:noFill/>
        </p:spPr>
        <p:txBody>
          <a:bodyPr wrap="square">
            <a:spAutoFit/>
          </a:bodyPr>
          <a:lstStyle/>
          <a:p>
            <a:pPr>
              <a:spcAft>
                <a:spcPts val="1200"/>
              </a:spcAft>
              <a:buClr>
                <a:srgbClr val="C00000"/>
              </a:buClr>
            </a:pPr>
            <a:r>
              <a:rPr lang="en-US" sz="1900" b="1" dirty="0"/>
              <a:t>Reporting options:</a:t>
            </a:r>
          </a:p>
          <a:p>
            <a:pPr marL="457200" indent="-457200">
              <a:spcAft>
                <a:spcPts val="1200"/>
              </a:spcAft>
              <a:buClr>
                <a:srgbClr val="C00000"/>
              </a:buClr>
              <a:buFont typeface="+mj-lt"/>
              <a:buAutoNum type="arabicPeriod"/>
            </a:pPr>
            <a:r>
              <a:rPr lang="en-US" sz="1900" dirty="0"/>
              <a:t>Practices wishing to utilize CTC-RI for analysis support will send de-identified practice-level data using the </a:t>
            </a:r>
            <a:r>
              <a:rPr lang="en-US" sz="1900" b="1" dirty="0">
                <a:solidFill>
                  <a:srgbClr val="C00000"/>
                </a:solidFill>
              </a:rPr>
              <a:t>RI MomsPRN Excel Reporting Template</a:t>
            </a:r>
            <a:r>
              <a:rPr lang="en-US" sz="1900" dirty="0"/>
              <a:t> each quarter for de-duplication, aggregation, and/or zip-code analysis to </a:t>
            </a:r>
            <a:r>
              <a:rPr lang="en-US" sz="1900" dirty="0">
                <a:hlinkClick r:id="rId3"/>
              </a:rPr>
              <a:t>jarruda@ctc-ri.org</a:t>
            </a:r>
            <a:r>
              <a:rPr lang="en-US" sz="1900" dirty="0"/>
              <a:t>. </a:t>
            </a:r>
            <a:endParaRPr lang="en-US" sz="1900" b="1" u="sng" dirty="0"/>
          </a:p>
          <a:p>
            <a:pPr marL="457200" indent="-457200">
              <a:spcAft>
                <a:spcPts val="1200"/>
              </a:spcAft>
              <a:buClr>
                <a:srgbClr val="C00000"/>
              </a:buClr>
              <a:buFont typeface="+mj-lt"/>
              <a:buAutoNum type="arabicPeriod"/>
            </a:pPr>
            <a:r>
              <a:rPr lang="en-US" sz="1900" dirty="0"/>
              <a:t>Practices opting to perform analysis internally, please reference the </a:t>
            </a:r>
            <a:r>
              <a:rPr lang="en-US" sz="1900" b="1" dirty="0">
                <a:solidFill>
                  <a:srgbClr val="C00000"/>
                </a:solidFill>
              </a:rPr>
              <a:t>RI MomsPRN Measure Specification Guide</a:t>
            </a:r>
            <a:r>
              <a:rPr lang="en-US" sz="1900" dirty="0"/>
              <a:t> for full description of numerator and denominator definitions. With the first performance period report due in July, please send a de-identified data file to </a:t>
            </a:r>
            <a:r>
              <a:rPr lang="en-US" sz="1900" dirty="0">
                <a:hlinkClick r:id="rId3"/>
              </a:rPr>
              <a:t>jarruda@ctc-ri.org</a:t>
            </a:r>
            <a:r>
              <a:rPr lang="en-US" sz="1900" dirty="0"/>
              <a:t> for quality assurance purposes. After that report, CTC-RI will provide updated guidance on how to report aggregated and de-duplicated counts going forward. </a:t>
            </a:r>
          </a:p>
          <a:p>
            <a:pPr>
              <a:spcAft>
                <a:spcPts val="1200"/>
              </a:spcAft>
              <a:buClr>
                <a:srgbClr val="C00000"/>
              </a:buClr>
            </a:pPr>
            <a:endParaRPr lang="en-US" sz="1900" b="1" dirty="0"/>
          </a:p>
        </p:txBody>
      </p:sp>
      <p:pic>
        <p:nvPicPr>
          <p:cNvPr id="6" name="Picture 5">
            <a:extLst>
              <a:ext uri="{FF2B5EF4-FFF2-40B4-BE49-F238E27FC236}">
                <a16:creationId xmlns:a16="http://schemas.microsoft.com/office/drawing/2014/main" id="{2E3B1027-07FE-48AB-AA2F-C284787185DE}"/>
              </a:ext>
            </a:extLst>
          </p:cNvPr>
          <p:cNvPicPr>
            <a:picLocks noChangeAspect="1"/>
          </p:cNvPicPr>
          <p:nvPr/>
        </p:nvPicPr>
        <p:blipFill rotWithShape="1">
          <a:blip r:embed="rId4"/>
          <a:srcRect b="90861"/>
          <a:stretch/>
        </p:blipFill>
        <p:spPr>
          <a:xfrm>
            <a:off x="178358" y="4484859"/>
            <a:ext cx="11835284" cy="626724"/>
          </a:xfrm>
          <a:prstGeom prst="rect">
            <a:avLst/>
          </a:prstGeom>
        </p:spPr>
      </p:pic>
      <p:pic>
        <p:nvPicPr>
          <p:cNvPr id="9" name="Picture 8">
            <a:extLst>
              <a:ext uri="{FF2B5EF4-FFF2-40B4-BE49-F238E27FC236}">
                <a16:creationId xmlns:a16="http://schemas.microsoft.com/office/drawing/2014/main" id="{BF159319-5CED-4A81-894C-CCF12CB006CC}"/>
              </a:ext>
            </a:extLst>
          </p:cNvPr>
          <p:cNvPicPr>
            <a:picLocks noChangeAspect="1"/>
          </p:cNvPicPr>
          <p:nvPr/>
        </p:nvPicPr>
        <p:blipFill rotWithShape="1">
          <a:blip r:embed="rId5"/>
          <a:srcRect l="983" t="32305" r="7980" b="48742"/>
          <a:stretch/>
        </p:blipFill>
        <p:spPr>
          <a:xfrm>
            <a:off x="178358" y="5111583"/>
            <a:ext cx="11835284" cy="1299731"/>
          </a:xfrm>
          <a:prstGeom prst="rect">
            <a:avLst/>
          </a:prstGeom>
        </p:spPr>
      </p:pic>
    </p:spTree>
    <p:extLst>
      <p:ext uri="{BB962C8B-B14F-4D97-AF65-F5344CB8AC3E}">
        <p14:creationId xmlns:p14="http://schemas.microsoft.com/office/powerpoint/2010/main" val="310170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to Z: Department of Health">
            <a:extLst>
              <a:ext uri="{FF2B5EF4-FFF2-40B4-BE49-F238E27FC236}">
                <a16:creationId xmlns:a16="http://schemas.microsoft.com/office/drawing/2014/main" id="{CD47DEC5-AF5C-45D1-86B0-39744BA1B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825" y="1213770"/>
            <a:ext cx="2184717" cy="22152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FFEAF0-B6D6-42F9-BCEF-4AA14100E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40" y="4447689"/>
            <a:ext cx="3756837" cy="894521"/>
          </a:xfrm>
          <a:prstGeom prst="rect">
            <a:avLst/>
          </a:prstGeom>
        </p:spPr>
      </p:pic>
      <p:sp>
        <p:nvSpPr>
          <p:cNvPr id="9" name="TextBox 8">
            <a:extLst>
              <a:ext uri="{FF2B5EF4-FFF2-40B4-BE49-F238E27FC236}">
                <a16:creationId xmlns:a16="http://schemas.microsoft.com/office/drawing/2014/main" id="{A45C0118-328B-423E-8021-2051851F7EBE}"/>
              </a:ext>
            </a:extLst>
          </p:cNvPr>
          <p:cNvSpPr txBox="1"/>
          <p:nvPr/>
        </p:nvSpPr>
        <p:spPr>
          <a:xfrm>
            <a:off x="4875124" y="1213770"/>
            <a:ext cx="7108242" cy="5201424"/>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400" b="1" dirty="0"/>
              <a:t>Please reach out to the RI MomsPRN teleconsultation line at 401-430-2800 </a:t>
            </a:r>
            <a:br>
              <a:rPr lang="en-US" sz="2400" b="1" dirty="0"/>
            </a:br>
            <a:r>
              <a:rPr lang="en-US" sz="2400" b="1" dirty="0"/>
              <a:t>for any clinical questions or matters. </a:t>
            </a:r>
            <a:br>
              <a:rPr lang="en-US" sz="2400" b="1" dirty="0"/>
            </a:br>
            <a:endParaRPr lang="en-US" sz="2400" b="1" dirty="0"/>
          </a:p>
          <a:p>
            <a:pPr marL="342900" indent="-342900">
              <a:spcAft>
                <a:spcPts val="1200"/>
              </a:spcAft>
              <a:buClr>
                <a:srgbClr val="C00000"/>
              </a:buClr>
              <a:buFont typeface="Wingdings" panose="05000000000000000000" pitchFamily="2" charset="2"/>
              <a:buChar char="Ø"/>
            </a:pPr>
            <a:r>
              <a:rPr lang="en-US" sz="2400" b="1" dirty="0"/>
              <a:t>Contact a CTC-Practice Facilitator for other questions.</a:t>
            </a:r>
            <a:br>
              <a:rPr lang="en-US" sz="2400" b="1" dirty="0"/>
            </a:br>
            <a:endParaRPr lang="en-US" sz="2400" b="1" dirty="0"/>
          </a:p>
          <a:p>
            <a:pPr marL="342900" indent="-342900">
              <a:spcAft>
                <a:spcPts val="1200"/>
              </a:spcAft>
              <a:buClr>
                <a:srgbClr val="C00000"/>
              </a:buClr>
              <a:buFont typeface="Wingdings" panose="05000000000000000000" pitchFamily="2" charset="2"/>
              <a:buChar char="Ø"/>
            </a:pPr>
            <a:r>
              <a:rPr lang="en-US" sz="2400" b="1" dirty="0"/>
              <a:t>RIDOH Contact Information</a:t>
            </a:r>
            <a:br>
              <a:rPr lang="en-US" sz="2400" b="1" dirty="0"/>
            </a:br>
            <a:r>
              <a:rPr lang="en-US" sz="2400" dirty="0"/>
              <a:t>Jim Beasley, MPA</a:t>
            </a:r>
            <a:br>
              <a:rPr lang="en-US" sz="2400" dirty="0"/>
            </a:br>
            <a:r>
              <a:rPr lang="en-US" sz="2400" dirty="0"/>
              <a:t>RI MomsPRN Program Manager</a:t>
            </a:r>
            <a:br>
              <a:rPr lang="en-US" sz="2400" dirty="0"/>
            </a:br>
            <a:r>
              <a:rPr lang="en-US" sz="2400" dirty="0"/>
              <a:t>RI Department of Health</a:t>
            </a:r>
            <a:br>
              <a:rPr lang="en-US" sz="2400" dirty="0"/>
            </a:br>
            <a:r>
              <a:rPr lang="en-US" sz="2400" dirty="0">
                <a:hlinkClick r:id="rId4"/>
              </a:rPr>
              <a:t>Jim.Beasley@health.ri.gov</a:t>
            </a:r>
            <a:br>
              <a:rPr lang="en-US" sz="2400" dirty="0"/>
            </a:br>
            <a:endParaRPr lang="en-US" sz="2400" dirty="0"/>
          </a:p>
        </p:txBody>
      </p:sp>
    </p:spTree>
    <p:extLst>
      <p:ext uri="{BB962C8B-B14F-4D97-AF65-F5344CB8AC3E}">
        <p14:creationId xmlns:p14="http://schemas.microsoft.com/office/powerpoint/2010/main" val="293819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407806" y="235343"/>
            <a:ext cx="9861237" cy="1815882"/>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Required Screening Measures</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11" name="TextBox 10">
            <a:extLst>
              <a:ext uri="{FF2B5EF4-FFF2-40B4-BE49-F238E27FC236}">
                <a16:creationId xmlns:a16="http://schemas.microsoft.com/office/drawing/2014/main" id="{CAB8CE6E-3E7B-48DE-88F5-2891AE17E98E}"/>
              </a:ext>
            </a:extLst>
          </p:cNvPr>
          <p:cNvSpPr txBox="1"/>
          <p:nvPr/>
        </p:nvSpPr>
        <p:spPr>
          <a:xfrm>
            <a:off x="629262" y="1432881"/>
            <a:ext cx="11418324" cy="5139869"/>
          </a:xfrm>
          <a:prstGeom prst="rect">
            <a:avLst/>
          </a:prstGeom>
          <a:noFill/>
        </p:spPr>
        <p:txBody>
          <a:bodyPr wrap="square">
            <a:spAutoFit/>
          </a:bodyPr>
          <a:lstStyle/>
          <a:p>
            <a:pPr>
              <a:spcAft>
                <a:spcPts val="1200"/>
              </a:spcAft>
              <a:buClr>
                <a:srgbClr val="C00000"/>
              </a:buClr>
            </a:pPr>
            <a:r>
              <a:rPr lang="en-US" sz="2400" b="1" dirty="0"/>
              <a:t>Each quarter</a:t>
            </a:r>
            <a:r>
              <a:rPr lang="en-US" sz="2400" dirty="0"/>
              <a:t>, practices are required to either report aggregate de-duplicated counts or provide de-identified data in an excel sheet of the following: </a:t>
            </a:r>
          </a:p>
          <a:p>
            <a:pPr marL="342900" indent="-342900">
              <a:spcAft>
                <a:spcPts val="1200"/>
              </a:spcAft>
              <a:buClr>
                <a:srgbClr val="C00000"/>
              </a:buClr>
              <a:buFont typeface="Wingdings" panose="05000000000000000000" pitchFamily="2" charset="2"/>
              <a:buChar char="Ø"/>
            </a:pPr>
            <a:r>
              <a:rPr lang="en-US" sz="2400" dirty="0"/>
              <a:t>perinatal patients attributed to practice during the specified time period;</a:t>
            </a:r>
          </a:p>
          <a:p>
            <a:pPr marL="342900" indent="-342900">
              <a:spcAft>
                <a:spcPts val="1200"/>
              </a:spcAft>
              <a:buClr>
                <a:srgbClr val="C00000"/>
              </a:buClr>
              <a:buFont typeface="Wingdings" panose="05000000000000000000" pitchFamily="2" charset="2"/>
              <a:buChar char="Ø"/>
            </a:pPr>
            <a:r>
              <a:rPr lang="en-US" sz="2400" dirty="0"/>
              <a:t>perinatal patients who were </a:t>
            </a:r>
            <a:r>
              <a:rPr lang="en-US" sz="2400" u="sng" dirty="0"/>
              <a:t>screened for each domain</a:t>
            </a:r>
            <a:r>
              <a:rPr lang="en-US" sz="2400" dirty="0"/>
              <a:t> (depression, anxiety, and substance use) during said time period;</a:t>
            </a:r>
          </a:p>
          <a:p>
            <a:pPr marL="342900" indent="-342900">
              <a:spcAft>
                <a:spcPts val="1200"/>
              </a:spcAft>
              <a:buClr>
                <a:srgbClr val="C00000"/>
              </a:buClr>
              <a:buFont typeface="Wingdings" panose="05000000000000000000" pitchFamily="2" charset="2"/>
              <a:buChar char="Ø"/>
            </a:pPr>
            <a:r>
              <a:rPr lang="en-US" sz="2400" dirty="0"/>
              <a:t>perinatal patients who </a:t>
            </a:r>
            <a:r>
              <a:rPr lang="en-US" sz="2400" u="sng" dirty="0"/>
              <a:t>screened positive for each domain</a:t>
            </a:r>
            <a:r>
              <a:rPr lang="en-US" sz="2400" dirty="0"/>
              <a:t> (depression, anxiety, and substance use) during the time period;</a:t>
            </a:r>
          </a:p>
          <a:p>
            <a:pPr marL="342900" indent="-342900">
              <a:spcAft>
                <a:spcPts val="1200"/>
              </a:spcAft>
              <a:buClr>
                <a:srgbClr val="C00000"/>
              </a:buClr>
              <a:buFont typeface="Wingdings" panose="05000000000000000000" pitchFamily="2" charset="2"/>
              <a:buChar char="Ø"/>
            </a:pPr>
            <a:r>
              <a:rPr lang="en-US" sz="2400" dirty="0"/>
              <a:t>perinatal patient zip code information so that medically underserved/rural designation stratification/cross cuts can be conducted either internally or by CTC-RI for all the above measures during the time period. </a:t>
            </a:r>
            <a:endParaRPr lang="en-US" sz="2800" dirty="0"/>
          </a:p>
        </p:txBody>
      </p:sp>
    </p:spTree>
    <p:extLst>
      <p:ext uri="{BB962C8B-B14F-4D97-AF65-F5344CB8AC3E}">
        <p14:creationId xmlns:p14="http://schemas.microsoft.com/office/powerpoint/2010/main" val="281785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407806" y="251385"/>
            <a:ext cx="9861237" cy="1815882"/>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Performance Period &amp; Deadlines</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11" name="TextBox 10">
            <a:extLst>
              <a:ext uri="{FF2B5EF4-FFF2-40B4-BE49-F238E27FC236}">
                <a16:creationId xmlns:a16="http://schemas.microsoft.com/office/drawing/2014/main" id="{CAB8CE6E-3E7B-48DE-88F5-2891AE17E98E}"/>
              </a:ext>
            </a:extLst>
          </p:cNvPr>
          <p:cNvSpPr txBox="1"/>
          <p:nvPr/>
        </p:nvSpPr>
        <p:spPr>
          <a:xfrm>
            <a:off x="118762" y="3001649"/>
            <a:ext cx="11922392" cy="3785652"/>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000" dirty="0"/>
              <a:t>On April 9, practices are required to report the </a:t>
            </a:r>
            <a:r>
              <a:rPr lang="en-US" sz="2000" u="sng" dirty="0"/>
              <a:t>number of de-duplicated perinatal patients attributed</a:t>
            </a:r>
            <a:r>
              <a:rPr lang="en-US" sz="2000" dirty="0"/>
              <a:t> between 02.01.20 - 01.31.21 and any readily available </a:t>
            </a:r>
            <a:r>
              <a:rPr lang="en-US" sz="2000" u="sng" dirty="0"/>
              <a:t>de-identified screening data</a:t>
            </a:r>
            <a:r>
              <a:rPr lang="en-US" sz="2000" dirty="0"/>
              <a:t> for depression, anxiety, and substance and if available, any positive screen data.</a:t>
            </a:r>
          </a:p>
          <a:p>
            <a:pPr marL="342900" indent="-342900">
              <a:spcAft>
                <a:spcPts val="1200"/>
              </a:spcAft>
              <a:buClr>
                <a:srgbClr val="C00000"/>
              </a:buClr>
              <a:buFont typeface="Wingdings" panose="05000000000000000000" pitchFamily="2" charset="2"/>
              <a:buChar char="Ø"/>
            </a:pPr>
            <a:r>
              <a:rPr lang="en-US" sz="2000" dirty="0"/>
              <a:t>If your practice was not using a validated screening tool for any domain (depression, anxiety, or SUD) between 02.01.20 – 01.21.21, the count reported will be zero. If the practice was using a validated tool and data is available, the practice would report the number of </a:t>
            </a:r>
            <a:r>
              <a:rPr lang="en-US" sz="2000" u="sng" dirty="0"/>
              <a:t>de-duplicated patients screened for each domain along with any positive screening data. </a:t>
            </a:r>
          </a:p>
          <a:p>
            <a:pPr marL="342900" indent="-342900">
              <a:spcAft>
                <a:spcPts val="1200"/>
              </a:spcAft>
              <a:buClr>
                <a:srgbClr val="C00000"/>
              </a:buClr>
              <a:buFont typeface="Wingdings" panose="05000000000000000000" pitchFamily="2" charset="2"/>
              <a:buChar char="Ø"/>
            </a:pPr>
            <a:r>
              <a:rPr lang="en-US" sz="2000" dirty="0"/>
              <a:t>The April 9 figures reported for each domain will serve as your baseline rates and will be used to track progress toward reaching the goal of ensuring all perinatal patients are screened at least once for depression, anxiety, and substance use during the performance period (04.01.21-03.31.22). </a:t>
            </a:r>
          </a:p>
        </p:txBody>
      </p:sp>
      <p:graphicFrame>
        <p:nvGraphicFramePr>
          <p:cNvPr id="2" name="Table 1">
            <a:extLst>
              <a:ext uri="{FF2B5EF4-FFF2-40B4-BE49-F238E27FC236}">
                <a16:creationId xmlns:a16="http://schemas.microsoft.com/office/drawing/2014/main" id="{A51B3F26-252F-4A0E-BD80-F89FAE32FDF3}"/>
              </a:ext>
            </a:extLst>
          </p:cNvPr>
          <p:cNvGraphicFramePr>
            <a:graphicFrameLocks noGrp="1"/>
          </p:cNvGraphicFramePr>
          <p:nvPr>
            <p:extLst>
              <p:ext uri="{D42A27DB-BD31-4B8C-83A1-F6EECF244321}">
                <p14:modId xmlns:p14="http://schemas.microsoft.com/office/powerpoint/2010/main" val="1539151710"/>
              </p:ext>
            </p:extLst>
          </p:nvPr>
        </p:nvGraphicFramePr>
        <p:xfrm>
          <a:off x="1536143" y="1047032"/>
          <a:ext cx="8681552" cy="1949006"/>
        </p:xfrm>
        <a:graphic>
          <a:graphicData uri="http://schemas.openxmlformats.org/drawingml/2006/table">
            <a:tbl>
              <a:tblPr firstRow="1" firstCol="1" bandRow="1">
                <a:tableStyleId>{5C22544A-7EE6-4342-B048-85BDC9FD1C3A}</a:tableStyleId>
              </a:tblPr>
              <a:tblGrid>
                <a:gridCol w="2232660">
                  <a:extLst>
                    <a:ext uri="{9D8B030D-6E8A-4147-A177-3AD203B41FA5}">
                      <a16:colId xmlns:a16="http://schemas.microsoft.com/office/drawing/2014/main" val="347991750"/>
                    </a:ext>
                  </a:extLst>
                </a:gridCol>
                <a:gridCol w="3112135">
                  <a:extLst>
                    <a:ext uri="{9D8B030D-6E8A-4147-A177-3AD203B41FA5}">
                      <a16:colId xmlns:a16="http://schemas.microsoft.com/office/drawing/2014/main" val="1394740551"/>
                    </a:ext>
                  </a:extLst>
                </a:gridCol>
                <a:gridCol w="3336757">
                  <a:extLst>
                    <a:ext uri="{9D8B030D-6E8A-4147-A177-3AD203B41FA5}">
                      <a16:colId xmlns:a16="http://schemas.microsoft.com/office/drawing/2014/main" val="221260640"/>
                    </a:ext>
                  </a:extLst>
                </a:gridCol>
              </a:tblGrid>
              <a:tr h="223044">
                <a:tc>
                  <a:txBody>
                    <a:bodyPr/>
                    <a:lstStyle/>
                    <a:p>
                      <a:pPr marL="0" marR="0">
                        <a:lnSpc>
                          <a:spcPct val="107000"/>
                        </a:lnSpc>
                        <a:spcBef>
                          <a:spcPts val="0"/>
                        </a:spcBef>
                        <a:spcAft>
                          <a:spcPts val="0"/>
                        </a:spcAft>
                      </a:pPr>
                      <a:r>
                        <a:rPr lang="en-US" sz="2100" dirty="0">
                          <a:effectLst/>
                        </a:rPr>
                        <a:t> </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Date Range</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Report Due</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400690"/>
                  </a:ext>
                </a:extLst>
              </a:tr>
              <a:tr h="233196">
                <a:tc>
                  <a:txBody>
                    <a:bodyPr/>
                    <a:lstStyle/>
                    <a:p>
                      <a:pPr marL="0" marR="0">
                        <a:lnSpc>
                          <a:spcPct val="107000"/>
                        </a:lnSpc>
                        <a:spcBef>
                          <a:spcPts val="0"/>
                        </a:spcBef>
                        <a:spcAft>
                          <a:spcPts val="0"/>
                        </a:spcAft>
                      </a:pPr>
                      <a:r>
                        <a:rPr lang="en-US" sz="2100" b="1" dirty="0">
                          <a:effectLst/>
                        </a:rPr>
                        <a:t>Baseline Report</a:t>
                      </a:r>
                      <a:endParaRPr lang="en-US" sz="2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02/01/20 01/31/21</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April 9, 2021</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1367931"/>
                  </a:ext>
                </a:extLst>
              </a:tr>
              <a:tr h="223211">
                <a:tc>
                  <a:txBody>
                    <a:bodyPr/>
                    <a:lstStyle/>
                    <a:p>
                      <a:pPr marL="0" marR="0">
                        <a:lnSpc>
                          <a:spcPct val="107000"/>
                        </a:lnSpc>
                        <a:spcBef>
                          <a:spcPts val="0"/>
                        </a:spcBef>
                        <a:spcAft>
                          <a:spcPts val="0"/>
                        </a:spcAft>
                      </a:pPr>
                      <a:r>
                        <a:rPr lang="en-US" sz="2100" b="1" dirty="0">
                          <a:effectLst/>
                        </a:rPr>
                        <a:t>Project Report 1</a:t>
                      </a:r>
                      <a:endParaRPr lang="en-US" sz="2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04/01/21-5/31/21</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July 9, 2021</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4884117"/>
                  </a:ext>
                </a:extLst>
              </a:tr>
              <a:tr h="223211">
                <a:tc>
                  <a:txBody>
                    <a:bodyPr/>
                    <a:lstStyle/>
                    <a:p>
                      <a:pPr marL="0" marR="0">
                        <a:lnSpc>
                          <a:spcPct val="107000"/>
                        </a:lnSpc>
                        <a:spcBef>
                          <a:spcPts val="0"/>
                        </a:spcBef>
                        <a:spcAft>
                          <a:spcPts val="0"/>
                        </a:spcAft>
                      </a:pPr>
                      <a:r>
                        <a:rPr lang="en-US" sz="2100" b="1" dirty="0">
                          <a:effectLst/>
                        </a:rPr>
                        <a:t>Project Report 2</a:t>
                      </a:r>
                      <a:endParaRPr lang="en-US" sz="2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04/01/21-08/31/21</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October 8, 2021</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75367952"/>
                  </a:ext>
                </a:extLst>
              </a:tr>
              <a:tr h="223211">
                <a:tc>
                  <a:txBody>
                    <a:bodyPr/>
                    <a:lstStyle/>
                    <a:p>
                      <a:pPr marL="0" marR="0">
                        <a:lnSpc>
                          <a:spcPct val="107000"/>
                        </a:lnSpc>
                        <a:spcBef>
                          <a:spcPts val="0"/>
                        </a:spcBef>
                        <a:spcAft>
                          <a:spcPts val="0"/>
                        </a:spcAft>
                      </a:pPr>
                      <a:r>
                        <a:rPr lang="en-US" sz="2100" b="1" dirty="0">
                          <a:effectLst/>
                        </a:rPr>
                        <a:t>Project Report 3</a:t>
                      </a:r>
                      <a:endParaRPr lang="en-US" sz="2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04/01/21-12/31/21</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January 14,2022</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7738750"/>
                  </a:ext>
                </a:extLst>
              </a:tr>
              <a:tr h="223211">
                <a:tc>
                  <a:txBody>
                    <a:bodyPr/>
                    <a:lstStyle/>
                    <a:p>
                      <a:pPr marL="0" marR="0">
                        <a:lnSpc>
                          <a:spcPct val="107000"/>
                        </a:lnSpc>
                        <a:spcBef>
                          <a:spcPts val="0"/>
                        </a:spcBef>
                        <a:spcAft>
                          <a:spcPts val="0"/>
                        </a:spcAft>
                      </a:pPr>
                      <a:r>
                        <a:rPr lang="en-US" sz="2100" b="1" dirty="0">
                          <a:effectLst/>
                        </a:rPr>
                        <a:t>Project Report 4</a:t>
                      </a:r>
                      <a:endParaRPr lang="en-US" sz="2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04/01/21-03/31/22</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100" dirty="0">
                          <a:effectLst/>
                        </a:rPr>
                        <a:t>April 8, 2022</a:t>
                      </a:r>
                      <a:endParaRPr lang="en-US" sz="2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3324753"/>
                  </a:ext>
                </a:extLst>
              </a:tr>
            </a:tbl>
          </a:graphicData>
        </a:graphic>
      </p:graphicFrame>
    </p:spTree>
    <p:extLst>
      <p:ext uri="{BB962C8B-B14F-4D97-AF65-F5344CB8AC3E}">
        <p14:creationId xmlns:p14="http://schemas.microsoft.com/office/powerpoint/2010/main" val="274457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407806" y="251385"/>
            <a:ext cx="9861237" cy="1815882"/>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Defining Perinatal Patients</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11" name="TextBox 10">
            <a:extLst>
              <a:ext uri="{FF2B5EF4-FFF2-40B4-BE49-F238E27FC236}">
                <a16:creationId xmlns:a16="http://schemas.microsoft.com/office/drawing/2014/main" id="{CAB8CE6E-3E7B-48DE-88F5-2891AE17E98E}"/>
              </a:ext>
            </a:extLst>
          </p:cNvPr>
          <p:cNvSpPr txBox="1"/>
          <p:nvPr/>
        </p:nvSpPr>
        <p:spPr>
          <a:xfrm>
            <a:off x="134804" y="1249817"/>
            <a:ext cx="11922392" cy="5216813"/>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100" dirty="0"/>
              <a:t>RIDOH defines perinatal patients as those between 11-55 years of age who are pregnant and/or postpartum.</a:t>
            </a:r>
          </a:p>
          <a:p>
            <a:pPr marL="342900" indent="-342900">
              <a:spcAft>
                <a:spcPts val="1200"/>
              </a:spcAft>
              <a:buClr>
                <a:srgbClr val="C00000"/>
              </a:buClr>
              <a:buFont typeface="Wingdings" panose="05000000000000000000" pitchFamily="2" charset="2"/>
              <a:buChar char="Ø"/>
            </a:pPr>
            <a:r>
              <a:rPr lang="en-US" sz="2100" dirty="0"/>
              <a:t>RIDOH defines postpartum as up 12 months.</a:t>
            </a:r>
          </a:p>
          <a:p>
            <a:pPr marL="342900" indent="-342900">
              <a:spcAft>
                <a:spcPts val="1200"/>
              </a:spcAft>
              <a:buClr>
                <a:srgbClr val="C00000"/>
              </a:buClr>
              <a:buFont typeface="Wingdings" panose="05000000000000000000" pitchFamily="2" charset="2"/>
              <a:buChar char="Ø"/>
            </a:pPr>
            <a:r>
              <a:rPr lang="en-US" sz="2100" dirty="0"/>
              <a:t>RIDOH is not recommending any exclusions of any perinatal patients (i.e., include those whose pregnancy did not continue for any reason).</a:t>
            </a:r>
          </a:p>
          <a:p>
            <a:pPr marL="342900" indent="-342900">
              <a:spcAft>
                <a:spcPts val="1200"/>
              </a:spcAft>
              <a:buClr>
                <a:srgbClr val="C00000"/>
              </a:buClr>
              <a:buFont typeface="Wingdings" panose="05000000000000000000" pitchFamily="2" charset="2"/>
              <a:buChar char="Ø"/>
            </a:pPr>
            <a:r>
              <a:rPr lang="en-US" sz="2100" dirty="0"/>
              <a:t>Data source options for helping identify perinatal patients and/or prenatal or postpartum visits include but are not limited to: </a:t>
            </a:r>
          </a:p>
          <a:p>
            <a:pPr marL="800100" lvl="1" indent="-342900">
              <a:spcAft>
                <a:spcPts val="1200"/>
              </a:spcAft>
              <a:buClr>
                <a:srgbClr val="C00000"/>
              </a:buClr>
              <a:buFont typeface="Wingdings" panose="05000000000000000000" pitchFamily="2" charset="2"/>
              <a:buChar char="q"/>
            </a:pPr>
            <a:r>
              <a:rPr lang="en-US" sz="2100" dirty="0"/>
              <a:t>E &amp; M codes: 59425; 59426; 59430; or 99201-99215 which needs to be paired with a diagnosis code (ICD-10) of pregnancy supervision; or</a:t>
            </a:r>
          </a:p>
          <a:p>
            <a:pPr marL="800100" lvl="1" indent="-342900">
              <a:spcAft>
                <a:spcPts val="1200"/>
              </a:spcAft>
              <a:buClr>
                <a:srgbClr val="C00000"/>
              </a:buClr>
              <a:buFont typeface="Wingdings" panose="05000000000000000000" pitchFamily="2" charset="2"/>
              <a:buChar char="q"/>
            </a:pPr>
            <a:r>
              <a:rPr lang="en-US" sz="2100" dirty="0"/>
              <a:t>Relevant pregnancy and postpartum “problem code designations” in electronic health record system; or </a:t>
            </a:r>
          </a:p>
          <a:p>
            <a:pPr marL="800100" lvl="1" indent="-342900">
              <a:spcAft>
                <a:spcPts val="1200"/>
              </a:spcAft>
              <a:buClr>
                <a:srgbClr val="C00000"/>
              </a:buClr>
              <a:buFont typeface="Wingdings" panose="05000000000000000000" pitchFamily="2" charset="2"/>
              <a:buChar char="q"/>
            </a:pPr>
            <a:r>
              <a:rPr lang="en-US" sz="2100" dirty="0"/>
              <a:t>Any other code, including telemedicine, or field that the practice uses to define prenatal and postpartum visits and/or perinatal patients.</a:t>
            </a:r>
          </a:p>
        </p:txBody>
      </p:sp>
    </p:spTree>
    <p:extLst>
      <p:ext uri="{BB962C8B-B14F-4D97-AF65-F5344CB8AC3E}">
        <p14:creationId xmlns:p14="http://schemas.microsoft.com/office/powerpoint/2010/main" val="283671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407806" y="251385"/>
            <a:ext cx="9861237" cy="1815882"/>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De-Duplication Analysis</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11" name="TextBox 10">
            <a:extLst>
              <a:ext uri="{FF2B5EF4-FFF2-40B4-BE49-F238E27FC236}">
                <a16:creationId xmlns:a16="http://schemas.microsoft.com/office/drawing/2014/main" id="{CAB8CE6E-3E7B-48DE-88F5-2891AE17E98E}"/>
              </a:ext>
            </a:extLst>
          </p:cNvPr>
          <p:cNvSpPr txBox="1"/>
          <p:nvPr/>
        </p:nvSpPr>
        <p:spPr>
          <a:xfrm>
            <a:off x="134804" y="1332009"/>
            <a:ext cx="11922392" cy="5232202"/>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100" dirty="0"/>
              <a:t>Perinatal patient counts for each screening domain are to be de-duplicated</a:t>
            </a:r>
          </a:p>
          <a:p>
            <a:pPr marL="342900" indent="-342900">
              <a:spcAft>
                <a:spcPts val="1200"/>
              </a:spcAft>
              <a:buClr>
                <a:srgbClr val="C00000"/>
              </a:buClr>
              <a:buFont typeface="Wingdings" panose="05000000000000000000" pitchFamily="2" charset="2"/>
              <a:buChar char="Ø"/>
            </a:pPr>
            <a:r>
              <a:rPr lang="en-US" sz="2100" dirty="0"/>
              <a:t>CTC-RI is offering to assist with this level of analysis. Practices would send a de-identified file to them quarterly that would include various denominator and numerator variables for data analysis.</a:t>
            </a:r>
          </a:p>
          <a:p>
            <a:pPr marL="342900" indent="-342900">
              <a:spcAft>
                <a:spcPts val="1200"/>
              </a:spcAft>
              <a:buClr>
                <a:srgbClr val="C00000"/>
              </a:buClr>
              <a:buFont typeface="Wingdings" panose="05000000000000000000" pitchFamily="2" charset="2"/>
              <a:buChar char="Ø"/>
            </a:pPr>
            <a:r>
              <a:rPr lang="en-US" sz="2100" dirty="0"/>
              <a:t>If planning to perform this analysis internally, </a:t>
            </a:r>
          </a:p>
          <a:p>
            <a:pPr marL="800100" lvl="1" indent="-342900">
              <a:spcAft>
                <a:spcPts val="1200"/>
              </a:spcAft>
              <a:buClr>
                <a:srgbClr val="C00000"/>
              </a:buClr>
              <a:buFont typeface="Wingdings" panose="05000000000000000000" pitchFamily="2" charset="2"/>
              <a:buChar char="q"/>
            </a:pPr>
            <a:r>
              <a:rPr lang="en-US" sz="2100" dirty="0"/>
              <a:t>De-duplication would have to occur for each screening domain (depression, anxiety, and SUD separately). In addition, RIDOH will need to periodically obtain counts for those receiving all three screens.   </a:t>
            </a:r>
          </a:p>
          <a:p>
            <a:pPr marL="800100" lvl="1" indent="-342900">
              <a:spcAft>
                <a:spcPts val="1200"/>
              </a:spcAft>
              <a:buClr>
                <a:srgbClr val="C00000"/>
              </a:buClr>
              <a:buFont typeface="Wingdings" panose="05000000000000000000" pitchFamily="2" charset="2"/>
              <a:buChar char="q"/>
            </a:pPr>
            <a:r>
              <a:rPr lang="en-US" sz="2100" dirty="0"/>
              <a:t>Be careful with this de-duplication process. With the prior practice cohort, there were issues with ensuring all screens and positive screening reports were not lost in the de-duplication process. To avoid issues with this, practices opting to report these measures internally will have to submit a de-identified file with their first performance report to CTC-RI for quality assurance purposes. CTC-RI can also provide guidance/training on this as well. </a:t>
            </a:r>
          </a:p>
        </p:txBody>
      </p:sp>
    </p:spTree>
    <p:extLst>
      <p:ext uri="{BB962C8B-B14F-4D97-AF65-F5344CB8AC3E}">
        <p14:creationId xmlns:p14="http://schemas.microsoft.com/office/powerpoint/2010/main" val="79702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407806" y="251385"/>
            <a:ext cx="9861237" cy="1815882"/>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Defining Validated Screening </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11" name="TextBox 10">
            <a:extLst>
              <a:ext uri="{FF2B5EF4-FFF2-40B4-BE49-F238E27FC236}">
                <a16:creationId xmlns:a16="http://schemas.microsoft.com/office/drawing/2014/main" id="{CAB8CE6E-3E7B-48DE-88F5-2891AE17E98E}"/>
              </a:ext>
            </a:extLst>
          </p:cNvPr>
          <p:cNvSpPr txBox="1"/>
          <p:nvPr/>
        </p:nvSpPr>
        <p:spPr>
          <a:xfrm>
            <a:off x="134804" y="1301187"/>
            <a:ext cx="11922392" cy="4924425"/>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100" dirty="0"/>
              <a:t>As a reminder, practices choose the validated screening tools to use for each domain (i.e., depression, anxiety, and substance use) and are only required to screen attributed perinatal patients at least once during the performance period for each domain.</a:t>
            </a:r>
          </a:p>
          <a:p>
            <a:pPr marL="342900" indent="-342900">
              <a:spcAft>
                <a:spcPts val="1200"/>
              </a:spcAft>
              <a:buClr>
                <a:srgbClr val="C00000"/>
              </a:buClr>
              <a:buFont typeface="Wingdings" panose="05000000000000000000" pitchFamily="2" charset="2"/>
              <a:buChar char="Ø"/>
            </a:pPr>
            <a:r>
              <a:rPr lang="en-US" sz="2100" dirty="0"/>
              <a:t>Women and Infants staff recommend using the PHQ-2/9 and/or EPDS for depression, GAD-7 for anxiety, and either the NIDA Quick Screen or a combination of the DAST-10 &amp; AUDIT-C for substance use. They also recommend that practices screen for all three domains at least once each trimester and at least once again within 2 months postpartum. </a:t>
            </a:r>
            <a:r>
              <a:rPr lang="en-US" sz="2100" b="1" dirty="0"/>
              <a:t>For a more in-depth clinical conversation regarding screening tools and frequency, please call the RI MomsPRN teleconsultation 401-430-2800</a:t>
            </a:r>
            <a:r>
              <a:rPr lang="en-US" sz="2100" dirty="0"/>
              <a:t>.</a:t>
            </a:r>
          </a:p>
          <a:p>
            <a:pPr marL="342900" indent="-342900">
              <a:spcAft>
                <a:spcPts val="1200"/>
              </a:spcAft>
              <a:buClr>
                <a:srgbClr val="C00000"/>
              </a:buClr>
              <a:buFont typeface="Wingdings" panose="05000000000000000000" pitchFamily="2" charset="2"/>
              <a:buChar char="Ø"/>
            </a:pPr>
            <a:r>
              <a:rPr lang="en-US" sz="2100" dirty="0"/>
              <a:t>Please note that If using the DAST-10 and Audit-C or any other combination of validated SUD screening tools, it is recommended that practices track and report each tool to ensure all are administered. For purposes of this evaluation for those practices performing the analysis internally, the administration of any SUD validated tool (i.e., even just one) will result in that patient being counted as “screened” for SUD. </a:t>
            </a:r>
          </a:p>
        </p:txBody>
      </p:sp>
    </p:spTree>
    <p:extLst>
      <p:ext uri="{BB962C8B-B14F-4D97-AF65-F5344CB8AC3E}">
        <p14:creationId xmlns:p14="http://schemas.microsoft.com/office/powerpoint/2010/main" val="363862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409514" y="261659"/>
            <a:ext cx="9861237" cy="1292662"/>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Screening Documentation</a:t>
            </a:r>
            <a:endParaRPr lang="en-US" sz="2400" dirty="0"/>
          </a:p>
          <a:p>
            <a:pPr marL="285750" indent="-285750">
              <a:spcAft>
                <a:spcPts val="1200"/>
              </a:spcAft>
              <a:buFont typeface="Arial" panose="020B0604020202020204" pitchFamily="34" charset="0"/>
              <a:buChar char="•"/>
            </a:pP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5" name="TextBox 4">
            <a:extLst>
              <a:ext uri="{FF2B5EF4-FFF2-40B4-BE49-F238E27FC236}">
                <a16:creationId xmlns:a16="http://schemas.microsoft.com/office/drawing/2014/main" id="{8B83C12D-37DD-4729-94C5-D105F3BC5E1B}"/>
              </a:ext>
            </a:extLst>
          </p:cNvPr>
          <p:cNvSpPr txBox="1"/>
          <p:nvPr/>
        </p:nvSpPr>
        <p:spPr>
          <a:xfrm>
            <a:off x="134804" y="1218995"/>
            <a:ext cx="11670204" cy="5232202"/>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100" dirty="0"/>
              <a:t>Perinatal patients may decline a screening. They are to be included in the denominator, not counted as screened, and practices should track declines.</a:t>
            </a:r>
          </a:p>
          <a:p>
            <a:pPr marL="342900" indent="-342900">
              <a:spcAft>
                <a:spcPts val="1200"/>
              </a:spcAft>
              <a:buClr>
                <a:srgbClr val="C00000"/>
              </a:buClr>
              <a:buFont typeface="Wingdings" panose="05000000000000000000" pitchFamily="2" charset="2"/>
              <a:buChar char="Ø"/>
            </a:pPr>
            <a:r>
              <a:rPr lang="en-US" sz="2100" dirty="0"/>
              <a:t>Data source options for documenting screening for depression, anxiety, and </a:t>
            </a:r>
            <a:br>
              <a:rPr lang="en-US" sz="2100" dirty="0"/>
            </a:br>
            <a:r>
              <a:rPr lang="en-US" sz="2100" dirty="0"/>
              <a:t>substance use include but are not limited to: </a:t>
            </a:r>
          </a:p>
          <a:p>
            <a:pPr marL="800100" lvl="1" indent="-342900">
              <a:spcAft>
                <a:spcPts val="1200"/>
              </a:spcAft>
              <a:buClr>
                <a:srgbClr val="C00000"/>
              </a:buClr>
              <a:buFont typeface="Wingdings" panose="05000000000000000000" pitchFamily="2" charset="2"/>
              <a:buChar char="q"/>
            </a:pPr>
            <a:r>
              <a:rPr lang="en-US" sz="2100" dirty="0"/>
              <a:t>Structured data field indicating screening performed (yes, no, declined) </a:t>
            </a:r>
          </a:p>
          <a:p>
            <a:pPr marL="800100" lvl="1" indent="-342900">
              <a:spcAft>
                <a:spcPts val="1200"/>
              </a:spcAft>
              <a:buClr>
                <a:srgbClr val="C00000"/>
              </a:buClr>
              <a:buFont typeface="Wingdings" panose="05000000000000000000" pitchFamily="2" charset="2"/>
              <a:buChar char="q"/>
            </a:pPr>
            <a:r>
              <a:rPr lang="en-US" sz="2100" dirty="0"/>
              <a:t>Structured data field indicating screening result (positive, negative, or a </a:t>
            </a:r>
            <a:br>
              <a:rPr lang="en-US" sz="2100" dirty="0"/>
            </a:br>
            <a:r>
              <a:rPr lang="en-US" sz="2100" dirty="0"/>
              <a:t>numeric/text score (EPDS (0-30), PHQ-9 (0-27), GAD-7 (0-21), DAST-10 (0-10), </a:t>
            </a:r>
            <a:br>
              <a:rPr lang="en-US" sz="2100" dirty="0"/>
            </a:br>
            <a:r>
              <a:rPr lang="en-US" sz="2100" dirty="0"/>
              <a:t>AUDIT-C (0-12), NIDA Quick Screen (any documented answer))</a:t>
            </a:r>
          </a:p>
          <a:p>
            <a:pPr marL="800100" lvl="1" indent="-342900">
              <a:spcAft>
                <a:spcPts val="1200"/>
              </a:spcAft>
              <a:buClr>
                <a:srgbClr val="C00000"/>
              </a:buClr>
              <a:buFont typeface="Wingdings" panose="05000000000000000000" pitchFamily="2" charset="2"/>
              <a:buChar char="q"/>
            </a:pPr>
            <a:r>
              <a:rPr lang="en-US" sz="2100" dirty="0"/>
              <a:t>Screening codes: Potential codes include </a:t>
            </a:r>
            <a:r>
              <a:rPr lang="en-US" sz="2100" i="1" dirty="0"/>
              <a:t>CPT 96127 - Brief emotional/behavioral assessment with scoring and documentation, per standardized instrument</a:t>
            </a:r>
            <a:r>
              <a:rPr lang="en-US" sz="2100" dirty="0"/>
              <a:t>, which could be used for depression, anxiety and SUD screening. Use of the </a:t>
            </a:r>
            <a:r>
              <a:rPr lang="en-US" sz="2100" i="1" dirty="0"/>
              <a:t>CPT 96127</a:t>
            </a:r>
            <a:r>
              <a:rPr lang="en-US" sz="2100" dirty="0"/>
              <a:t> code would need to be paired either with a structured data field or a relevant Z code to indicate a depression, anxiety or SUD specific screen. Additional codes </a:t>
            </a:r>
            <a:r>
              <a:rPr lang="en-US" sz="2100" i="1" dirty="0"/>
              <a:t>96160, 96161 or 99420 </a:t>
            </a:r>
            <a:r>
              <a:rPr lang="en-US" sz="2100" dirty="0"/>
              <a:t>among others could also be used to help pull this data; </a:t>
            </a:r>
          </a:p>
        </p:txBody>
      </p:sp>
    </p:spTree>
    <p:extLst>
      <p:ext uri="{BB962C8B-B14F-4D97-AF65-F5344CB8AC3E}">
        <p14:creationId xmlns:p14="http://schemas.microsoft.com/office/powerpoint/2010/main" val="140972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766FE1D-E859-48A0-BDE4-9701E946FD33}"/>
              </a:ext>
            </a:extLst>
          </p:cNvPr>
          <p:cNvSpPr txBox="1"/>
          <p:nvPr/>
        </p:nvSpPr>
        <p:spPr>
          <a:xfrm>
            <a:off x="1407806" y="251385"/>
            <a:ext cx="9861237" cy="1815882"/>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Positive Screen Reporting</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5" name="TextBox 4">
            <a:extLst>
              <a:ext uri="{FF2B5EF4-FFF2-40B4-BE49-F238E27FC236}">
                <a16:creationId xmlns:a16="http://schemas.microsoft.com/office/drawing/2014/main" id="{8B83C12D-37DD-4729-94C5-D105F3BC5E1B}"/>
              </a:ext>
            </a:extLst>
          </p:cNvPr>
          <p:cNvSpPr txBox="1"/>
          <p:nvPr/>
        </p:nvSpPr>
        <p:spPr>
          <a:xfrm>
            <a:off x="96365" y="1383381"/>
            <a:ext cx="7312380" cy="4431983"/>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100" dirty="0"/>
              <a:t>Data source options for identifying positive screens for depression, anxiety, and substance use include but are not limited to: </a:t>
            </a:r>
          </a:p>
          <a:p>
            <a:pPr marL="800100" lvl="1" indent="-342900">
              <a:spcAft>
                <a:spcPts val="1200"/>
              </a:spcAft>
              <a:buClr>
                <a:srgbClr val="C00000"/>
              </a:buClr>
              <a:buFont typeface="Wingdings" panose="05000000000000000000" pitchFamily="2" charset="2"/>
              <a:buChar char="q"/>
            </a:pPr>
            <a:r>
              <a:rPr lang="en-US" sz="2100" dirty="0"/>
              <a:t>Structured data field indicating </a:t>
            </a:r>
            <a:r>
              <a:rPr lang="en-US" sz="2100" u="sng" dirty="0"/>
              <a:t>screening score </a:t>
            </a:r>
            <a:br>
              <a:rPr lang="en-US" sz="2100" dirty="0"/>
            </a:br>
            <a:r>
              <a:rPr lang="en-US" sz="2100" dirty="0"/>
              <a:t>(EPDS (0-30), PHQ-9 (0-27), GAD-7 (0-21), </a:t>
            </a:r>
            <a:br>
              <a:rPr lang="en-US" sz="2100" dirty="0"/>
            </a:br>
            <a:r>
              <a:rPr lang="en-US" sz="2100" dirty="0"/>
              <a:t>DAST-10 (0-10), AUDIT-C (0-12), NIDA Quick Screen (any documented answer).  </a:t>
            </a:r>
          </a:p>
          <a:p>
            <a:pPr marL="800100" lvl="1" indent="-342900">
              <a:spcAft>
                <a:spcPts val="1200"/>
              </a:spcAft>
              <a:buClr>
                <a:srgbClr val="C00000"/>
              </a:buClr>
              <a:buFont typeface="Wingdings" panose="05000000000000000000" pitchFamily="2" charset="2"/>
              <a:buChar char="q"/>
            </a:pPr>
            <a:r>
              <a:rPr lang="en-US" sz="2100" dirty="0"/>
              <a:t>Structured data field indicating </a:t>
            </a:r>
            <a:r>
              <a:rPr lang="en-US" sz="2100" u="sng" dirty="0"/>
              <a:t>screening result </a:t>
            </a:r>
            <a:r>
              <a:rPr lang="en-US" sz="2100" dirty="0"/>
              <a:t>(positive or a numeric score (EPDS ≥ 13, PHQ-9 ≥ 10, GAD-7 ≥ 7, </a:t>
            </a:r>
            <a:r>
              <a:rPr lang="en-US" sz="2100" dirty="0">
                <a:solidFill>
                  <a:srgbClr val="FF0000"/>
                </a:solidFill>
              </a:rPr>
              <a:t>DAST-10 ≥1</a:t>
            </a:r>
            <a:r>
              <a:rPr lang="en-US" sz="2100" dirty="0"/>
              <a:t>, AUDIT-C ≥3, NIDA Quick Screen = any response other than never))</a:t>
            </a:r>
          </a:p>
          <a:p>
            <a:pPr marL="800100" lvl="1" indent="-342900">
              <a:spcAft>
                <a:spcPts val="1200"/>
              </a:spcAft>
              <a:buClr>
                <a:srgbClr val="C00000"/>
              </a:buClr>
              <a:buFont typeface="Wingdings" panose="05000000000000000000" pitchFamily="2" charset="2"/>
              <a:buChar char="q"/>
            </a:pPr>
            <a:r>
              <a:rPr lang="en-US" sz="2100" dirty="0"/>
              <a:t>Other</a:t>
            </a:r>
          </a:p>
        </p:txBody>
      </p:sp>
      <p:pic>
        <p:nvPicPr>
          <p:cNvPr id="3" name="Picture 2">
            <a:extLst>
              <a:ext uri="{FF2B5EF4-FFF2-40B4-BE49-F238E27FC236}">
                <a16:creationId xmlns:a16="http://schemas.microsoft.com/office/drawing/2014/main" id="{86EB770C-FC52-4947-8BDA-581496D7A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1375" y="1301187"/>
            <a:ext cx="2774950" cy="2133600"/>
          </a:xfrm>
          <a:prstGeom prst="rect">
            <a:avLst/>
          </a:prstGeom>
        </p:spPr>
      </p:pic>
      <p:pic>
        <p:nvPicPr>
          <p:cNvPr id="7" name="Picture 6">
            <a:extLst>
              <a:ext uri="{FF2B5EF4-FFF2-40B4-BE49-F238E27FC236}">
                <a16:creationId xmlns:a16="http://schemas.microsoft.com/office/drawing/2014/main" id="{FE4900F4-992D-4F93-BA53-CF391E1A045F}"/>
              </a:ext>
            </a:extLst>
          </p:cNvPr>
          <p:cNvPicPr>
            <a:picLocks noChangeAspect="1"/>
          </p:cNvPicPr>
          <p:nvPr/>
        </p:nvPicPr>
        <p:blipFill rotWithShape="1">
          <a:blip r:embed="rId5"/>
          <a:srcRect l="44128" t="44961" r="22732" b="31939"/>
          <a:stretch/>
        </p:blipFill>
        <p:spPr>
          <a:xfrm>
            <a:off x="7891463" y="3516935"/>
            <a:ext cx="4040373" cy="1584251"/>
          </a:xfrm>
          <a:prstGeom prst="rect">
            <a:avLst/>
          </a:prstGeom>
        </p:spPr>
      </p:pic>
      <p:pic>
        <p:nvPicPr>
          <p:cNvPr id="8" name="Picture 7" descr="C:\Users\eray\AppData\Local\Microsoft\Windows\Temporary Internet Files\Content.Outlook\8B1S2U4E\WIH logo.jpg">
            <a:extLst>
              <a:ext uri="{FF2B5EF4-FFF2-40B4-BE49-F238E27FC236}">
                <a16:creationId xmlns:a16="http://schemas.microsoft.com/office/drawing/2014/main" id="{0F921811-4816-42B6-A32B-7EAE0AC5A1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1375" y="5051688"/>
            <a:ext cx="2333387" cy="5898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7063938-48DF-4E1D-9814-6651B34470F6}"/>
              </a:ext>
            </a:extLst>
          </p:cNvPr>
          <p:cNvSpPr txBox="1"/>
          <p:nvPr/>
        </p:nvSpPr>
        <p:spPr>
          <a:xfrm>
            <a:off x="3752555" y="6366188"/>
            <a:ext cx="4246302" cy="369332"/>
          </a:xfrm>
          <a:prstGeom prst="rect">
            <a:avLst/>
          </a:prstGeom>
          <a:noFill/>
        </p:spPr>
        <p:txBody>
          <a:bodyPr wrap="square" rtlCol="0">
            <a:spAutoFit/>
          </a:bodyPr>
          <a:lstStyle/>
          <a:p>
            <a:pPr algn="ctr"/>
            <a:r>
              <a:rPr lang="en-US" b="1" dirty="0">
                <a:solidFill>
                  <a:srgbClr val="FF0000"/>
                </a:solidFill>
              </a:rPr>
              <a:t>Updated May 2021</a:t>
            </a:r>
          </a:p>
        </p:txBody>
      </p:sp>
    </p:spTree>
    <p:extLst>
      <p:ext uri="{BB962C8B-B14F-4D97-AF65-F5344CB8AC3E}">
        <p14:creationId xmlns:p14="http://schemas.microsoft.com/office/powerpoint/2010/main" val="71356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A212B1-E6BC-4C82-BAEE-BDE84F420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645" y="1707677"/>
            <a:ext cx="2846197" cy="4292625"/>
          </a:xfrm>
          <a:prstGeom prst="rect">
            <a:avLst/>
          </a:prstGeom>
        </p:spPr>
      </p:pic>
      <p:sp>
        <p:nvSpPr>
          <p:cNvPr id="16" name="TextBox 15">
            <a:extLst>
              <a:ext uri="{FF2B5EF4-FFF2-40B4-BE49-F238E27FC236}">
                <a16:creationId xmlns:a16="http://schemas.microsoft.com/office/drawing/2014/main" id="{6766FE1D-E859-48A0-BDE4-9701E946FD33}"/>
              </a:ext>
            </a:extLst>
          </p:cNvPr>
          <p:cNvSpPr txBox="1"/>
          <p:nvPr/>
        </p:nvSpPr>
        <p:spPr>
          <a:xfrm>
            <a:off x="1407806" y="251385"/>
            <a:ext cx="9861237" cy="1815882"/>
          </a:xfrm>
          <a:prstGeom prst="rect">
            <a:avLst/>
          </a:prstGeom>
          <a:noFill/>
        </p:spPr>
        <p:txBody>
          <a:bodyPr wrap="square">
            <a:spAutoFit/>
          </a:bodyPr>
          <a:lstStyle/>
          <a:p>
            <a:pPr>
              <a:spcAft>
                <a:spcPts val="1200"/>
              </a:spcAft>
            </a:pPr>
            <a:r>
              <a:rPr lang="en-US" sz="4400" b="1" dirty="0">
                <a:ln w="0"/>
                <a:solidFill>
                  <a:schemeClr val="accent1"/>
                </a:solidFill>
                <a:effectLst>
                  <a:outerShdw blurRad="38100" dist="25400" dir="5400000" algn="ctr" rotWithShape="0">
                    <a:srgbClr val="6E747A">
                      <a:alpha val="43000"/>
                    </a:srgbClr>
                  </a:outerShdw>
                </a:effectLst>
              </a:rPr>
              <a:t>Zip Code Analysis</a:t>
            </a:r>
          </a:p>
          <a:p>
            <a:pPr marL="285750" indent="-285750">
              <a:spcAft>
                <a:spcPts val="1200"/>
              </a:spcAft>
              <a:buFont typeface="Arial" panose="020B0604020202020204" pitchFamily="34" charset="0"/>
              <a:buChar char="•"/>
            </a:pPr>
            <a:endParaRPr lang="en-US" sz="2400" dirty="0"/>
          </a:p>
          <a:p>
            <a:pPr marL="285750" indent="-285750">
              <a:spcAft>
                <a:spcPts val="1200"/>
              </a:spcAft>
              <a:buFont typeface="Arial" panose="020B0604020202020204" pitchFamily="34" charset="0"/>
              <a:buChar char="•"/>
            </a:pPr>
            <a:endParaRPr lang="en-US" sz="2400" b="1" dirty="0"/>
          </a:p>
        </p:txBody>
      </p:sp>
      <p:pic>
        <p:nvPicPr>
          <p:cNvPr id="19" name="Picture 18">
            <a:extLst>
              <a:ext uri="{FF2B5EF4-FFF2-40B4-BE49-F238E27FC236}">
                <a16:creationId xmlns:a16="http://schemas.microsoft.com/office/drawing/2014/main" id="{A1E76A7D-9B40-4EE6-8263-C2818DB7A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5" y="71048"/>
            <a:ext cx="1072236" cy="1072236"/>
          </a:xfrm>
          <a:prstGeom prst="rect">
            <a:avLst/>
          </a:prstGeom>
        </p:spPr>
      </p:pic>
      <p:sp>
        <p:nvSpPr>
          <p:cNvPr id="5" name="TextBox 4">
            <a:extLst>
              <a:ext uri="{FF2B5EF4-FFF2-40B4-BE49-F238E27FC236}">
                <a16:creationId xmlns:a16="http://schemas.microsoft.com/office/drawing/2014/main" id="{8B83C12D-37DD-4729-94C5-D105F3BC5E1B}"/>
              </a:ext>
            </a:extLst>
          </p:cNvPr>
          <p:cNvSpPr txBox="1"/>
          <p:nvPr/>
        </p:nvSpPr>
        <p:spPr>
          <a:xfrm>
            <a:off x="134803" y="1625453"/>
            <a:ext cx="9440712" cy="4708981"/>
          </a:xfrm>
          <a:prstGeom prst="rect">
            <a:avLst/>
          </a:prstGeom>
          <a:noFill/>
        </p:spPr>
        <p:txBody>
          <a:bodyPr wrap="square">
            <a:spAutoFit/>
          </a:bodyPr>
          <a:lstStyle/>
          <a:p>
            <a:pPr marL="342900" indent="-342900">
              <a:spcAft>
                <a:spcPts val="1200"/>
              </a:spcAft>
              <a:buClr>
                <a:srgbClr val="C00000"/>
              </a:buClr>
              <a:buFont typeface="Wingdings" panose="05000000000000000000" pitchFamily="2" charset="2"/>
              <a:buChar char="Ø"/>
            </a:pPr>
            <a:r>
              <a:rPr lang="en-US" sz="2000" dirty="0"/>
              <a:t>All data reports whether completed internally at the practice or provided to CTC-RI for analysis assistance must include patient zip code. </a:t>
            </a:r>
          </a:p>
          <a:p>
            <a:pPr marL="342900" indent="-342900">
              <a:spcAft>
                <a:spcPts val="1200"/>
              </a:spcAft>
              <a:buClr>
                <a:srgbClr val="C00000"/>
              </a:buClr>
              <a:buFont typeface="Wingdings" panose="05000000000000000000" pitchFamily="2" charset="2"/>
              <a:buChar char="Ø"/>
            </a:pPr>
            <a:r>
              <a:rPr lang="en-US" sz="2000" dirty="0"/>
              <a:t>For practice conducting internal analysis, </a:t>
            </a:r>
            <a:r>
              <a:rPr lang="en-US" sz="2000" b="1" u="sng" dirty="0"/>
              <a:t>all reported measures for each domain</a:t>
            </a:r>
            <a:r>
              <a:rPr lang="en-US" sz="2000" dirty="0"/>
              <a:t> will need to be stratified by medically underserved and/or rural patient zip code designation. RIDOH defines medically underserved and/or rural designation as those perinatal patients residing in the following zip codes: 02807, 02809, 02814, 02825, 02828, 02830, 02839, 02852, 02858, 02859, 02864, 02865, 02882, 02885, 02893, 02895, 02896, 02903, 02907, 02914, 02917, 02918. RIDOH will also need periodic aggregate analysis of screening results for residents not residing in these zip codes as well. </a:t>
            </a:r>
          </a:p>
          <a:p>
            <a:pPr marL="342900" indent="-342900">
              <a:spcAft>
                <a:spcPts val="1200"/>
              </a:spcAft>
              <a:buClr>
                <a:srgbClr val="C00000"/>
              </a:buClr>
              <a:buFont typeface="Wingdings" panose="05000000000000000000" pitchFamily="2" charset="2"/>
              <a:buChar char="Ø"/>
            </a:pPr>
            <a:r>
              <a:rPr lang="en-US" sz="2000" dirty="0"/>
              <a:t>CTC-RI can help practices perform this analysis through submission</a:t>
            </a:r>
            <a:br>
              <a:rPr lang="en-US" sz="2000" dirty="0"/>
            </a:br>
            <a:r>
              <a:rPr lang="en-US" sz="2000" dirty="0"/>
              <a:t> of de-identified quarterly files using the </a:t>
            </a:r>
            <a:r>
              <a:rPr lang="en-US" sz="2000" b="1" dirty="0">
                <a:solidFill>
                  <a:srgbClr val="C00000"/>
                </a:solidFill>
              </a:rPr>
              <a:t>RI MomsPRN excel reporting template</a:t>
            </a:r>
            <a:r>
              <a:rPr lang="en-US" sz="2000" dirty="0"/>
              <a:t>.</a:t>
            </a:r>
          </a:p>
        </p:txBody>
      </p:sp>
    </p:spTree>
    <p:extLst>
      <p:ext uri="{BB962C8B-B14F-4D97-AF65-F5344CB8AC3E}">
        <p14:creationId xmlns:p14="http://schemas.microsoft.com/office/powerpoint/2010/main" val="3275814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2506</TotalTime>
  <Words>2186</Words>
  <Application>Microsoft Office PowerPoint</Application>
  <PresentationFormat>Widescreen</PresentationFormat>
  <Paragraphs>103</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Wingdings</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Drogosz, Monika (RIDOH)</dc:creator>
  <cp:lastModifiedBy>Jim Beasley</cp:lastModifiedBy>
  <cp:revision>230</cp:revision>
  <cp:lastPrinted>2019-08-14T18:36:59Z</cp:lastPrinted>
  <dcterms:created xsi:type="dcterms:W3CDTF">2019-08-14T17:01:26Z</dcterms:created>
  <dcterms:modified xsi:type="dcterms:W3CDTF">2021-05-20T18:43:52Z</dcterms:modified>
</cp:coreProperties>
</file>