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handoutMasterIdLst>
    <p:handoutMasterId r:id="rId34"/>
  </p:handoutMasterIdLst>
  <p:sldIdLst>
    <p:sldId id="256" r:id="rId2"/>
    <p:sldId id="259" r:id="rId3"/>
    <p:sldId id="289" r:id="rId4"/>
    <p:sldId id="257" r:id="rId5"/>
    <p:sldId id="260" r:id="rId6"/>
    <p:sldId id="261" r:id="rId7"/>
    <p:sldId id="285" r:id="rId8"/>
    <p:sldId id="262" r:id="rId9"/>
    <p:sldId id="263" r:id="rId10"/>
    <p:sldId id="264" r:id="rId11"/>
    <p:sldId id="279" r:id="rId12"/>
    <p:sldId id="265" r:id="rId13"/>
    <p:sldId id="266" r:id="rId14"/>
    <p:sldId id="280" r:id="rId15"/>
    <p:sldId id="267" r:id="rId16"/>
    <p:sldId id="268" r:id="rId17"/>
    <p:sldId id="281" r:id="rId18"/>
    <p:sldId id="269" r:id="rId19"/>
    <p:sldId id="274" r:id="rId20"/>
    <p:sldId id="282" r:id="rId21"/>
    <p:sldId id="273" r:id="rId22"/>
    <p:sldId id="271" r:id="rId23"/>
    <p:sldId id="283" r:id="rId24"/>
    <p:sldId id="272" r:id="rId25"/>
    <p:sldId id="276" r:id="rId26"/>
    <p:sldId id="277" r:id="rId27"/>
    <p:sldId id="288" r:id="rId28"/>
    <p:sldId id="278" r:id="rId29"/>
    <p:sldId id="284" r:id="rId30"/>
    <p:sldId id="286" r:id="rId31"/>
    <p:sldId id="270" r:id="rId32"/>
    <p:sldId id="287"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3" autoAdjust="0"/>
    <p:restoredTop sz="94660"/>
  </p:normalViewPr>
  <p:slideViewPr>
    <p:cSldViewPr>
      <p:cViewPr varScale="1">
        <p:scale>
          <a:sx n="65" d="100"/>
          <a:sy n="65" d="100"/>
        </p:scale>
        <p:origin x="1312"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04E5405-B91C-4A0B-97F0-B749E740B8B7}" type="datetimeFigureOut">
              <a:rPr lang="en-US" smtClean="0"/>
              <a:t>10/28/2019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FAC6D90-661D-432C-80CA-1A1CC3559509}" type="slidenum">
              <a:rPr lang="en-US" smtClean="0"/>
              <a:t>‹#›</a:t>
            </a:fld>
            <a:endParaRPr lang="en-US"/>
          </a:p>
        </p:txBody>
      </p:sp>
    </p:spTree>
    <p:extLst>
      <p:ext uri="{BB962C8B-B14F-4D97-AF65-F5344CB8AC3E}">
        <p14:creationId xmlns:p14="http://schemas.microsoft.com/office/powerpoint/2010/main" val="33445211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Monday, October 28, 2019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Monday, October 28,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Monday, October 28,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Monday, October 28, 2019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Monday, October 28, 2019</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Monday, October 28, 2019</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Monday, October 28, 2019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Monday, October 28, 2019</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Monday, October 28, 2019</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Monday, October 28, 2019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Monday, October 28, 2019</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Monday, October 28, 2019</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hqscreener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phqscreener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ERay@wihri.org" TargetMode="External"/><Relationship Id="rId2" Type="http://schemas.openxmlformats.org/officeDocument/2006/relationships/hyperlink" Target="mailto:MHoward@wihri.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791200" y="6125528"/>
            <a:ext cx="3048000" cy="503872"/>
          </a:xfrm>
        </p:spPr>
        <p:txBody>
          <a:bodyPr/>
          <a:lstStyle/>
          <a:p>
            <a:pPr algn="ctr"/>
            <a:r>
              <a:rPr lang="en-US" dirty="0" smtClean="0">
                <a:solidFill>
                  <a:schemeClr val="tx1">
                    <a:lumMod val="95000"/>
                    <a:alpha val="60000"/>
                  </a:schemeClr>
                </a:solidFill>
              </a:rPr>
              <a:t>Care Transformation Collaborative RI Kickoff</a:t>
            </a:r>
          </a:p>
          <a:p>
            <a:pPr algn="ctr"/>
            <a:r>
              <a:rPr lang="en-US" dirty="0" smtClean="0">
                <a:solidFill>
                  <a:schemeClr val="tx1">
                    <a:lumMod val="95000"/>
                    <a:alpha val="60000"/>
                  </a:schemeClr>
                </a:solidFill>
              </a:rPr>
              <a:t>Tuesday October 29, 2019</a:t>
            </a:r>
            <a:endParaRPr lang="en-US" dirty="0">
              <a:solidFill>
                <a:schemeClr val="tx1">
                  <a:lumMod val="95000"/>
                  <a:alpha val="60000"/>
                </a:schemeClr>
              </a:solidFill>
            </a:endParaRPr>
          </a:p>
        </p:txBody>
      </p:sp>
      <p:sp>
        <p:nvSpPr>
          <p:cNvPr id="2" name="Title 1"/>
          <p:cNvSpPr>
            <a:spLocks noGrp="1"/>
          </p:cNvSpPr>
          <p:nvPr>
            <p:ph type="ctrTitle" idx="4294967295"/>
          </p:nvPr>
        </p:nvSpPr>
        <p:spPr>
          <a:xfrm>
            <a:off x="762000" y="1143000"/>
            <a:ext cx="7543800" cy="2152650"/>
          </a:xfrm>
        </p:spPr>
        <p:txBody>
          <a:bodyPr/>
          <a:lstStyle/>
          <a:p>
            <a:pPr algn="ctr"/>
            <a:r>
              <a:rPr lang="en-US" sz="4000" dirty="0" smtClean="0">
                <a:solidFill>
                  <a:schemeClr val="tx1">
                    <a:lumMod val="95000"/>
                  </a:schemeClr>
                </a:solidFill>
              </a:rPr>
              <a:t>Screening for Depression, Anxiety and Substance Use </a:t>
            </a:r>
            <a:br>
              <a:rPr lang="en-US" sz="4000" dirty="0" smtClean="0">
                <a:solidFill>
                  <a:schemeClr val="tx1">
                    <a:lumMod val="95000"/>
                  </a:schemeClr>
                </a:solidFill>
              </a:rPr>
            </a:br>
            <a:r>
              <a:rPr lang="en-US" sz="4000" dirty="0" smtClean="0">
                <a:solidFill>
                  <a:schemeClr val="tx1">
                    <a:lumMod val="95000"/>
                  </a:schemeClr>
                </a:solidFill>
              </a:rPr>
              <a:t>in the Perinatal Period</a:t>
            </a:r>
            <a:endParaRPr lang="en-US" sz="4000" dirty="0">
              <a:solidFill>
                <a:schemeClr val="tx1">
                  <a:lumMod val="9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834858"/>
            <a:ext cx="2438400" cy="72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57200" y="3749040"/>
            <a:ext cx="4572000" cy="1477328"/>
          </a:xfrm>
          <a:prstGeom prst="rect">
            <a:avLst/>
          </a:prstGeom>
        </p:spPr>
        <p:txBody>
          <a:bodyPr>
            <a:spAutoFit/>
          </a:bodyPr>
          <a:lstStyle/>
          <a:p>
            <a:r>
              <a:rPr lang="en-US" dirty="0">
                <a:solidFill>
                  <a:schemeClr val="tx2"/>
                </a:solidFill>
              </a:rPr>
              <a:t>Margaret Howard, PhD                                           </a:t>
            </a:r>
          </a:p>
          <a:p>
            <a:r>
              <a:rPr lang="en-US" dirty="0">
                <a:solidFill>
                  <a:schemeClr val="tx2"/>
                </a:solidFill>
              </a:rPr>
              <a:t>Professor of Psychiatry &amp; Human Behavior and Medicine, Clinician Educator</a:t>
            </a:r>
          </a:p>
          <a:p>
            <a:r>
              <a:rPr lang="en-US" dirty="0">
                <a:solidFill>
                  <a:schemeClr val="tx2"/>
                </a:solidFill>
              </a:rPr>
              <a:t>Division Director, Women’s Behavioral Health</a:t>
            </a:r>
          </a:p>
        </p:txBody>
      </p:sp>
    </p:spTree>
    <p:extLst>
      <p:ext uri="{BB962C8B-B14F-4D97-AF65-F5344CB8AC3E}">
        <p14:creationId xmlns:p14="http://schemas.microsoft.com/office/powerpoint/2010/main" val="417184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723170" cy="4191000"/>
          </a:xfrm>
        </p:spPr>
        <p:txBody>
          <a:bodyPr>
            <a:normAutofit fontScale="62500" lnSpcReduction="20000"/>
          </a:bodyPr>
          <a:lstStyle/>
          <a:p>
            <a:pPr marL="109728" indent="0">
              <a:lnSpc>
                <a:spcPct val="80000"/>
              </a:lnSpc>
              <a:buNone/>
            </a:pPr>
            <a:endParaRPr lang="en-US" sz="2400" dirty="0">
              <a:solidFill>
                <a:schemeClr val="tx2"/>
              </a:solidFill>
              <a:effectLst/>
            </a:endParaRPr>
          </a:p>
          <a:p>
            <a:pPr>
              <a:lnSpc>
                <a:spcPct val="80000"/>
              </a:lnSpc>
            </a:pPr>
            <a:endParaRPr lang="en-US" sz="2900" dirty="0" smtClean="0">
              <a:solidFill>
                <a:schemeClr val="tx2"/>
              </a:solidFill>
            </a:endParaRPr>
          </a:p>
          <a:p>
            <a:pPr>
              <a:lnSpc>
                <a:spcPct val="80000"/>
              </a:lnSpc>
            </a:pPr>
            <a:r>
              <a:rPr lang="en-US" sz="2900" dirty="0" smtClean="0">
                <a:solidFill>
                  <a:schemeClr val="tx2"/>
                </a:solidFill>
              </a:rPr>
              <a:t>Most </a:t>
            </a:r>
            <a:r>
              <a:rPr lang="en-US" sz="2900" dirty="0">
                <a:solidFill>
                  <a:schemeClr val="tx2"/>
                </a:solidFill>
              </a:rPr>
              <a:t>commonly used screen for PPD world-wide</a:t>
            </a:r>
          </a:p>
          <a:p>
            <a:pPr marL="109728" indent="0">
              <a:lnSpc>
                <a:spcPct val="80000"/>
              </a:lnSpc>
              <a:buNone/>
            </a:pPr>
            <a:endParaRPr lang="en-US" sz="2900" dirty="0">
              <a:solidFill>
                <a:schemeClr val="tx2"/>
              </a:solidFill>
            </a:endParaRPr>
          </a:p>
          <a:p>
            <a:pPr>
              <a:lnSpc>
                <a:spcPct val="80000"/>
              </a:lnSpc>
            </a:pPr>
            <a:r>
              <a:rPr lang="en-US" sz="2900" dirty="0">
                <a:solidFill>
                  <a:schemeClr val="tx2"/>
                </a:solidFill>
              </a:rPr>
              <a:t>10 items and available in 23 languages</a:t>
            </a:r>
            <a:endParaRPr lang="en-US" sz="2900" dirty="0">
              <a:solidFill>
                <a:schemeClr val="tx2"/>
              </a:solidFill>
              <a:effectLst/>
            </a:endParaRPr>
          </a:p>
          <a:p>
            <a:pPr marL="45720" indent="0">
              <a:lnSpc>
                <a:spcPct val="80000"/>
              </a:lnSpc>
              <a:buNone/>
            </a:pPr>
            <a:endParaRPr lang="en-US" sz="2900" dirty="0">
              <a:solidFill>
                <a:schemeClr val="tx2"/>
              </a:solidFill>
              <a:effectLst/>
            </a:endParaRPr>
          </a:p>
          <a:p>
            <a:pPr>
              <a:lnSpc>
                <a:spcPct val="80000"/>
              </a:lnSpc>
            </a:pPr>
            <a:r>
              <a:rPr lang="en-US" sz="2900" dirty="0">
                <a:solidFill>
                  <a:schemeClr val="tx2"/>
                </a:solidFill>
                <a:effectLst/>
              </a:rPr>
              <a:t>Easily administered and scored. Available on the Internet</a:t>
            </a:r>
          </a:p>
          <a:p>
            <a:pPr marL="45720" indent="0">
              <a:lnSpc>
                <a:spcPct val="80000"/>
              </a:lnSpc>
              <a:buNone/>
            </a:pPr>
            <a:endParaRPr lang="en-US" sz="2900" dirty="0">
              <a:solidFill>
                <a:schemeClr val="tx2"/>
              </a:solidFill>
              <a:effectLst/>
            </a:endParaRPr>
          </a:p>
          <a:p>
            <a:pPr>
              <a:lnSpc>
                <a:spcPct val="80000"/>
              </a:lnSpc>
            </a:pPr>
            <a:r>
              <a:rPr lang="en-US" sz="2900" dirty="0">
                <a:solidFill>
                  <a:schemeClr val="tx2"/>
                </a:solidFill>
                <a:effectLst/>
              </a:rPr>
              <a:t>Validated for use with adolescents</a:t>
            </a:r>
          </a:p>
          <a:p>
            <a:pPr marL="45720" indent="0">
              <a:lnSpc>
                <a:spcPct val="80000"/>
              </a:lnSpc>
              <a:buNone/>
            </a:pPr>
            <a:endParaRPr lang="en-US" sz="2900" dirty="0">
              <a:solidFill>
                <a:schemeClr val="tx2"/>
              </a:solidFill>
              <a:effectLst/>
            </a:endParaRPr>
          </a:p>
          <a:p>
            <a:pPr>
              <a:lnSpc>
                <a:spcPct val="80000"/>
              </a:lnSpc>
            </a:pPr>
            <a:r>
              <a:rPr lang="en-US" sz="2900" dirty="0" smtClean="0">
                <a:solidFill>
                  <a:schemeClr val="tx2"/>
                </a:solidFill>
                <a:effectLst/>
              </a:rPr>
              <a:t>Validated for use with pregnant women</a:t>
            </a:r>
            <a:endParaRPr lang="en-US" sz="2900" dirty="0">
              <a:solidFill>
                <a:schemeClr val="tx2"/>
              </a:solidFill>
              <a:effectLst/>
            </a:endParaRPr>
          </a:p>
          <a:p>
            <a:pPr>
              <a:lnSpc>
                <a:spcPct val="80000"/>
              </a:lnSpc>
            </a:pPr>
            <a:endParaRPr lang="en-US" sz="2900" dirty="0">
              <a:solidFill>
                <a:schemeClr val="tx2"/>
              </a:solidFill>
              <a:effectLst/>
            </a:endParaRPr>
          </a:p>
          <a:p>
            <a:pPr>
              <a:lnSpc>
                <a:spcPct val="80000"/>
              </a:lnSpc>
            </a:pPr>
            <a:r>
              <a:rPr lang="en-US" sz="2900" dirty="0">
                <a:solidFill>
                  <a:schemeClr val="tx2"/>
                </a:solidFill>
                <a:effectLst/>
              </a:rPr>
              <a:t>High sensitivity  78%(identified correctly as depressed)</a:t>
            </a:r>
          </a:p>
          <a:p>
            <a:pPr>
              <a:lnSpc>
                <a:spcPct val="80000"/>
              </a:lnSpc>
            </a:pPr>
            <a:endParaRPr lang="en-US" sz="2900" dirty="0">
              <a:solidFill>
                <a:schemeClr val="tx2"/>
              </a:solidFill>
              <a:effectLst/>
            </a:endParaRPr>
          </a:p>
          <a:p>
            <a:pPr>
              <a:lnSpc>
                <a:spcPct val="80000"/>
              </a:lnSpc>
            </a:pPr>
            <a:r>
              <a:rPr lang="en-US" sz="2900" dirty="0">
                <a:solidFill>
                  <a:schemeClr val="tx2"/>
                </a:solidFill>
                <a:effectLst/>
              </a:rPr>
              <a:t>High specificity 99% (identified correctly as non-depressed)</a:t>
            </a:r>
          </a:p>
          <a:p>
            <a:pPr>
              <a:lnSpc>
                <a:spcPct val="80000"/>
              </a:lnSpc>
            </a:pPr>
            <a:endParaRPr lang="en-US" sz="2900" dirty="0">
              <a:solidFill>
                <a:schemeClr val="tx2"/>
              </a:solidFill>
              <a:effectLst/>
            </a:endParaRPr>
          </a:p>
          <a:p>
            <a:pPr>
              <a:lnSpc>
                <a:spcPct val="80000"/>
              </a:lnSpc>
            </a:pPr>
            <a:r>
              <a:rPr lang="en-US" sz="2900" dirty="0">
                <a:solidFill>
                  <a:schemeClr val="tx2"/>
                </a:solidFill>
                <a:effectLst/>
              </a:rPr>
              <a:t>Only stipulation is that Dr. Cox be cited as the author on copies </a:t>
            </a:r>
            <a:endParaRPr lang="en-US" sz="2900" dirty="0" smtClean="0">
              <a:solidFill>
                <a:schemeClr val="tx2"/>
              </a:solidFill>
              <a:effectLst/>
            </a:endParaRPr>
          </a:p>
          <a:p>
            <a:pPr marL="18288" indent="0">
              <a:lnSpc>
                <a:spcPct val="80000"/>
              </a:lnSpc>
              <a:buNone/>
            </a:pPr>
            <a:r>
              <a:rPr lang="en-US" sz="2900" dirty="0">
                <a:solidFill>
                  <a:schemeClr val="tx2"/>
                </a:solidFill>
                <a:effectLst/>
              </a:rPr>
              <a:t> </a:t>
            </a:r>
            <a:r>
              <a:rPr lang="en-US" sz="2900" dirty="0" smtClean="0">
                <a:solidFill>
                  <a:schemeClr val="tx2"/>
                </a:solidFill>
                <a:effectLst/>
              </a:rPr>
              <a:t>    administered</a:t>
            </a:r>
            <a:endParaRPr lang="en-US" sz="2900" dirty="0">
              <a:solidFill>
                <a:schemeClr val="tx2"/>
              </a:solidFill>
              <a:effectLst/>
            </a:endParaRPr>
          </a:p>
          <a:p>
            <a:pPr>
              <a:lnSpc>
                <a:spcPct val="80000"/>
              </a:lnSpc>
            </a:pPr>
            <a:endParaRPr lang="en-US" sz="2900" dirty="0">
              <a:solidFill>
                <a:schemeClr val="tx2"/>
              </a:solidFill>
            </a:endParaRPr>
          </a:p>
          <a:p>
            <a:pPr>
              <a:lnSpc>
                <a:spcPct val="80000"/>
              </a:lnSpc>
              <a:buNone/>
            </a:pPr>
            <a:endParaRPr lang="en-US" sz="1400" i="1" dirty="0">
              <a:solidFill>
                <a:schemeClr val="tx2"/>
              </a:solidFill>
              <a:effectLst/>
            </a:endParaRPr>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200" dirty="0" smtClean="0"/>
              <a:t>Edinburgh Postnatal Depression Scale (EPDS)</a:t>
            </a:r>
            <a:endParaRPr lang="en-US" sz="32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715000"/>
            <a:ext cx="4572000" cy="465064"/>
          </a:xfrm>
          <a:prstGeom prst="rect">
            <a:avLst/>
          </a:prstGeom>
        </p:spPr>
        <p:txBody>
          <a:bodyPr>
            <a:spAutoFit/>
          </a:bodyPr>
          <a:lstStyle/>
          <a:p>
            <a:pPr>
              <a:lnSpc>
                <a:spcPct val="80000"/>
              </a:lnSpc>
              <a:buNone/>
            </a:pPr>
            <a:r>
              <a:rPr lang="en-US" sz="1000" i="1" dirty="0">
                <a:solidFill>
                  <a:schemeClr val="tx1">
                    <a:lumMod val="95000"/>
                  </a:schemeClr>
                </a:solidFill>
              </a:rPr>
              <a:t>Moraes et al (2016) Trends Psychiatry </a:t>
            </a:r>
            <a:r>
              <a:rPr lang="en-US" sz="1000" i="1" dirty="0" smtClean="0">
                <a:solidFill>
                  <a:schemeClr val="tx1">
                    <a:lumMod val="95000"/>
                  </a:schemeClr>
                </a:solidFill>
              </a:rPr>
              <a:t>Psychother</a:t>
            </a:r>
          </a:p>
          <a:p>
            <a:pPr>
              <a:lnSpc>
                <a:spcPct val="80000"/>
              </a:lnSpc>
              <a:buNone/>
            </a:pPr>
            <a:r>
              <a:rPr lang="en-US" sz="1000" i="1" dirty="0" smtClean="0">
                <a:solidFill>
                  <a:schemeClr val="tx1">
                    <a:lumMod val="95000"/>
                  </a:schemeClr>
                </a:solidFill>
              </a:rPr>
              <a:t>Longsdon </a:t>
            </a:r>
            <a:r>
              <a:rPr lang="en-US" sz="1000" i="1" dirty="0">
                <a:solidFill>
                  <a:schemeClr val="tx1">
                    <a:lumMod val="95000"/>
                  </a:schemeClr>
                </a:solidFill>
              </a:rPr>
              <a:t>MC et al (2009) Archives of Women’s </a:t>
            </a:r>
            <a:r>
              <a:rPr lang="en-US" sz="1000" i="1" dirty="0" smtClean="0">
                <a:solidFill>
                  <a:schemeClr val="tx1">
                    <a:lumMod val="95000"/>
                  </a:schemeClr>
                </a:solidFill>
              </a:rPr>
              <a:t>Ment Health </a:t>
            </a:r>
            <a:r>
              <a:rPr lang="en-US" sz="1000" i="1" dirty="0">
                <a:solidFill>
                  <a:schemeClr val="tx1">
                    <a:lumMod val="95000"/>
                  </a:schemeClr>
                </a:solidFill>
              </a:rPr>
              <a:t>12: 433-40</a:t>
            </a:r>
          </a:p>
          <a:p>
            <a:pPr>
              <a:lnSpc>
                <a:spcPct val="80000"/>
              </a:lnSpc>
              <a:buNone/>
            </a:pPr>
            <a:r>
              <a:rPr lang="en-US" sz="1000" i="1" dirty="0">
                <a:solidFill>
                  <a:schemeClr val="tx1">
                    <a:lumMod val="95000"/>
                  </a:schemeClr>
                </a:solidFill>
              </a:rPr>
              <a:t>Bergink V et al (2011) J Psychosom Res 70: 385-9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066800"/>
            <a:ext cx="1922791" cy="1374385"/>
          </a:xfrm>
          <a:prstGeom prst="rect">
            <a:avLst/>
          </a:prstGeom>
        </p:spPr>
      </p:pic>
    </p:spTree>
    <p:extLst>
      <p:ext uri="{BB962C8B-B14F-4D97-AF65-F5344CB8AC3E}">
        <p14:creationId xmlns:p14="http://schemas.microsoft.com/office/powerpoint/2010/main" val="394644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0" y="6318112"/>
            <a:ext cx="2133600" cy="365125"/>
          </a:xfrm>
        </p:spPr>
        <p:txBody>
          <a:bodyPr/>
          <a:lstStyle/>
          <a:p>
            <a:r>
              <a:rPr lang="en-US" dirty="0" smtClean="0"/>
              <a:t>Tuesday October 29, 2019</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581650" cy="629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49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342170" cy="4423532"/>
          </a:xfrm>
        </p:spPr>
        <p:txBody>
          <a:bodyPr anchor="t" anchorCtr="0">
            <a:normAutofit/>
          </a:bodyPr>
          <a:lstStyle/>
          <a:p>
            <a:r>
              <a:rPr lang="en-US" sz="2000" dirty="0" smtClean="0">
                <a:solidFill>
                  <a:schemeClr val="tx2"/>
                </a:solidFill>
              </a:rPr>
              <a:t>The mother is asked to check the response that comes closest to how she has been feeling </a:t>
            </a:r>
            <a:r>
              <a:rPr lang="en-US" sz="2000" b="1" i="1" u="sng" dirty="0" smtClean="0">
                <a:solidFill>
                  <a:schemeClr val="tx2"/>
                </a:solidFill>
              </a:rPr>
              <a:t>in the previous 7 days</a:t>
            </a:r>
            <a:r>
              <a:rPr lang="en-US" sz="2000" i="1" u="sng" dirty="0" smtClean="0">
                <a:solidFill>
                  <a:schemeClr val="tx2"/>
                </a:solidFill>
              </a:rPr>
              <a:t>.</a:t>
            </a:r>
          </a:p>
          <a:p>
            <a:r>
              <a:rPr lang="en-US" sz="2000" dirty="0" smtClean="0">
                <a:solidFill>
                  <a:schemeClr val="tx2"/>
                </a:solidFill>
              </a:rPr>
              <a:t>All the items must be completed.</a:t>
            </a:r>
          </a:p>
          <a:p>
            <a:r>
              <a:rPr lang="en-US" sz="2000" dirty="0" smtClean="0">
                <a:solidFill>
                  <a:schemeClr val="tx2"/>
                </a:solidFill>
              </a:rPr>
              <a:t>The mother should complete the scale herself without discussing with others, unless she has difficulty with reading</a:t>
            </a: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200" dirty="0" smtClean="0"/>
              <a:t>Edinburgh Postnatal Depression Scale (EPDS)</a:t>
            </a:r>
            <a:endParaRPr lang="en-US" sz="32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947532"/>
            <a:ext cx="4572000" cy="246221"/>
          </a:xfrm>
          <a:prstGeom prst="rect">
            <a:avLst/>
          </a:prstGeom>
        </p:spPr>
        <p:txBody>
          <a:bodyPr>
            <a:spAutoFit/>
          </a:bodyPr>
          <a:lstStyle/>
          <a:p>
            <a:r>
              <a:rPr lang="en-US" sz="1000" dirty="0" smtClean="0"/>
              <a:t>Cox</a:t>
            </a:r>
            <a:r>
              <a:rPr lang="en-US" sz="1000" dirty="0"/>
              <a:t> </a:t>
            </a:r>
            <a:r>
              <a:rPr lang="en-US" sz="1000" dirty="0" smtClean="0"/>
              <a:t>et al (1987). </a:t>
            </a:r>
            <a:r>
              <a:rPr lang="en-US" sz="1000" i="1" dirty="0" smtClean="0"/>
              <a:t>British </a:t>
            </a:r>
            <a:r>
              <a:rPr lang="en-US" sz="1000" i="1" dirty="0"/>
              <a:t>Journal of Psychiatry </a:t>
            </a:r>
            <a:r>
              <a:rPr lang="en-US" sz="1000" dirty="0"/>
              <a:t>150:782-786</a:t>
            </a:r>
            <a:endParaRPr lang="en-US" sz="1000" i="1" dirty="0">
              <a:solidFill>
                <a:schemeClr val="tx1">
                  <a:lumMod val="95000"/>
                </a:schemeClr>
              </a:solidFill>
            </a:endParaRPr>
          </a:p>
        </p:txBody>
      </p:sp>
      <p:sp>
        <p:nvSpPr>
          <p:cNvPr id="3" name="TextBox 2"/>
          <p:cNvSpPr txBox="1"/>
          <p:nvPr/>
        </p:nvSpPr>
        <p:spPr>
          <a:xfrm>
            <a:off x="2331720" y="3581400"/>
            <a:ext cx="4602480" cy="1384995"/>
          </a:xfrm>
          <a:prstGeom prst="rect">
            <a:avLst/>
          </a:prstGeom>
          <a:noFill/>
        </p:spPr>
        <p:txBody>
          <a:bodyPr wrap="square" rtlCol="0">
            <a:spAutoFit/>
          </a:bodyPr>
          <a:lstStyle/>
          <a:p>
            <a:r>
              <a:rPr lang="en-US" sz="2100" b="1" dirty="0"/>
              <a:t>Maximum score: </a:t>
            </a:r>
            <a:r>
              <a:rPr lang="en-US" sz="2100" dirty="0"/>
              <a:t>30</a:t>
            </a:r>
          </a:p>
          <a:p>
            <a:r>
              <a:rPr lang="en-US" sz="2100" b="1" dirty="0"/>
              <a:t>Possibly depressed: </a:t>
            </a:r>
            <a:r>
              <a:rPr lang="en-US" sz="2100" dirty="0"/>
              <a:t>13 or greater</a:t>
            </a:r>
          </a:p>
          <a:p>
            <a:r>
              <a:rPr lang="en-US" sz="2100" b="1" dirty="0"/>
              <a:t>Always look at </a:t>
            </a:r>
            <a:r>
              <a:rPr lang="en-US" sz="2100" b="1" dirty="0">
                <a:solidFill>
                  <a:srgbClr val="FF0000"/>
                </a:solidFill>
              </a:rPr>
              <a:t>item 10 </a:t>
            </a:r>
            <a:r>
              <a:rPr lang="en-US" sz="2100" b="1" i="1" dirty="0">
                <a:solidFill>
                  <a:srgbClr val="FF0000"/>
                </a:solidFill>
              </a:rPr>
              <a:t>(thoughts of self-harm/suicide)</a:t>
            </a:r>
            <a:endParaRPr lang="en-US" sz="2100" i="1" dirty="0">
              <a:solidFill>
                <a:srgbClr val="FF0000"/>
              </a:solidFill>
            </a:endParaRPr>
          </a:p>
        </p:txBody>
      </p:sp>
    </p:spTree>
    <p:extLst>
      <p:ext uri="{BB962C8B-B14F-4D97-AF65-F5344CB8AC3E}">
        <p14:creationId xmlns:p14="http://schemas.microsoft.com/office/powerpoint/2010/main" val="363744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fontScale="92500" lnSpcReduction="20000"/>
          </a:bodyPr>
          <a:lstStyle/>
          <a:p>
            <a:endParaRPr lang="en-US" sz="2000" dirty="0" smtClean="0">
              <a:solidFill>
                <a:schemeClr val="tx2"/>
              </a:solidFill>
            </a:endParaRPr>
          </a:p>
          <a:p>
            <a:pPr>
              <a:lnSpc>
                <a:spcPct val="150000"/>
              </a:lnSpc>
            </a:pPr>
            <a:r>
              <a:rPr lang="en-US" sz="2000" dirty="0" smtClean="0">
                <a:solidFill>
                  <a:schemeClr val="tx2"/>
                </a:solidFill>
              </a:rPr>
              <a:t>Free &amp; available for download at </a:t>
            </a:r>
            <a:r>
              <a:rPr lang="en-US" sz="2000" dirty="0" smtClean="0">
                <a:solidFill>
                  <a:schemeClr val="tx1">
                    <a:lumMod val="95000"/>
                  </a:schemeClr>
                </a:solidFill>
                <a:hlinkClick r:id="rId2"/>
              </a:rPr>
              <a:t>https</a:t>
            </a:r>
            <a:r>
              <a:rPr lang="en-US" sz="2000" dirty="0">
                <a:solidFill>
                  <a:schemeClr val="tx1">
                    <a:lumMod val="95000"/>
                  </a:schemeClr>
                </a:solidFill>
                <a:hlinkClick r:id="rId2"/>
              </a:rPr>
              <a:t>://www.phqscreeners.com</a:t>
            </a:r>
            <a:r>
              <a:rPr lang="en-US" sz="2000" dirty="0" smtClean="0">
                <a:solidFill>
                  <a:schemeClr val="tx1">
                    <a:lumMod val="95000"/>
                  </a:schemeClr>
                </a:solidFill>
                <a:hlinkClick r:id="rId2"/>
              </a:rPr>
              <a:t>/</a:t>
            </a:r>
            <a:endParaRPr lang="en-US" sz="2000" dirty="0" smtClean="0">
              <a:solidFill>
                <a:schemeClr val="tx1">
                  <a:lumMod val="95000"/>
                </a:schemeClr>
              </a:solidFill>
            </a:endParaRPr>
          </a:p>
          <a:p>
            <a:pPr>
              <a:lnSpc>
                <a:spcPct val="150000"/>
              </a:lnSpc>
            </a:pPr>
            <a:r>
              <a:rPr lang="en-US" sz="2000" dirty="0" smtClean="0">
                <a:solidFill>
                  <a:schemeClr val="tx2"/>
                </a:solidFill>
              </a:rPr>
              <a:t>Available in 30+ languages</a:t>
            </a:r>
          </a:p>
          <a:p>
            <a:pPr>
              <a:lnSpc>
                <a:spcPct val="150000"/>
              </a:lnSpc>
            </a:pPr>
            <a:r>
              <a:rPr lang="en-US" sz="2000" dirty="0" smtClean="0">
                <a:solidFill>
                  <a:schemeClr val="tx2"/>
                </a:solidFill>
              </a:rPr>
              <a:t>Validated for use with pregnant women</a:t>
            </a:r>
          </a:p>
          <a:p>
            <a:pPr>
              <a:lnSpc>
                <a:spcPct val="150000"/>
              </a:lnSpc>
            </a:pPr>
            <a:r>
              <a:rPr lang="en-US" sz="2000" dirty="0" smtClean="0">
                <a:solidFill>
                  <a:schemeClr val="tx2"/>
                </a:solidFill>
              </a:rPr>
              <a:t>High sensitivity in pregnancy (85%)</a:t>
            </a:r>
          </a:p>
          <a:p>
            <a:pPr>
              <a:lnSpc>
                <a:spcPct val="150000"/>
              </a:lnSpc>
            </a:pPr>
            <a:r>
              <a:rPr lang="en-US" sz="2000" dirty="0" smtClean="0">
                <a:solidFill>
                  <a:schemeClr val="tx2"/>
                </a:solidFill>
              </a:rPr>
              <a:t>High specificity in pregnancy (84%)</a:t>
            </a:r>
          </a:p>
          <a:p>
            <a:pPr>
              <a:lnSpc>
                <a:spcPct val="150000"/>
              </a:lnSpc>
            </a:pPr>
            <a:r>
              <a:rPr lang="en-US" sz="2000" dirty="0" smtClean="0">
                <a:solidFill>
                  <a:schemeClr val="tx2"/>
                </a:solidFill>
              </a:rPr>
              <a:t>Validated for use with adolescents</a:t>
            </a:r>
          </a:p>
          <a:p>
            <a:pPr>
              <a:lnSpc>
                <a:spcPct val="150000"/>
              </a:lnSpc>
            </a:pPr>
            <a:r>
              <a:rPr lang="en-US" sz="2000" dirty="0" smtClean="0">
                <a:solidFill>
                  <a:schemeClr val="tx2"/>
                </a:solidFill>
              </a:rPr>
              <a:t>Easily administered and scored</a:t>
            </a:r>
          </a:p>
          <a:p>
            <a:pPr>
              <a:lnSpc>
                <a:spcPct val="150000"/>
              </a:lnSpc>
            </a:pPr>
            <a:r>
              <a:rPr lang="en-US" sz="2000" dirty="0" smtClean="0">
                <a:solidFill>
                  <a:schemeClr val="tx2"/>
                </a:solidFill>
              </a:rPr>
              <a:t>9 items</a:t>
            </a:r>
          </a:p>
          <a:p>
            <a:pPr>
              <a:lnSpc>
                <a:spcPct val="150000"/>
              </a:lnSpc>
            </a:pPr>
            <a:r>
              <a:rPr lang="en-US" sz="2000" dirty="0" smtClean="0">
                <a:solidFill>
                  <a:schemeClr val="tx2"/>
                </a:solidFill>
              </a:rPr>
              <a:t>Commonly utilized worldwide</a:t>
            </a:r>
          </a:p>
          <a:p>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200" dirty="0" smtClean="0"/>
              <a:t>Patient Health Questionnaire-9 (PHQ-9)</a:t>
            </a:r>
            <a:endParaRPr lang="en-US" sz="32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5947532"/>
            <a:ext cx="4572000" cy="246221"/>
          </a:xfrm>
          <a:prstGeom prst="rect">
            <a:avLst/>
          </a:prstGeom>
        </p:spPr>
        <p:txBody>
          <a:bodyPr>
            <a:spAutoFit/>
          </a:bodyPr>
          <a:lstStyle/>
          <a:p>
            <a:r>
              <a:rPr lang="en-US" sz="1000" dirty="0"/>
              <a:t>Kroenke K, Spitzer RL. </a:t>
            </a:r>
            <a:r>
              <a:rPr lang="en-US" sz="1000" dirty="0" smtClean="0"/>
              <a:t> Psychiatric Annals 2002;32:509-521</a:t>
            </a:r>
            <a:r>
              <a:rPr lang="en-US" sz="1000" dirty="0"/>
              <a:t>.</a:t>
            </a:r>
            <a:endParaRPr lang="en-US" sz="1000" i="1" dirty="0">
              <a:solidFill>
                <a:schemeClr val="tx1">
                  <a:lumMod val="95000"/>
                </a:schemeClr>
              </a:solidFill>
            </a:endParaRPr>
          </a:p>
        </p:txBody>
      </p:sp>
    </p:spTree>
    <p:extLst>
      <p:ext uri="{BB962C8B-B14F-4D97-AF65-F5344CB8AC3E}">
        <p14:creationId xmlns:p14="http://schemas.microsoft.com/office/powerpoint/2010/main" val="340754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29400" y="6248400"/>
            <a:ext cx="2133600" cy="365125"/>
          </a:xfrm>
        </p:spPr>
        <p:txBody>
          <a:bodyPr/>
          <a:lstStyle/>
          <a:p>
            <a:r>
              <a:rPr lang="en-US" dirty="0" smtClean="0"/>
              <a:t>Tuesday October 29, 2019</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0752"/>
            <a:ext cx="5118101" cy="642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26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342170" cy="4423532"/>
          </a:xfrm>
        </p:spPr>
        <p:txBody>
          <a:bodyPr anchor="t" anchorCtr="0">
            <a:normAutofit/>
          </a:bodyPr>
          <a:lstStyle/>
          <a:p>
            <a:r>
              <a:rPr lang="en-US" sz="2000" dirty="0">
                <a:solidFill>
                  <a:schemeClr val="tx2"/>
                </a:solidFill>
              </a:rPr>
              <a:t>The patient is asked to respond to each of the 9 items based on how </a:t>
            </a:r>
            <a:r>
              <a:rPr lang="en-US" sz="2000" dirty="0" smtClean="0">
                <a:solidFill>
                  <a:schemeClr val="tx2"/>
                </a:solidFill>
              </a:rPr>
              <a:t>they’ve been </a:t>
            </a:r>
            <a:r>
              <a:rPr lang="en-US" sz="2000" dirty="0">
                <a:solidFill>
                  <a:schemeClr val="tx2"/>
                </a:solidFill>
              </a:rPr>
              <a:t>feeling </a:t>
            </a:r>
            <a:r>
              <a:rPr lang="en-US" sz="2000" b="1" i="1" u="sng" dirty="0">
                <a:solidFill>
                  <a:schemeClr val="tx2"/>
                </a:solidFill>
              </a:rPr>
              <a:t>over the last 2 weeks. </a:t>
            </a:r>
            <a:endParaRPr lang="en-US" sz="2000" b="1" i="1" u="sng" dirty="0" smtClean="0">
              <a:solidFill>
                <a:schemeClr val="tx2"/>
              </a:solidFill>
            </a:endParaRPr>
          </a:p>
          <a:p>
            <a:r>
              <a:rPr lang="en-US" sz="2000" dirty="0" smtClean="0">
                <a:solidFill>
                  <a:schemeClr val="tx2"/>
                </a:solidFill>
              </a:rPr>
              <a:t>The </a:t>
            </a:r>
            <a:r>
              <a:rPr lang="en-US" sz="2000" dirty="0">
                <a:solidFill>
                  <a:schemeClr val="tx2"/>
                </a:solidFill>
              </a:rPr>
              <a:t>final question asks the patients to report – </a:t>
            </a:r>
            <a:r>
              <a:rPr lang="en-US" sz="2000" i="1" dirty="0" smtClean="0">
                <a:solidFill>
                  <a:schemeClr val="tx1">
                    <a:lumMod val="95000"/>
                  </a:schemeClr>
                </a:solidFill>
              </a:rPr>
              <a:t>“How </a:t>
            </a:r>
            <a:r>
              <a:rPr lang="en-US" sz="2000" i="1" dirty="0">
                <a:solidFill>
                  <a:schemeClr val="tx1">
                    <a:lumMod val="95000"/>
                  </a:schemeClr>
                </a:solidFill>
              </a:rPr>
              <a:t>difficult have these </a:t>
            </a:r>
            <a:r>
              <a:rPr lang="en-US" sz="2000" i="1" dirty="0" smtClean="0">
                <a:solidFill>
                  <a:schemeClr val="tx1">
                    <a:lumMod val="95000"/>
                  </a:schemeClr>
                </a:solidFill>
              </a:rPr>
              <a:t>problems made </a:t>
            </a:r>
            <a:r>
              <a:rPr lang="en-US" sz="2000" i="1" dirty="0">
                <a:solidFill>
                  <a:schemeClr val="tx1">
                    <a:lumMod val="95000"/>
                  </a:schemeClr>
                </a:solidFill>
              </a:rPr>
              <a:t>it for you to do your work, take care of things at home, or get along </a:t>
            </a:r>
            <a:r>
              <a:rPr lang="en-US" sz="2000" i="1" dirty="0" smtClean="0">
                <a:solidFill>
                  <a:schemeClr val="tx1">
                    <a:lumMod val="95000"/>
                  </a:schemeClr>
                </a:solidFill>
              </a:rPr>
              <a:t>with other </a:t>
            </a:r>
            <a:r>
              <a:rPr lang="en-US" sz="2000" i="1" dirty="0">
                <a:solidFill>
                  <a:schemeClr val="tx1">
                    <a:lumMod val="95000"/>
                  </a:schemeClr>
                </a:solidFill>
              </a:rPr>
              <a:t>people?” </a:t>
            </a:r>
            <a:endParaRPr lang="en-US" sz="2000" i="1" dirty="0" smtClean="0">
              <a:solidFill>
                <a:schemeClr val="tx1">
                  <a:lumMod val="95000"/>
                </a:schemeClr>
              </a:solidFill>
            </a:endParaRPr>
          </a:p>
          <a:p>
            <a:pPr lvl="1"/>
            <a:r>
              <a:rPr lang="en-US" sz="1600" dirty="0" smtClean="0">
                <a:solidFill>
                  <a:schemeClr val="tx2"/>
                </a:solidFill>
              </a:rPr>
              <a:t>not </a:t>
            </a:r>
            <a:r>
              <a:rPr lang="en-US" sz="1600" dirty="0">
                <a:solidFill>
                  <a:schemeClr val="tx2"/>
                </a:solidFill>
              </a:rPr>
              <a:t>used in </a:t>
            </a:r>
            <a:r>
              <a:rPr lang="en-US" sz="1600" dirty="0" smtClean="0">
                <a:solidFill>
                  <a:schemeClr val="tx2"/>
                </a:solidFill>
              </a:rPr>
              <a:t>calculating score but represents </a:t>
            </a:r>
            <a:r>
              <a:rPr lang="en-US" sz="1600" dirty="0">
                <a:solidFill>
                  <a:schemeClr val="tx2"/>
                </a:solidFill>
              </a:rPr>
              <a:t>the patient‘s </a:t>
            </a:r>
            <a:r>
              <a:rPr lang="en-US" sz="1600" dirty="0" smtClean="0">
                <a:solidFill>
                  <a:schemeClr val="tx2"/>
                </a:solidFill>
              </a:rPr>
              <a:t>global impression </a:t>
            </a:r>
            <a:r>
              <a:rPr lang="en-US" sz="1600" dirty="0">
                <a:solidFill>
                  <a:schemeClr val="tx2"/>
                </a:solidFill>
              </a:rPr>
              <a:t>of symptom-related </a:t>
            </a:r>
            <a:r>
              <a:rPr lang="en-US" sz="1600" dirty="0" smtClean="0">
                <a:solidFill>
                  <a:schemeClr val="tx2"/>
                </a:solidFill>
              </a:rPr>
              <a:t>impairment</a:t>
            </a:r>
          </a:p>
          <a:p>
            <a:pPr lvl="1"/>
            <a:r>
              <a:rPr lang="en-US" sz="1600" dirty="0" smtClean="0">
                <a:solidFill>
                  <a:schemeClr val="tx2"/>
                </a:solidFill>
              </a:rPr>
              <a:t>may </a:t>
            </a:r>
            <a:r>
              <a:rPr lang="en-US" sz="1600" dirty="0">
                <a:solidFill>
                  <a:schemeClr val="tx2"/>
                </a:solidFill>
              </a:rPr>
              <a:t>be useful in </a:t>
            </a:r>
            <a:r>
              <a:rPr lang="en-US" sz="1600" dirty="0" smtClean="0">
                <a:solidFill>
                  <a:schemeClr val="tx2"/>
                </a:solidFill>
              </a:rPr>
              <a:t>decisions regarding </a:t>
            </a:r>
            <a:r>
              <a:rPr lang="en-US" sz="1600" dirty="0">
                <a:solidFill>
                  <a:schemeClr val="tx2"/>
                </a:solidFill>
              </a:rPr>
              <a:t>initiation of or adjustments to </a:t>
            </a:r>
            <a:r>
              <a:rPr lang="en-US" sz="1600" dirty="0" smtClean="0">
                <a:solidFill>
                  <a:schemeClr val="tx2"/>
                </a:solidFill>
              </a:rPr>
              <a:t>treatment</a:t>
            </a:r>
            <a:endParaRPr lang="en-US" sz="16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200" dirty="0" smtClean="0"/>
              <a:t>Patient Health Questionnaire-9 (PHQ-9)</a:t>
            </a:r>
            <a:endParaRPr lang="en-US" sz="32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947532"/>
            <a:ext cx="4572000" cy="246221"/>
          </a:xfrm>
          <a:prstGeom prst="rect">
            <a:avLst/>
          </a:prstGeom>
        </p:spPr>
        <p:txBody>
          <a:bodyPr>
            <a:spAutoFit/>
          </a:bodyPr>
          <a:lstStyle/>
          <a:p>
            <a:r>
              <a:rPr lang="en-US" sz="1000" dirty="0"/>
              <a:t>Kroenke K, Spitzer RL. </a:t>
            </a:r>
            <a:r>
              <a:rPr lang="en-US" sz="1000" dirty="0" smtClean="0"/>
              <a:t> Psychiatric Annals 2002;32:509-521</a:t>
            </a:r>
            <a:r>
              <a:rPr lang="en-US" sz="1000" dirty="0"/>
              <a:t>.</a:t>
            </a:r>
            <a:endParaRPr lang="en-US" sz="1000" i="1" dirty="0">
              <a:solidFill>
                <a:schemeClr val="tx1">
                  <a:lumMod val="95000"/>
                </a:schemeClr>
              </a:solidFill>
            </a:endParaRPr>
          </a:p>
        </p:txBody>
      </p:sp>
      <p:sp>
        <p:nvSpPr>
          <p:cNvPr id="3" name="TextBox 2"/>
          <p:cNvSpPr txBox="1"/>
          <p:nvPr/>
        </p:nvSpPr>
        <p:spPr>
          <a:xfrm>
            <a:off x="2209800" y="4267200"/>
            <a:ext cx="4795520" cy="1384995"/>
          </a:xfrm>
          <a:prstGeom prst="rect">
            <a:avLst/>
          </a:prstGeom>
          <a:noFill/>
        </p:spPr>
        <p:txBody>
          <a:bodyPr wrap="square" rtlCol="0">
            <a:spAutoFit/>
          </a:bodyPr>
          <a:lstStyle/>
          <a:p>
            <a:r>
              <a:rPr lang="en-US" sz="2100" b="1" dirty="0"/>
              <a:t>Maximum score: </a:t>
            </a:r>
            <a:r>
              <a:rPr lang="en-US" sz="2100" dirty="0" smtClean="0"/>
              <a:t>27</a:t>
            </a:r>
            <a:endParaRPr lang="en-US" sz="2100" dirty="0"/>
          </a:p>
          <a:p>
            <a:r>
              <a:rPr lang="en-US" sz="2100" b="1" dirty="0"/>
              <a:t>Possibly depressed: </a:t>
            </a:r>
            <a:r>
              <a:rPr lang="en-US" sz="2100" dirty="0" smtClean="0"/>
              <a:t>10 </a:t>
            </a:r>
            <a:r>
              <a:rPr lang="en-US" sz="2100" dirty="0"/>
              <a:t>or greater</a:t>
            </a:r>
          </a:p>
          <a:p>
            <a:r>
              <a:rPr lang="en-US" sz="2100" b="1" dirty="0"/>
              <a:t>Always look at </a:t>
            </a:r>
            <a:r>
              <a:rPr lang="en-US" sz="2100" b="1" dirty="0">
                <a:solidFill>
                  <a:srgbClr val="FF0000"/>
                </a:solidFill>
              </a:rPr>
              <a:t>item </a:t>
            </a:r>
            <a:r>
              <a:rPr lang="en-US" sz="2100" b="1" dirty="0" smtClean="0">
                <a:solidFill>
                  <a:srgbClr val="FF0000"/>
                </a:solidFill>
              </a:rPr>
              <a:t>9 </a:t>
            </a:r>
            <a:r>
              <a:rPr lang="en-US" sz="2100" b="1" i="1" dirty="0" smtClean="0">
                <a:solidFill>
                  <a:srgbClr val="FF0000"/>
                </a:solidFill>
              </a:rPr>
              <a:t>(thoughts </a:t>
            </a:r>
            <a:r>
              <a:rPr lang="en-US" sz="2100" b="1" i="1" dirty="0">
                <a:solidFill>
                  <a:srgbClr val="FF0000"/>
                </a:solidFill>
              </a:rPr>
              <a:t>of self-harm/suicide)</a:t>
            </a:r>
            <a:endParaRPr lang="en-US" sz="2100" i="1" dirty="0">
              <a:solidFill>
                <a:srgbClr val="FF0000"/>
              </a:solidFill>
            </a:endParaRPr>
          </a:p>
        </p:txBody>
      </p:sp>
    </p:spTree>
    <p:extLst>
      <p:ext uri="{BB962C8B-B14F-4D97-AF65-F5344CB8AC3E}">
        <p14:creationId xmlns:p14="http://schemas.microsoft.com/office/powerpoint/2010/main" val="148213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endParaRPr lang="en-US" sz="2000" dirty="0" smtClean="0">
              <a:solidFill>
                <a:schemeClr val="tx2"/>
              </a:solidFill>
            </a:endParaRPr>
          </a:p>
          <a:p>
            <a:pPr>
              <a:lnSpc>
                <a:spcPct val="150000"/>
              </a:lnSpc>
            </a:pPr>
            <a:r>
              <a:rPr lang="en-US" sz="2000" dirty="0" smtClean="0">
                <a:solidFill>
                  <a:schemeClr val="tx2"/>
                </a:solidFill>
              </a:rPr>
              <a:t>Free &amp; available for download at </a:t>
            </a:r>
            <a:r>
              <a:rPr lang="en-US" sz="2000" dirty="0" smtClean="0">
                <a:solidFill>
                  <a:schemeClr val="tx1">
                    <a:lumMod val="95000"/>
                  </a:schemeClr>
                </a:solidFill>
                <a:hlinkClick r:id="rId2"/>
              </a:rPr>
              <a:t>https</a:t>
            </a:r>
            <a:r>
              <a:rPr lang="en-US" sz="2000" dirty="0">
                <a:solidFill>
                  <a:schemeClr val="tx1">
                    <a:lumMod val="95000"/>
                  </a:schemeClr>
                </a:solidFill>
                <a:hlinkClick r:id="rId2"/>
              </a:rPr>
              <a:t>://www.phqscreeners.com</a:t>
            </a:r>
            <a:r>
              <a:rPr lang="en-US" sz="2000" dirty="0" smtClean="0">
                <a:solidFill>
                  <a:schemeClr val="tx1">
                    <a:lumMod val="95000"/>
                  </a:schemeClr>
                </a:solidFill>
                <a:hlinkClick r:id="rId2"/>
              </a:rPr>
              <a:t>/</a:t>
            </a:r>
            <a:endParaRPr lang="en-US" sz="2000" dirty="0" smtClean="0">
              <a:solidFill>
                <a:schemeClr val="tx1">
                  <a:lumMod val="95000"/>
                </a:schemeClr>
              </a:solidFill>
            </a:endParaRPr>
          </a:p>
          <a:p>
            <a:pPr>
              <a:lnSpc>
                <a:spcPct val="150000"/>
              </a:lnSpc>
            </a:pPr>
            <a:r>
              <a:rPr lang="en-US" sz="2000" dirty="0" smtClean="0">
                <a:solidFill>
                  <a:schemeClr val="tx2"/>
                </a:solidFill>
              </a:rPr>
              <a:t>Available in 30+ languages</a:t>
            </a:r>
          </a:p>
          <a:p>
            <a:pPr>
              <a:lnSpc>
                <a:spcPct val="150000"/>
              </a:lnSpc>
            </a:pPr>
            <a:r>
              <a:rPr lang="en-US" sz="2000" dirty="0" smtClean="0">
                <a:solidFill>
                  <a:schemeClr val="tx2"/>
                </a:solidFill>
              </a:rPr>
              <a:t>Validated for use with pregnant women</a:t>
            </a:r>
          </a:p>
          <a:p>
            <a:pPr>
              <a:lnSpc>
                <a:spcPct val="150000"/>
              </a:lnSpc>
            </a:pPr>
            <a:r>
              <a:rPr lang="en-US" sz="2000" dirty="0" smtClean="0">
                <a:solidFill>
                  <a:schemeClr val="tx2"/>
                </a:solidFill>
              </a:rPr>
              <a:t>Good sensitivity in pregnancy (73%)</a:t>
            </a:r>
          </a:p>
          <a:p>
            <a:pPr>
              <a:lnSpc>
                <a:spcPct val="150000"/>
              </a:lnSpc>
            </a:pPr>
            <a:r>
              <a:rPr lang="en-US" sz="2000" dirty="0" smtClean="0">
                <a:solidFill>
                  <a:schemeClr val="tx2"/>
                </a:solidFill>
              </a:rPr>
              <a:t>Good specificity in pregnancy (67%)</a:t>
            </a:r>
          </a:p>
          <a:p>
            <a:pPr>
              <a:lnSpc>
                <a:spcPct val="150000"/>
              </a:lnSpc>
            </a:pPr>
            <a:r>
              <a:rPr lang="en-US" sz="2000" dirty="0" smtClean="0">
                <a:solidFill>
                  <a:schemeClr val="tx2"/>
                </a:solidFill>
              </a:rPr>
              <a:t>Easily administered and scored</a:t>
            </a:r>
          </a:p>
          <a:p>
            <a:pPr>
              <a:lnSpc>
                <a:spcPct val="150000"/>
              </a:lnSpc>
            </a:pPr>
            <a:r>
              <a:rPr lang="en-US" sz="2000" dirty="0">
                <a:solidFill>
                  <a:schemeClr val="tx2"/>
                </a:solidFill>
              </a:rPr>
              <a:t>7</a:t>
            </a:r>
            <a:r>
              <a:rPr lang="en-US" sz="2000" dirty="0" smtClean="0">
                <a:solidFill>
                  <a:schemeClr val="tx2"/>
                </a:solidFill>
              </a:rPr>
              <a:t> items</a:t>
            </a:r>
          </a:p>
          <a:p>
            <a:pPr marL="18288" indent="0">
              <a:buNone/>
            </a:pPr>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smtClean="0"/>
              <a:t>Generalized Anxiety Disorder – 7 (GAD-7)</a:t>
            </a:r>
            <a:endParaRPr lang="en-US" sz="3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5947532"/>
            <a:ext cx="4572000" cy="400110"/>
          </a:xfrm>
          <a:prstGeom prst="rect">
            <a:avLst/>
          </a:prstGeom>
        </p:spPr>
        <p:txBody>
          <a:bodyPr>
            <a:spAutoFit/>
          </a:bodyPr>
          <a:lstStyle/>
          <a:p>
            <a:r>
              <a:rPr lang="en-US" sz="1000" dirty="0" smtClean="0"/>
              <a:t>Spitzer et al  (2006), </a:t>
            </a:r>
            <a:r>
              <a:rPr lang="en-US" sz="1000" i="1" dirty="0" smtClean="0"/>
              <a:t>Arch Intern Med </a:t>
            </a:r>
            <a:r>
              <a:rPr lang="en-US" sz="1000" dirty="0" smtClean="0"/>
              <a:t>166:1082-1097</a:t>
            </a:r>
          </a:p>
          <a:p>
            <a:r>
              <a:rPr lang="en-US" sz="1000" dirty="0" smtClean="0">
                <a:solidFill>
                  <a:schemeClr val="tx1">
                    <a:lumMod val="95000"/>
                  </a:schemeClr>
                </a:solidFill>
              </a:rPr>
              <a:t>Sinesi et al (2019</a:t>
            </a:r>
            <a:r>
              <a:rPr lang="en-US" sz="1000" i="1" dirty="0" smtClean="0">
                <a:solidFill>
                  <a:schemeClr val="tx1">
                    <a:lumMod val="95000"/>
                  </a:schemeClr>
                </a:solidFill>
              </a:rPr>
              <a:t>) BJPsych Open </a:t>
            </a:r>
            <a:r>
              <a:rPr lang="en-US" sz="1000" dirty="0" smtClean="0">
                <a:solidFill>
                  <a:schemeClr val="tx1">
                    <a:lumMod val="95000"/>
                  </a:schemeClr>
                </a:solidFill>
              </a:rPr>
              <a:t>5(1)</a:t>
            </a:r>
            <a:endParaRPr lang="en-US" sz="1000" dirty="0">
              <a:solidFill>
                <a:schemeClr val="tx1">
                  <a:lumMod val="9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05200"/>
            <a:ext cx="36195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863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Tuesday October 29, 2019</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228600"/>
            <a:ext cx="6292169"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02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55475" y="1674434"/>
            <a:ext cx="7342170" cy="4423532"/>
          </a:xfrm>
        </p:spPr>
        <p:txBody>
          <a:bodyPr anchor="t" anchorCtr="0">
            <a:normAutofit/>
          </a:bodyPr>
          <a:lstStyle/>
          <a:p>
            <a:r>
              <a:rPr lang="en-US" sz="2000" dirty="0" smtClean="0">
                <a:solidFill>
                  <a:schemeClr val="tx2"/>
                </a:solidFill>
              </a:rPr>
              <a:t>The </a:t>
            </a:r>
            <a:r>
              <a:rPr lang="en-US" sz="2000" dirty="0">
                <a:solidFill>
                  <a:schemeClr val="tx2"/>
                </a:solidFill>
              </a:rPr>
              <a:t>patient is asked to respond to each of the 9 items based on how </a:t>
            </a:r>
            <a:r>
              <a:rPr lang="en-US" sz="2000" dirty="0" smtClean="0">
                <a:solidFill>
                  <a:schemeClr val="tx2"/>
                </a:solidFill>
              </a:rPr>
              <a:t>they’ve been </a:t>
            </a:r>
            <a:r>
              <a:rPr lang="en-US" sz="2000" dirty="0">
                <a:solidFill>
                  <a:schemeClr val="tx2"/>
                </a:solidFill>
              </a:rPr>
              <a:t>feeling </a:t>
            </a:r>
            <a:r>
              <a:rPr lang="en-US" sz="2000" b="1" i="1" u="sng" dirty="0">
                <a:solidFill>
                  <a:schemeClr val="tx2"/>
                </a:solidFill>
              </a:rPr>
              <a:t>over the last 2 weeks. </a:t>
            </a:r>
            <a:endParaRPr lang="en-US" sz="2000" b="1" i="1" u="sng" dirty="0" smtClean="0">
              <a:solidFill>
                <a:schemeClr val="tx2"/>
              </a:solidFill>
            </a:endParaRPr>
          </a:p>
          <a:p>
            <a:r>
              <a:rPr lang="en-US" sz="2000" dirty="0" smtClean="0">
                <a:solidFill>
                  <a:schemeClr val="tx2"/>
                </a:solidFill>
              </a:rPr>
              <a:t>Designed primarily for Generalized Anxiety Disorder but has moderately good operating characteristics for Panic Disorder, Social Anxiety Disorder and Post-traumatic Stress Disorder</a:t>
            </a:r>
          </a:p>
          <a:p>
            <a:endParaRPr lang="en-US" sz="20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smtClean="0"/>
              <a:t>Generalized Anxiety Disorder – 7 (GAD-7)</a:t>
            </a:r>
            <a:endParaRPr lang="en-US" sz="3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947532"/>
            <a:ext cx="4572000" cy="246221"/>
          </a:xfrm>
          <a:prstGeom prst="rect">
            <a:avLst/>
          </a:prstGeom>
        </p:spPr>
        <p:txBody>
          <a:bodyPr>
            <a:spAutoFit/>
          </a:bodyPr>
          <a:lstStyle/>
          <a:p>
            <a:r>
              <a:rPr lang="en-US" sz="1000" dirty="0"/>
              <a:t>Kroenke K, Spitzer RL. </a:t>
            </a:r>
            <a:r>
              <a:rPr lang="en-US" sz="1000" dirty="0" smtClean="0"/>
              <a:t> Psychiatric Annals 2002;32:509-521</a:t>
            </a:r>
            <a:r>
              <a:rPr lang="en-US" sz="1000" dirty="0"/>
              <a:t>.</a:t>
            </a:r>
            <a:endParaRPr lang="en-US" sz="1000" i="1" dirty="0">
              <a:solidFill>
                <a:schemeClr val="tx1">
                  <a:lumMod val="95000"/>
                </a:schemeClr>
              </a:solidFill>
            </a:endParaRPr>
          </a:p>
        </p:txBody>
      </p:sp>
      <p:sp>
        <p:nvSpPr>
          <p:cNvPr id="3" name="TextBox 2"/>
          <p:cNvSpPr txBox="1"/>
          <p:nvPr/>
        </p:nvSpPr>
        <p:spPr>
          <a:xfrm>
            <a:off x="1828800" y="3886200"/>
            <a:ext cx="4795520" cy="738664"/>
          </a:xfrm>
          <a:prstGeom prst="rect">
            <a:avLst/>
          </a:prstGeom>
          <a:noFill/>
        </p:spPr>
        <p:txBody>
          <a:bodyPr wrap="square" rtlCol="0">
            <a:spAutoFit/>
          </a:bodyPr>
          <a:lstStyle/>
          <a:p>
            <a:r>
              <a:rPr lang="en-US" sz="2100" b="1" dirty="0"/>
              <a:t>Maximum score: </a:t>
            </a:r>
            <a:r>
              <a:rPr lang="en-US" sz="2100" dirty="0" smtClean="0"/>
              <a:t>21</a:t>
            </a:r>
            <a:endParaRPr lang="en-US" sz="2100" dirty="0"/>
          </a:p>
          <a:p>
            <a:r>
              <a:rPr lang="en-US" sz="2100" b="1" dirty="0" smtClean="0"/>
              <a:t>Possible anxiety: </a:t>
            </a:r>
            <a:r>
              <a:rPr lang="en-US" sz="2100" dirty="0"/>
              <a:t>7</a:t>
            </a:r>
            <a:r>
              <a:rPr lang="en-US" sz="2100" dirty="0" smtClean="0"/>
              <a:t> </a:t>
            </a:r>
            <a:r>
              <a:rPr lang="en-US" sz="2100" dirty="0"/>
              <a:t>or </a:t>
            </a:r>
            <a:r>
              <a:rPr lang="en-US" sz="2100" dirty="0" smtClean="0"/>
              <a:t>greater</a:t>
            </a:r>
            <a:endParaRPr lang="en-US" sz="2100" dirty="0"/>
          </a:p>
        </p:txBody>
      </p:sp>
    </p:spTree>
    <p:extLst>
      <p:ext uri="{BB962C8B-B14F-4D97-AF65-F5344CB8AC3E}">
        <p14:creationId xmlns:p14="http://schemas.microsoft.com/office/powerpoint/2010/main" val="200328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endParaRPr lang="en-US" sz="2000" dirty="0" smtClean="0">
              <a:solidFill>
                <a:schemeClr val="tx2"/>
              </a:solidFill>
            </a:endParaRPr>
          </a:p>
          <a:p>
            <a:pPr>
              <a:lnSpc>
                <a:spcPct val="150000"/>
              </a:lnSpc>
            </a:pPr>
            <a:r>
              <a:rPr lang="en-US" sz="2000" dirty="0" smtClean="0">
                <a:solidFill>
                  <a:schemeClr val="tx2"/>
                </a:solidFill>
              </a:rPr>
              <a:t>Free &amp; available online</a:t>
            </a:r>
            <a:endParaRPr lang="en-US" sz="2000" dirty="0" smtClean="0">
              <a:solidFill>
                <a:schemeClr val="tx1">
                  <a:lumMod val="95000"/>
                </a:schemeClr>
              </a:solidFill>
            </a:endParaRPr>
          </a:p>
          <a:p>
            <a:pPr>
              <a:lnSpc>
                <a:spcPct val="150000"/>
              </a:lnSpc>
            </a:pPr>
            <a:r>
              <a:rPr lang="en-US" sz="2000" dirty="0" smtClean="0">
                <a:solidFill>
                  <a:schemeClr val="tx2"/>
                </a:solidFill>
              </a:rPr>
              <a:t>Available in English and Spanish</a:t>
            </a:r>
          </a:p>
          <a:p>
            <a:pPr>
              <a:lnSpc>
                <a:spcPct val="150000"/>
              </a:lnSpc>
            </a:pPr>
            <a:r>
              <a:rPr lang="en-US" sz="2000" dirty="0" smtClean="0">
                <a:solidFill>
                  <a:schemeClr val="tx2"/>
                </a:solidFill>
              </a:rPr>
              <a:t>Validated for use in pregnant women</a:t>
            </a:r>
          </a:p>
          <a:p>
            <a:pPr>
              <a:lnSpc>
                <a:spcPct val="150000"/>
              </a:lnSpc>
            </a:pPr>
            <a:r>
              <a:rPr lang="en-US" sz="2000" dirty="0" smtClean="0">
                <a:solidFill>
                  <a:schemeClr val="tx2"/>
                </a:solidFill>
              </a:rPr>
              <a:t>High sensitivity in pregnancy (94%)</a:t>
            </a:r>
          </a:p>
          <a:p>
            <a:pPr>
              <a:lnSpc>
                <a:spcPct val="150000"/>
              </a:lnSpc>
            </a:pPr>
            <a:r>
              <a:rPr lang="en-US" sz="2000" dirty="0" smtClean="0">
                <a:solidFill>
                  <a:schemeClr val="tx2"/>
                </a:solidFill>
              </a:rPr>
              <a:t>High specificity in pregnancy (84%)</a:t>
            </a:r>
          </a:p>
          <a:p>
            <a:pPr>
              <a:lnSpc>
                <a:spcPct val="150000"/>
              </a:lnSpc>
            </a:pPr>
            <a:r>
              <a:rPr lang="en-US" sz="2000" dirty="0" smtClean="0">
                <a:solidFill>
                  <a:schemeClr val="tx2"/>
                </a:solidFill>
              </a:rPr>
              <a:t>Easily administered and scored</a:t>
            </a:r>
          </a:p>
          <a:p>
            <a:pPr>
              <a:lnSpc>
                <a:spcPct val="150000"/>
              </a:lnSpc>
            </a:pPr>
            <a:r>
              <a:rPr lang="en-US" sz="2000" dirty="0" smtClean="0">
                <a:solidFill>
                  <a:schemeClr val="tx2"/>
                </a:solidFill>
              </a:rPr>
              <a:t>3 items</a:t>
            </a:r>
          </a:p>
          <a:p>
            <a:pPr marL="18288" indent="0">
              <a:buNone/>
            </a:pPr>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smtClean="0"/>
              <a:t>Alcohol Use Disorders Identification Test- Concise (AUDIT-C)</a:t>
            </a:r>
            <a:endParaRPr lang="en-US" sz="3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6147587"/>
            <a:ext cx="4800600" cy="400110"/>
          </a:xfrm>
          <a:prstGeom prst="rect">
            <a:avLst/>
          </a:prstGeom>
        </p:spPr>
        <p:txBody>
          <a:bodyPr wrap="square">
            <a:spAutoFit/>
          </a:bodyPr>
          <a:lstStyle/>
          <a:p>
            <a:r>
              <a:rPr lang="en-US" sz="1000" dirty="0" smtClean="0"/>
              <a:t>Dawson et al (2005) </a:t>
            </a:r>
            <a:r>
              <a:rPr lang="en-US" sz="1000" i="1" dirty="0"/>
              <a:t>Alcoholism: Clinical and Experimental Research</a:t>
            </a:r>
            <a:r>
              <a:rPr lang="en-US" sz="1000" dirty="0"/>
              <a:t>, </a:t>
            </a:r>
            <a:r>
              <a:rPr lang="en-US" sz="1000" i="1" dirty="0"/>
              <a:t>29</a:t>
            </a:r>
            <a:r>
              <a:rPr lang="en-US" sz="1000" dirty="0"/>
              <a:t>(5), 844–854. </a:t>
            </a:r>
            <a:endParaRPr lang="en-US" sz="1000" dirty="0" smtClean="0"/>
          </a:p>
          <a:p>
            <a:r>
              <a:rPr lang="en-US" sz="1000" dirty="0" smtClean="0"/>
              <a:t>Bush et al (1998) </a:t>
            </a:r>
            <a:r>
              <a:rPr lang="en-US" sz="1000" i="1" dirty="0" smtClean="0"/>
              <a:t>Arch Internal Med 3: 1789-1795</a:t>
            </a:r>
            <a:endParaRPr lang="en-US" sz="1000" dirty="0" smtClean="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225" y="1828800"/>
            <a:ext cx="262578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03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400" y="1600200"/>
            <a:ext cx="7418370" cy="3581400"/>
          </a:xfrm>
        </p:spPr>
        <p:txBody>
          <a:bodyPr>
            <a:normAutofit/>
          </a:bodyPr>
          <a:lstStyle/>
          <a:p>
            <a:pPr>
              <a:lnSpc>
                <a:spcPct val="150000"/>
              </a:lnSpc>
            </a:pPr>
            <a:r>
              <a:rPr lang="en-US" sz="2800" dirty="0" smtClean="0">
                <a:solidFill>
                  <a:schemeClr val="tx2"/>
                </a:solidFill>
              </a:rPr>
              <a:t>Sage </a:t>
            </a:r>
            <a:r>
              <a:rPr lang="en-US" sz="2800" dirty="0">
                <a:solidFill>
                  <a:schemeClr val="tx2"/>
                </a:solidFill>
              </a:rPr>
              <a:t>Pharmaceuticals Advisory Board </a:t>
            </a:r>
            <a:endParaRPr lang="en-US" sz="2800" dirty="0" smtClean="0">
              <a:solidFill>
                <a:schemeClr val="tx2"/>
              </a:solidFill>
            </a:endParaRPr>
          </a:p>
          <a:p>
            <a:pPr>
              <a:lnSpc>
                <a:spcPct val="150000"/>
              </a:lnSpc>
            </a:pPr>
            <a:r>
              <a:rPr lang="en-US" sz="2800" dirty="0" smtClean="0">
                <a:solidFill>
                  <a:schemeClr val="tx2"/>
                </a:solidFill>
              </a:rPr>
              <a:t>Guidepoint </a:t>
            </a:r>
            <a:r>
              <a:rPr lang="en-US" sz="2800" dirty="0">
                <a:solidFill>
                  <a:schemeClr val="tx2"/>
                </a:solidFill>
              </a:rPr>
              <a:t>Global Advisors </a:t>
            </a:r>
            <a:endParaRPr lang="en-US" sz="2800" dirty="0" smtClean="0">
              <a:solidFill>
                <a:schemeClr val="tx2"/>
              </a:solidFill>
            </a:endParaRPr>
          </a:p>
          <a:p>
            <a:pPr>
              <a:lnSpc>
                <a:spcPct val="150000"/>
              </a:lnSpc>
            </a:pPr>
            <a:r>
              <a:rPr lang="en-US" sz="2800" dirty="0" smtClean="0">
                <a:solidFill>
                  <a:schemeClr val="tx2"/>
                </a:solidFill>
              </a:rPr>
              <a:t>HRSA UK3MC32244-01-00</a:t>
            </a:r>
            <a:endParaRPr lang="en-US" sz="2800" b="1" dirty="0" smtClean="0">
              <a:solidFill>
                <a:schemeClr val="tx2"/>
              </a:solidFill>
            </a:endParaRPr>
          </a:p>
          <a:p>
            <a:pPr marL="18288" indent="0">
              <a:buNone/>
            </a:pPr>
            <a:endParaRPr lang="en-US" sz="2800" dirty="0"/>
          </a:p>
        </p:txBody>
      </p:sp>
      <p:sp>
        <p:nvSpPr>
          <p:cNvPr id="7" name="Title 6"/>
          <p:cNvSpPr>
            <a:spLocks noGrp="1"/>
          </p:cNvSpPr>
          <p:nvPr>
            <p:ph type="title"/>
          </p:nvPr>
        </p:nvSpPr>
        <p:spPr>
          <a:xfrm>
            <a:off x="838200" y="609600"/>
            <a:ext cx="7543800" cy="914400"/>
          </a:xfrm>
        </p:spPr>
        <p:txBody>
          <a:bodyPr/>
          <a:lstStyle/>
          <a:p>
            <a:pPr algn="ctr"/>
            <a:r>
              <a:rPr lang="en-US" sz="4000" dirty="0" smtClean="0"/>
              <a:t>Funding and Disclosures</a:t>
            </a:r>
            <a:endParaRPr lang="en-US" sz="4000" dirty="0"/>
          </a:p>
        </p:txBody>
      </p:sp>
      <p:sp>
        <p:nvSpPr>
          <p:cNvPr id="4" name="Date Placeholder 3"/>
          <p:cNvSpPr>
            <a:spLocks noGrp="1"/>
          </p:cNvSpPr>
          <p:nvPr>
            <p:ph type="dt" sz="half" idx="10"/>
          </p:nvPr>
        </p:nvSpPr>
        <p:spPr/>
        <p:txBody>
          <a:bodyPr/>
          <a:lstStyle/>
          <a:p>
            <a:r>
              <a:rPr lang="en-US" dirty="0"/>
              <a:t>Tuesday October 29, 2019</a:t>
            </a:r>
          </a:p>
        </p:txBody>
      </p:sp>
    </p:spTree>
    <p:extLst>
      <p:ext uri="{BB962C8B-B14F-4D97-AF65-F5344CB8AC3E}">
        <p14:creationId xmlns:p14="http://schemas.microsoft.com/office/powerpoint/2010/main" val="321347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Tuesday October 29, 2019</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6677025"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97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55475" y="1674434"/>
            <a:ext cx="7342170" cy="4423532"/>
          </a:xfrm>
        </p:spPr>
        <p:txBody>
          <a:bodyPr anchor="t" anchorCtr="0">
            <a:normAutofit/>
          </a:bodyPr>
          <a:lstStyle/>
          <a:p>
            <a:r>
              <a:rPr lang="en-US" sz="2000" dirty="0" smtClean="0">
                <a:solidFill>
                  <a:schemeClr val="tx2"/>
                </a:solidFill>
              </a:rPr>
              <a:t>The </a:t>
            </a:r>
            <a:r>
              <a:rPr lang="en-US" sz="2000" dirty="0">
                <a:solidFill>
                  <a:schemeClr val="tx2"/>
                </a:solidFill>
              </a:rPr>
              <a:t>patient is asked </a:t>
            </a:r>
            <a:r>
              <a:rPr lang="en-US" sz="2000" dirty="0" smtClean="0">
                <a:solidFill>
                  <a:schemeClr val="tx2"/>
                </a:solidFill>
              </a:rPr>
              <a:t>to answer the 3 questions about frequency of alcohol consumption, based on the last 12 months, </a:t>
            </a:r>
            <a:r>
              <a:rPr lang="en-US" sz="2000" b="1" i="1" u="sng" dirty="0" smtClean="0">
                <a:solidFill>
                  <a:schemeClr val="tx2"/>
                </a:solidFill>
              </a:rPr>
              <a:t>excluding the time during which they knew they were pregnant.</a:t>
            </a:r>
          </a:p>
          <a:p>
            <a:r>
              <a:rPr lang="en-US" sz="2000" b="1" dirty="0" smtClean="0">
                <a:solidFill>
                  <a:schemeClr val="tx2"/>
                </a:solidFill>
              </a:rPr>
              <a:t>In perinatal women, a score of 3 or more is considered positive. </a:t>
            </a:r>
            <a:r>
              <a:rPr lang="en-US" sz="2000" b="1" i="1" u="sng" dirty="0" smtClean="0">
                <a:solidFill>
                  <a:schemeClr val="tx2"/>
                </a:solidFill>
              </a:rPr>
              <a:t>However, when the points are ALL from Q1 alone (Q2 and Q3 are zero), it can be assumed that the patient is drinking below recommended limits and it is suggested that the provider review the patient’s alcohol intake in the last few months prior to pregnancy to confirm accuracy.</a:t>
            </a:r>
            <a:endParaRPr lang="en-US" sz="2000" b="1" i="1" u="sng"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a:t>Alcohol Use Disorders Identification Test- Concise (AUDIT-C)</a:t>
            </a:r>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947532"/>
            <a:ext cx="4572000" cy="246221"/>
          </a:xfrm>
          <a:prstGeom prst="rect">
            <a:avLst/>
          </a:prstGeom>
        </p:spPr>
        <p:txBody>
          <a:bodyPr>
            <a:spAutoFit/>
          </a:bodyPr>
          <a:lstStyle/>
          <a:p>
            <a:r>
              <a:rPr lang="en-US" sz="1000" dirty="0"/>
              <a:t>Kroenke K, Spitzer RL. </a:t>
            </a:r>
            <a:r>
              <a:rPr lang="en-US" sz="1000" dirty="0" smtClean="0"/>
              <a:t> Psychiatric Annals 2002;32:509-521</a:t>
            </a:r>
            <a:r>
              <a:rPr lang="en-US" sz="1000" dirty="0"/>
              <a:t>.</a:t>
            </a:r>
            <a:endParaRPr lang="en-US" sz="1000" i="1" dirty="0">
              <a:solidFill>
                <a:schemeClr val="tx1">
                  <a:lumMod val="95000"/>
                </a:schemeClr>
              </a:solidFill>
            </a:endParaRPr>
          </a:p>
        </p:txBody>
      </p:sp>
      <p:sp>
        <p:nvSpPr>
          <p:cNvPr id="3" name="TextBox 2"/>
          <p:cNvSpPr txBox="1"/>
          <p:nvPr/>
        </p:nvSpPr>
        <p:spPr>
          <a:xfrm>
            <a:off x="1981200" y="4876800"/>
            <a:ext cx="4795520" cy="738664"/>
          </a:xfrm>
          <a:prstGeom prst="rect">
            <a:avLst/>
          </a:prstGeom>
          <a:noFill/>
        </p:spPr>
        <p:txBody>
          <a:bodyPr wrap="square" rtlCol="0">
            <a:spAutoFit/>
          </a:bodyPr>
          <a:lstStyle/>
          <a:p>
            <a:r>
              <a:rPr lang="en-US" sz="2100" b="1" dirty="0"/>
              <a:t>Maximum score: </a:t>
            </a:r>
            <a:r>
              <a:rPr lang="en-US" sz="2100" dirty="0" smtClean="0"/>
              <a:t>12</a:t>
            </a:r>
            <a:endParaRPr lang="en-US" sz="2100" dirty="0"/>
          </a:p>
          <a:p>
            <a:r>
              <a:rPr lang="en-US" sz="2100" b="1" dirty="0" smtClean="0"/>
              <a:t>Possible alcohol misuse: </a:t>
            </a:r>
            <a:r>
              <a:rPr lang="en-US" sz="2100" dirty="0" smtClean="0"/>
              <a:t>3 </a:t>
            </a:r>
            <a:r>
              <a:rPr lang="en-US" sz="2100" dirty="0"/>
              <a:t>or </a:t>
            </a:r>
            <a:r>
              <a:rPr lang="en-US" sz="2100" dirty="0" smtClean="0"/>
              <a:t>greater</a:t>
            </a:r>
            <a:endParaRPr lang="en-US" sz="2100" dirty="0"/>
          </a:p>
        </p:txBody>
      </p:sp>
    </p:spTree>
    <p:extLst>
      <p:ext uri="{BB962C8B-B14F-4D97-AF65-F5344CB8AC3E}">
        <p14:creationId xmlns:p14="http://schemas.microsoft.com/office/powerpoint/2010/main" val="1500069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lnSpcReduction="10000"/>
          </a:bodyPr>
          <a:lstStyle/>
          <a:p>
            <a:endParaRPr lang="en-US" sz="2000" dirty="0" smtClean="0">
              <a:solidFill>
                <a:schemeClr val="tx2"/>
              </a:solidFill>
            </a:endParaRPr>
          </a:p>
          <a:p>
            <a:pPr>
              <a:lnSpc>
                <a:spcPct val="150000"/>
              </a:lnSpc>
            </a:pPr>
            <a:r>
              <a:rPr lang="en-US" sz="2000" dirty="0" smtClean="0">
                <a:solidFill>
                  <a:schemeClr val="tx2"/>
                </a:solidFill>
              </a:rPr>
              <a:t>Free &amp; available online</a:t>
            </a:r>
            <a:endParaRPr lang="en-US" sz="2000" dirty="0" smtClean="0">
              <a:solidFill>
                <a:schemeClr val="tx1">
                  <a:lumMod val="95000"/>
                </a:schemeClr>
              </a:solidFill>
            </a:endParaRPr>
          </a:p>
          <a:p>
            <a:pPr>
              <a:lnSpc>
                <a:spcPct val="150000"/>
              </a:lnSpc>
            </a:pPr>
            <a:r>
              <a:rPr lang="en-US" sz="2000" dirty="0" smtClean="0">
                <a:solidFill>
                  <a:schemeClr val="tx2"/>
                </a:solidFill>
              </a:rPr>
              <a:t>Available in English and Spanish</a:t>
            </a:r>
          </a:p>
          <a:p>
            <a:pPr>
              <a:lnSpc>
                <a:spcPct val="150000"/>
              </a:lnSpc>
            </a:pPr>
            <a:r>
              <a:rPr lang="en-US" sz="2000" dirty="0" smtClean="0">
                <a:solidFill>
                  <a:schemeClr val="tx2"/>
                </a:solidFill>
              </a:rPr>
              <a:t>Validated for use in pregnant women</a:t>
            </a:r>
          </a:p>
          <a:p>
            <a:pPr>
              <a:lnSpc>
                <a:spcPct val="150000"/>
              </a:lnSpc>
            </a:pPr>
            <a:r>
              <a:rPr lang="en-US" sz="2000" dirty="0" smtClean="0">
                <a:solidFill>
                  <a:schemeClr val="tx2"/>
                </a:solidFill>
              </a:rPr>
              <a:t>High sensitivity in pregnancy (80%)</a:t>
            </a:r>
          </a:p>
          <a:p>
            <a:pPr>
              <a:lnSpc>
                <a:spcPct val="150000"/>
              </a:lnSpc>
            </a:pPr>
            <a:r>
              <a:rPr lang="en-US" sz="2000" dirty="0" smtClean="0">
                <a:solidFill>
                  <a:schemeClr val="tx2"/>
                </a:solidFill>
              </a:rPr>
              <a:t>Good specificity in pregnancy (68%)</a:t>
            </a:r>
          </a:p>
          <a:p>
            <a:pPr>
              <a:lnSpc>
                <a:spcPct val="150000"/>
              </a:lnSpc>
            </a:pPr>
            <a:r>
              <a:rPr lang="en-US" sz="2000" dirty="0" smtClean="0">
                <a:solidFill>
                  <a:schemeClr val="tx2"/>
                </a:solidFill>
              </a:rPr>
              <a:t>Validated for use with adolescents</a:t>
            </a:r>
          </a:p>
          <a:p>
            <a:pPr>
              <a:lnSpc>
                <a:spcPct val="150000"/>
              </a:lnSpc>
            </a:pPr>
            <a:r>
              <a:rPr lang="en-US" sz="2000" dirty="0" smtClean="0">
                <a:solidFill>
                  <a:schemeClr val="tx2"/>
                </a:solidFill>
              </a:rPr>
              <a:t>Easily administered and scored</a:t>
            </a:r>
          </a:p>
          <a:p>
            <a:pPr>
              <a:lnSpc>
                <a:spcPct val="150000"/>
              </a:lnSpc>
            </a:pPr>
            <a:r>
              <a:rPr lang="en-US" sz="2000" dirty="0" smtClean="0">
                <a:solidFill>
                  <a:schemeClr val="tx2"/>
                </a:solidFill>
              </a:rPr>
              <a:t>10 items, Yes/No</a:t>
            </a:r>
          </a:p>
          <a:p>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smtClean="0"/>
              <a:t>Drug Abuse Screening Test-10 (DAST-10)</a:t>
            </a:r>
            <a:endParaRPr lang="en-US" sz="3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6070642"/>
            <a:ext cx="4572000" cy="400110"/>
          </a:xfrm>
          <a:prstGeom prst="rect">
            <a:avLst/>
          </a:prstGeom>
        </p:spPr>
        <p:txBody>
          <a:bodyPr>
            <a:spAutoFit/>
          </a:bodyPr>
          <a:lstStyle/>
          <a:p>
            <a:r>
              <a:rPr lang="en-US" sz="1000" dirty="0" smtClean="0"/>
              <a:t>Lam et al (2019), </a:t>
            </a:r>
            <a:r>
              <a:rPr lang="en-US" sz="1000" i="1" dirty="0" smtClean="0"/>
              <a:t>Scientific Reports</a:t>
            </a:r>
            <a:r>
              <a:rPr lang="en-US" sz="1000" dirty="0" smtClean="0"/>
              <a:t>, 5</a:t>
            </a:r>
          </a:p>
          <a:p>
            <a:r>
              <a:rPr lang="en-US" sz="1000" dirty="0"/>
              <a:t>Yudko </a:t>
            </a:r>
            <a:r>
              <a:rPr lang="en-US" sz="1000" dirty="0" smtClean="0"/>
              <a:t>et al (2007) </a:t>
            </a:r>
            <a:r>
              <a:rPr lang="en-US" sz="1000" i="1" dirty="0" smtClean="0"/>
              <a:t>Journal </a:t>
            </a:r>
            <a:r>
              <a:rPr lang="en-US" sz="1000" i="1" dirty="0"/>
              <a:t>of Substance Abuse Treatment</a:t>
            </a:r>
            <a:r>
              <a:rPr lang="en-US" sz="1000" dirty="0"/>
              <a:t>. </a:t>
            </a:r>
            <a:r>
              <a:rPr lang="en-US" sz="1000" dirty="0" smtClean="0"/>
              <a:t>32(2</a:t>
            </a:r>
            <a:r>
              <a:rPr lang="en-US" sz="1000" dirty="0"/>
              <a:t>):189-198. </a:t>
            </a:r>
            <a:endParaRPr lang="en-US" sz="1000" i="1" dirty="0">
              <a:solidFill>
                <a:schemeClr val="tx1">
                  <a:lumMod val="95000"/>
                </a:schemeClr>
              </a:solidFill>
            </a:endParaRPr>
          </a:p>
        </p:txBody>
      </p:sp>
    </p:spTree>
    <p:extLst>
      <p:ext uri="{BB962C8B-B14F-4D97-AF65-F5344CB8AC3E}">
        <p14:creationId xmlns:p14="http://schemas.microsoft.com/office/powerpoint/2010/main" val="952303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Tuesday October 29, 2019</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904875"/>
            <a:ext cx="818197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14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342170" cy="4423532"/>
          </a:xfrm>
        </p:spPr>
        <p:txBody>
          <a:bodyPr anchor="t" anchorCtr="0">
            <a:normAutofit/>
          </a:bodyPr>
          <a:lstStyle/>
          <a:p>
            <a:endParaRPr lang="en-US" sz="2000" dirty="0" smtClean="0">
              <a:solidFill>
                <a:schemeClr val="tx2"/>
              </a:solidFill>
            </a:endParaRPr>
          </a:p>
          <a:p>
            <a:r>
              <a:rPr lang="en-US" sz="2000" dirty="0" smtClean="0">
                <a:solidFill>
                  <a:schemeClr val="tx2"/>
                </a:solidFill>
              </a:rPr>
              <a:t>The patient is asked to answer 10 YES/NO questions based on the past 12 months, </a:t>
            </a:r>
            <a:r>
              <a:rPr lang="en-US" sz="2000" b="1" i="1" u="sng" dirty="0" smtClean="0">
                <a:solidFill>
                  <a:schemeClr val="tx2"/>
                </a:solidFill>
              </a:rPr>
              <a:t>excluding the time during which they knew they were pregnant</a:t>
            </a:r>
          </a:p>
          <a:p>
            <a:r>
              <a:rPr lang="en-US" sz="2000" dirty="0" smtClean="0">
                <a:solidFill>
                  <a:schemeClr val="tx2"/>
                </a:solidFill>
              </a:rPr>
              <a:t>“Drug abuse” refers to the use of prescribed or over-the-counter medications/drugs in excess of the directions AND any non-medical use of drugs</a:t>
            </a:r>
          </a:p>
          <a:p>
            <a:r>
              <a:rPr lang="en-US" sz="2000" dirty="0" smtClean="0">
                <a:solidFill>
                  <a:schemeClr val="tx2"/>
                </a:solidFill>
              </a:rPr>
              <a:t>Questions </a:t>
            </a:r>
            <a:r>
              <a:rPr lang="en-US" sz="2000" b="1" i="1" u="sng" dirty="0" smtClean="0">
                <a:solidFill>
                  <a:schemeClr val="tx2"/>
                </a:solidFill>
              </a:rPr>
              <a:t>do not include alcohol or tobacco</a:t>
            </a:r>
            <a:r>
              <a:rPr lang="en-US" sz="2000" i="1" dirty="0" smtClean="0">
                <a:solidFill>
                  <a:schemeClr val="tx2"/>
                </a:solidFill>
              </a:rPr>
              <a:t>.</a:t>
            </a:r>
          </a:p>
          <a:p>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smtClean="0"/>
              <a:t>Drug Abuse Screening Test-10 (DAST-10)</a:t>
            </a:r>
            <a:endParaRPr lang="en-US" sz="3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3" name="TextBox 2"/>
          <p:cNvSpPr txBox="1"/>
          <p:nvPr/>
        </p:nvSpPr>
        <p:spPr>
          <a:xfrm>
            <a:off x="2361846" y="4495800"/>
            <a:ext cx="4907280" cy="738664"/>
          </a:xfrm>
          <a:prstGeom prst="rect">
            <a:avLst/>
          </a:prstGeom>
          <a:noFill/>
        </p:spPr>
        <p:txBody>
          <a:bodyPr wrap="square" rtlCol="0">
            <a:spAutoFit/>
          </a:bodyPr>
          <a:lstStyle/>
          <a:p>
            <a:r>
              <a:rPr lang="en-US" sz="2100" b="1" dirty="0"/>
              <a:t>Maximum score: </a:t>
            </a:r>
            <a:r>
              <a:rPr lang="en-US" sz="2100" dirty="0" smtClean="0"/>
              <a:t>10</a:t>
            </a:r>
            <a:endParaRPr lang="en-US" sz="2100" dirty="0"/>
          </a:p>
          <a:p>
            <a:r>
              <a:rPr lang="en-US" sz="2100" b="1" dirty="0"/>
              <a:t>Possibly </a:t>
            </a:r>
            <a:r>
              <a:rPr lang="en-US" sz="2100" b="1" dirty="0" smtClean="0"/>
              <a:t>substance misuse: </a:t>
            </a:r>
            <a:r>
              <a:rPr lang="en-US" sz="2100" dirty="0" smtClean="0"/>
              <a:t>1 or greater</a:t>
            </a:r>
            <a:endParaRPr lang="en-US" sz="2100" dirty="0"/>
          </a:p>
        </p:txBody>
      </p:sp>
    </p:spTree>
    <p:extLst>
      <p:ext uri="{BB962C8B-B14F-4D97-AF65-F5344CB8AC3E}">
        <p14:creationId xmlns:p14="http://schemas.microsoft.com/office/powerpoint/2010/main" val="1799463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endParaRPr lang="en-US" sz="2000" dirty="0" smtClean="0">
              <a:solidFill>
                <a:schemeClr val="tx2"/>
              </a:solidFill>
            </a:endParaRPr>
          </a:p>
          <a:p>
            <a:pPr lvl="1"/>
            <a:r>
              <a:rPr lang="en-US" sz="2400" b="1" i="1" dirty="0">
                <a:solidFill>
                  <a:schemeClr val="accent5">
                    <a:lumMod val="60000"/>
                    <a:lumOff val="40000"/>
                  </a:schemeClr>
                </a:solidFill>
              </a:rPr>
              <a:t>How are YOU doing?</a:t>
            </a:r>
          </a:p>
          <a:p>
            <a:pPr lvl="1"/>
            <a:r>
              <a:rPr lang="en-US" sz="2400" b="1" i="1" dirty="0">
                <a:solidFill>
                  <a:schemeClr val="accent5">
                    <a:lumMod val="60000"/>
                    <a:lumOff val="40000"/>
                  </a:schemeClr>
                </a:solidFill>
              </a:rPr>
              <a:t>Are you feeling moodier than normal?</a:t>
            </a:r>
          </a:p>
          <a:p>
            <a:pPr lvl="1"/>
            <a:r>
              <a:rPr lang="en-US" sz="2400" b="1" i="1" dirty="0">
                <a:solidFill>
                  <a:schemeClr val="accent5">
                    <a:lumMod val="60000"/>
                    <a:lumOff val="40000"/>
                  </a:schemeClr>
                </a:solidFill>
              </a:rPr>
              <a:t>How is your sleep?  Can you sleep when the baby sleeps?</a:t>
            </a:r>
          </a:p>
          <a:p>
            <a:pPr lvl="1"/>
            <a:r>
              <a:rPr lang="en-US" sz="2400" b="1" i="1" dirty="0">
                <a:solidFill>
                  <a:schemeClr val="accent5">
                    <a:lumMod val="60000"/>
                    <a:lumOff val="40000"/>
                  </a:schemeClr>
                </a:solidFill>
              </a:rPr>
              <a:t>Even though everyone expects this to be a happy time, many women who have just had a baby feel sad, nervous, irritable or just “not themselves”.  Has this been your experience?</a:t>
            </a:r>
          </a:p>
          <a:p>
            <a:pPr marL="18288" indent="0">
              <a:buNone/>
            </a:pPr>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37214" y="609600"/>
            <a:ext cx="7543800" cy="914400"/>
          </a:xfrm>
        </p:spPr>
        <p:txBody>
          <a:bodyPr/>
          <a:lstStyle/>
          <a:p>
            <a:pPr algn="ctr"/>
            <a:r>
              <a:rPr lang="en-US" sz="3600" dirty="0" smtClean="0"/>
              <a:t>Screening: What to ask</a:t>
            </a:r>
            <a:endParaRPr lang="en-US" sz="36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6147587"/>
            <a:ext cx="4800600" cy="400110"/>
          </a:xfrm>
          <a:prstGeom prst="rect">
            <a:avLst/>
          </a:prstGeom>
        </p:spPr>
        <p:txBody>
          <a:bodyPr wrap="square">
            <a:spAutoFit/>
          </a:bodyPr>
          <a:lstStyle/>
          <a:p>
            <a:r>
              <a:rPr lang="en-US" sz="1000" dirty="0" smtClean="0"/>
              <a:t>Dawson et al (2005) </a:t>
            </a:r>
            <a:r>
              <a:rPr lang="en-US" sz="1000" i="1" dirty="0"/>
              <a:t>Alcoholism: Clinical and Experimental Research</a:t>
            </a:r>
            <a:r>
              <a:rPr lang="en-US" sz="1000" dirty="0"/>
              <a:t>, </a:t>
            </a:r>
            <a:r>
              <a:rPr lang="en-US" sz="1000" i="1" dirty="0"/>
              <a:t>29</a:t>
            </a:r>
            <a:r>
              <a:rPr lang="en-US" sz="1000" dirty="0"/>
              <a:t>(5), 844–854. </a:t>
            </a:r>
            <a:endParaRPr lang="en-US" sz="1000" dirty="0" smtClean="0"/>
          </a:p>
          <a:p>
            <a:r>
              <a:rPr lang="en-US" sz="1000" dirty="0" smtClean="0"/>
              <a:t>Bush et al (1998) </a:t>
            </a:r>
            <a:r>
              <a:rPr lang="en-US" sz="1000" i="1" dirty="0" smtClean="0"/>
              <a:t>Arch Internal Med 3: 1789-1795</a:t>
            </a:r>
            <a:endParaRPr lang="en-US" sz="10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81000"/>
            <a:ext cx="2238375" cy="2047875"/>
          </a:xfrm>
          <a:prstGeom prst="rect">
            <a:avLst/>
          </a:prstGeom>
        </p:spPr>
      </p:pic>
    </p:spTree>
    <p:extLst>
      <p:ext uri="{BB962C8B-B14F-4D97-AF65-F5344CB8AC3E}">
        <p14:creationId xmlns:p14="http://schemas.microsoft.com/office/powerpoint/2010/main" val="174851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endParaRPr lang="en-US" sz="2000" dirty="0" smtClean="0">
              <a:solidFill>
                <a:schemeClr val="accent5">
                  <a:lumMod val="60000"/>
                  <a:lumOff val="40000"/>
                </a:schemeClr>
              </a:solidFill>
            </a:endParaRPr>
          </a:p>
          <a:p>
            <a:r>
              <a:rPr lang="en-US" sz="2400" b="1" i="1" dirty="0">
                <a:solidFill>
                  <a:schemeClr val="accent5">
                    <a:lumMod val="60000"/>
                    <a:lumOff val="40000"/>
                  </a:schemeClr>
                </a:solidFill>
              </a:rPr>
              <a:t>Tearfulness</a:t>
            </a:r>
          </a:p>
          <a:p>
            <a:r>
              <a:rPr lang="en-US" sz="2400" b="1" i="1" dirty="0">
                <a:solidFill>
                  <a:schemeClr val="accent5">
                    <a:lumMod val="60000"/>
                    <a:lumOff val="40000"/>
                  </a:schemeClr>
                </a:solidFill>
              </a:rPr>
              <a:t>Appearing unusually tired</a:t>
            </a:r>
          </a:p>
          <a:p>
            <a:r>
              <a:rPr lang="en-US" sz="2400" b="1" i="1" dirty="0">
                <a:solidFill>
                  <a:schemeClr val="accent5">
                    <a:lumMod val="60000"/>
                    <a:lumOff val="40000"/>
                  </a:schemeClr>
                </a:solidFill>
              </a:rPr>
              <a:t>Disheveled, poor hygiene</a:t>
            </a:r>
          </a:p>
          <a:p>
            <a:r>
              <a:rPr lang="en-US" sz="2400" b="1" i="1" dirty="0">
                <a:solidFill>
                  <a:schemeClr val="accent5">
                    <a:lumMod val="60000"/>
                    <a:lumOff val="40000"/>
                  </a:schemeClr>
                </a:solidFill>
              </a:rPr>
              <a:t>Poor eye contact</a:t>
            </a:r>
          </a:p>
          <a:p>
            <a:r>
              <a:rPr lang="en-US" sz="2400" b="1" i="1" dirty="0">
                <a:solidFill>
                  <a:schemeClr val="accent5">
                    <a:lumMod val="60000"/>
                    <a:lumOff val="40000"/>
                  </a:schemeClr>
                </a:solidFill>
              </a:rPr>
              <a:t>Irritability</a:t>
            </a:r>
          </a:p>
          <a:p>
            <a:r>
              <a:rPr lang="en-US" sz="2400" b="1" i="1" dirty="0">
                <a:solidFill>
                  <a:schemeClr val="accent5">
                    <a:lumMod val="60000"/>
                    <a:lumOff val="40000"/>
                  </a:schemeClr>
                </a:solidFill>
              </a:rPr>
              <a:t>Discomfort holding/handling the baby</a:t>
            </a:r>
          </a:p>
          <a:p>
            <a:r>
              <a:rPr lang="en-US" sz="2400" b="1" i="1" dirty="0">
                <a:solidFill>
                  <a:schemeClr val="accent5">
                    <a:lumMod val="60000"/>
                    <a:lumOff val="40000"/>
                  </a:schemeClr>
                </a:solidFill>
              </a:rPr>
              <a:t>Significant weight loss</a:t>
            </a:r>
          </a:p>
          <a:p>
            <a:r>
              <a:rPr lang="en-US" sz="2400" b="1" i="1" dirty="0">
                <a:solidFill>
                  <a:schemeClr val="accent5">
                    <a:lumMod val="60000"/>
                    <a:lumOff val="40000"/>
                  </a:schemeClr>
                </a:solidFill>
              </a:rPr>
              <a:t>Excessive concern about the baby despite reassurance</a:t>
            </a:r>
          </a:p>
          <a:p>
            <a:pPr marL="18288" indent="0">
              <a:buNone/>
            </a:pPr>
            <a:endParaRPr lang="en-US" sz="2000" dirty="0" smtClean="0">
              <a:solidFill>
                <a:schemeClr val="accent5">
                  <a:lumMod val="60000"/>
                  <a:lumOff val="40000"/>
                </a:schemeClr>
              </a:solidFill>
            </a:endParaRPr>
          </a:p>
          <a:p>
            <a:pPr marL="18288" indent="0">
              <a:buNone/>
            </a:pPr>
            <a:endParaRPr lang="en-US" sz="1600" dirty="0" smtClean="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838200" y="609600"/>
            <a:ext cx="7543800" cy="914400"/>
          </a:xfrm>
        </p:spPr>
        <p:txBody>
          <a:bodyPr/>
          <a:lstStyle/>
          <a:p>
            <a:pPr algn="ctr"/>
            <a:r>
              <a:rPr lang="en-US" sz="3600" dirty="0" smtClean="0"/>
              <a:t>Screening: What to look for</a:t>
            </a:r>
            <a:endParaRPr lang="en-US" sz="36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6147587"/>
            <a:ext cx="4800600" cy="400110"/>
          </a:xfrm>
          <a:prstGeom prst="rect">
            <a:avLst/>
          </a:prstGeom>
        </p:spPr>
        <p:txBody>
          <a:bodyPr wrap="square">
            <a:spAutoFit/>
          </a:bodyPr>
          <a:lstStyle/>
          <a:p>
            <a:r>
              <a:rPr lang="en-US" sz="1000" dirty="0" smtClean="0"/>
              <a:t>Dawson et al (2005) </a:t>
            </a:r>
            <a:r>
              <a:rPr lang="en-US" sz="1000" i="1" dirty="0"/>
              <a:t>Alcoholism: Clinical and Experimental Research</a:t>
            </a:r>
            <a:r>
              <a:rPr lang="en-US" sz="1000" dirty="0"/>
              <a:t>, </a:t>
            </a:r>
            <a:r>
              <a:rPr lang="en-US" sz="1000" i="1" dirty="0"/>
              <a:t>29</a:t>
            </a:r>
            <a:r>
              <a:rPr lang="en-US" sz="1000" dirty="0"/>
              <a:t>(5), 844–854. </a:t>
            </a:r>
            <a:endParaRPr lang="en-US" sz="1000" dirty="0" smtClean="0"/>
          </a:p>
          <a:p>
            <a:r>
              <a:rPr lang="en-US" sz="1000" dirty="0" smtClean="0"/>
              <a:t>Bush et al (1998) </a:t>
            </a:r>
            <a:r>
              <a:rPr lang="en-US" sz="1000" i="1" dirty="0" smtClean="0"/>
              <a:t>Arch Internal Med 3: 1789-1795</a:t>
            </a:r>
            <a:endParaRPr lang="en-US" sz="10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905000"/>
            <a:ext cx="2259181" cy="1600200"/>
          </a:xfrm>
          <a:prstGeom prst="rect">
            <a:avLst/>
          </a:prstGeom>
        </p:spPr>
      </p:pic>
    </p:spTree>
    <p:extLst>
      <p:ext uri="{BB962C8B-B14F-4D97-AF65-F5344CB8AC3E}">
        <p14:creationId xmlns:p14="http://schemas.microsoft.com/office/powerpoint/2010/main" val="2018518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2016795"/>
            <a:ext cx="2590800" cy="3352800"/>
          </a:xfrm>
        </p:spPr>
        <p:txBody>
          <a:bodyPr anchor="t" anchorCtr="0">
            <a:normAutofit/>
          </a:bodyPr>
          <a:lstStyle/>
          <a:p>
            <a:pPr marL="18288" indent="0">
              <a:buNone/>
            </a:pPr>
            <a:endParaRPr lang="en-US" sz="2400" b="1" i="1" dirty="0" smtClean="0">
              <a:solidFill>
                <a:schemeClr val="accent5">
                  <a:lumMod val="60000"/>
                  <a:lumOff val="40000"/>
                </a:schemeClr>
              </a:solidFill>
            </a:endParaRPr>
          </a:p>
          <a:p>
            <a:pPr marL="18288" indent="0">
              <a:buNone/>
            </a:pPr>
            <a:endParaRPr lang="en-US" sz="2000" dirty="0" smtClean="0">
              <a:solidFill>
                <a:schemeClr val="accent5">
                  <a:lumMod val="60000"/>
                  <a:lumOff val="40000"/>
                </a:schemeClr>
              </a:solidFill>
            </a:endParaRPr>
          </a:p>
          <a:p>
            <a:pPr marL="18288" indent="0">
              <a:buNone/>
            </a:pPr>
            <a:endParaRPr lang="en-US" sz="1600" dirty="0" smtClean="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838200" y="228600"/>
            <a:ext cx="7543800" cy="914400"/>
          </a:xfrm>
        </p:spPr>
        <p:txBody>
          <a:bodyPr anchor="t" anchorCtr="0"/>
          <a:lstStyle/>
          <a:p>
            <a:pPr algn="ctr"/>
            <a:r>
              <a:rPr lang="en-US" sz="3600" dirty="0" smtClean="0"/>
              <a:t>Screening: Assessing Risk of Harm</a:t>
            </a:r>
            <a:endParaRPr lang="en-US" sz="3600" dirty="0"/>
          </a:p>
        </p:txBody>
      </p:sp>
      <p:sp>
        <p:nvSpPr>
          <p:cNvPr id="4" name="Date Placeholder 3"/>
          <p:cNvSpPr>
            <a:spLocks noGrp="1"/>
          </p:cNvSpPr>
          <p:nvPr>
            <p:ph type="dt" sz="half" idx="10"/>
          </p:nvPr>
        </p:nvSpPr>
        <p:spPr>
          <a:xfrm>
            <a:off x="6553200" y="6365134"/>
            <a:ext cx="2133600" cy="365125"/>
          </a:xfrm>
        </p:spPr>
        <p:txBody>
          <a:bodyPr/>
          <a:lstStyle/>
          <a:p>
            <a:r>
              <a:rPr lang="en-US" dirty="0"/>
              <a:t>Tuesday October 29, 2019</a:t>
            </a:r>
          </a:p>
          <a:p>
            <a:endParaRPr lang="en-US" dirty="0"/>
          </a:p>
        </p:txBody>
      </p:sp>
      <p:sp>
        <p:nvSpPr>
          <p:cNvPr id="9" name="Rectangle 8"/>
          <p:cNvSpPr/>
          <p:nvPr/>
        </p:nvSpPr>
        <p:spPr>
          <a:xfrm>
            <a:off x="228600" y="6347642"/>
            <a:ext cx="4800600" cy="400110"/>
          </a:xfrm>
          <a:prstGeom prst="rect">
            <a:avLst/>
          </a:prstGeom>
        </p:spPr>
        <p:txBody>
          <a:bodyPr wrap="square">
            <a:spAutoFit/>
          </a:bodyPr>
          <a:lstStyle/>
          <a:p>
            <a:r>
              <a:rPr lang="en-US" sz="1000" dirty="0" smtClean="0"/>
              <a:t>Adapted from MCPAP for Moms (2017).</a:t>
            </a:r>
          </a:p>
          <a:p>
            <a:r>
              <a:rPr lang="en-US" sz="1000" dirty="0" err="1" smtClean="0"/>
              <a:t>Morriss</a:t>
            </a:r>
            <a:r>
              <a:rPr lang="en-US" sz="1000" dirty="0"/>
              <a:t> </a:t>
            </a:r>
            <a:r>
              <a:rPr lang="en-US" sz="1000" dirty="0" smtClean="0"/>
              <a:t>et al(2013</a:t>
            </a:r>
            <a:r>
              <a:rPr lang="en-US" sz="1000" dirty="0"/>
              <a:t>). </a:t>
            </a:r>
            <a:r>
              <a:rPr lang="en-US" sz="1000" i="1" dirty="0" smtClean="0"/>
              <a:t>BMJ</a:t>
            </a:r>
            <a:r>
              <a:rPr lang="en-US" sz="1000" i="1" dirty="0"/>
              <a:t>: British Medical Journal,</a:t>
            </a:r>
            <a:r>
              <a:rPr lang="en-US" sz="1000" dirty="0"/>
              <a:t> </a:t>
            </a:r>
            <a:r>
              <a:rPr lang="en-US" sz="1000" i="1" dirty="0"/>
              <a:t>347</a:t>
            </a:r>
            <a:r>
              <a:rPr lang="en-US" sz="1000" dirty="0"/>
              <a:t>(7928), 33-35. </a:t>
            </a:r>
            <a:endParaRPr lang="en-US" sz="1000" dirty="0" smtClean="0"/>
          </a:p>
        </p:txBody>
      </p:sp>
      <p:graphicFrame>
        <p:nvGraphicFramePr>
          <p:cNvPr id="3" name="Table 2"/>
          <p:cNvGraphicFramePr>
            <a:graphicFrameLocks noGrp="1"/>
          </p:cNvGraphicFramePr>
          <p:nvPr>
            <p:extLst>
              <p:ext uri="{D42A27DB-BD31-4B8C-83A1-F6EECF244321}">
                <p14:modId xmlns:p14="http://schemas.microsoft.com/office/powerpoint/2010/main" val="2943338515"/>
              </p:ext>
            </p:extLst>
          </p:nvPr>
        </p:nvGraphicFramePr>
        <p:xfrm>
          <a:off x="228600" y="1066800"/>
          <a:ext cx="4343400" cy="4858773"/>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tblGrid>
              <a:tr h="417352">
                <a:tc gridSpan="2">
                  <a:txBody>
                    <a:bodyPr/>
                    <a:lstStyle/>
                    <a:p>
                      <a:pPr algn="ctr"/>
                      <a:r>
                        <a:rPr lang="en-US" i="1" dirty="0" smtClean="0">
                          <a:solidFill>
                            <a:schemeClr val="bg2"/>
                          </a:solidFill>
                        </a:rPr>
                        <a:t>Suicidal Ideation</a:t>
                      </a:r>
                      <a:endParaRPr lang="en-US" i="1" dirty="0">
                        <a:solidFill>
                          <a:schemeClr val="bg2"/>
                        </a:solidFill>
                      </a:endParaRPr>
                    </a:p>
                  </a:txBody>
                  <a:tcPr>
                    <a:solidFill>
                      <a:schemeClr val="tx2"/>
                    </a:solidFill>
                  </a:tcPr>
                </a:tc>
                <a:tc hMerge="1">
                  <a:txBody>
                    <a:bodyPr/>
                    <a:lstStyle/>
                    <a:p>
                      <a:endParaRPr lang="en-US" dirty="0">
                        <a:solidFill>
                          <a:schemeClr val="bg2"/>
                        </a:solidFill>
                      </a:endParaRPr>
                    </a:p>
                  </a:txBody>
                  <a:tcPr>
                    <a:solidFill>
                      <a:schemeClr val="tx2"/>
                    </a:solidFill>
                  </a:tcPr>
                </a:tc>
                <a:extLst>
                  <a:ext uri="{0D108BD9-81ED-4DB2-BD59-A6C34878D82A}">
                    <a16:rowId xmlns:a16="http://schemas.microsoft.com/office/drawing/2014/main" val="10000"/>
                  </a:ext>
                </a:extLst>
              </a:tr>
              <a:tr h="647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smtClean="0">
                          <a:solidFill>
                            <a:schemeClr val="bg2"/>
                          </a:solidFill>
                        </a:rPr>
                        <a:t>HIGHER RISK                                             </a:t>
                      </a:r>
                    </a:p>
                    <a:p>
                      <a:endParaRPr lang="en-US" b="1" dirty="0">
                        <a:solidFill>
                          <a:schemeClr val="bg2"/>
                        </a:solidFill>
                      </a:endParaRPr>
                    </a:p>
                  </a:txBody>
                  <a:tcPr>
                    <a:solidFill>
                      <a:schemeClr val="tx2"/>
                    </a:solidFill>
                  </a:tcPr>
                </a:tc>
                <a:tc>
                  <a:txBody>
                    <a:bodyPr/>
                    <a:lstStyle/>
                    <a:p>
                      <a:r>
                        <a:rPr lang="en-US" b="1" dirty="0" smtClean="0">
                          <a:solidFill>
                            <a:schemeClr val="bg2"/>
                          </a:solidFill>
                        </a:rPr>
                        <a:t>LOWER RISK</a:t>
                      </a:r>
                      <a:endParaRPr lang="en-US" b="1" dirty="0">
                        <a:solidFill>
                          <a:schemeClr val="bg2"/>
                        </a:solidFill>
                      </a:endParaRPr>
                    </a:p>
                  </a:txBody>
                  <a:tcPr>
                    <a:solidFill>
                      <a:schemeClr val="tx2"/>
                    </a:solidFill>
                  </a:tcPr>
                </a:tc>
                <a:extLst>
                  <a:ext uri="{0D108BD9-81ED-4DB2-BD59-A6C34878D82A}">
                    <a16:rowId xmlns:a16="http://schemas.microsoft.com/office/drawing/2014/main" val="10001"/>
                  </a:ext>
                </a:extLst>
              </a:tr>
              <a:tr h="3793714">
                <a:tc>
                  <a:txBody>
                    <a:bodyPr/>
                    <a:lstStyle/>
                    <a:p>
                      <a:pPr marL="285750" indent="-285750">
                        <a:buFont typeface="Arial" panose="020B0604020202020204" pitchFamily="34" charset="0"/>
                        <a:buChar char="•"/>
                      </a:pPr>
                      <a:r>
                        <a:rPr lang="en-US" sz="1600" b="1" i="0" dirty="0" smtClean="0">
                          <a:solidFill>
                            <a:schemeClr val="bg2"/>
                          </a:solidFill>
                        </a:rPr>
                        <a:t>Hx of Attempts</a:t>
                      </a:r>
                    </a:p>
                    <a:p>
                      <a:pPr marL="285750" indent="-285750">
                        <a:buFont typeface="Arial" panose="020B0604020202020204" pitchFamily="34" charset="0"/>
                        <a:buChar char="•"/>
                      </a:pPr>
                      <a:r>
                        <a:rPr lang="en-US" sz="1600" b="1" i="0" dirty="0" smtClean="0">
                          <a:solidFill>
                            <a:schemeClr val="bg2"/>
                          </a:solidFill>
                        </a:rPr>
                        <a:t>High lethality of past attempts</a:t>
                      </a:r>
                    </a:p>
                    <a:p>
                      <a:pPr marL="285750" indent="-285750">
                        <a:buFont typeface="Arial" panose="020B0604020202020204" pitchFamily="34" charset="0"/>
                        <a:buChar char="•"/>
                      </a:pPr>
                      <a:r>
                        <a:rPr lang="en-US" sz="1600" b="1" i="0" dirty="0" smtClean="0">
                          <a:solidFill>
                            <a:schemeClr val="bg2"/>
                          </a:solidFill>
                        </a:rPr>
                        <a:t>Hx of significant mental illness requiring admissions</a:t>
                      </a:r>
                    </a:p>
                    <a:p>
                      <a:pPr marL="285750" indent="-285750">
                        <a:buFont typeface="Arial" panose="020B0604020202020204" pitchFamily="34" charset="0"/>
                        <a:buChar char="•"/>
                      </a:pPr>
                      <a:r>
                        <a:rPr lang="en-US" sz="1600" b="1" i="0" dirty="0" smtClean="0">
                          <a:solidFill>
                            <a:schemeClr val="bg2"/>
                          </a:solidFill>
                        </a:rPr>
                        <a:t>Current plan/intent</a:t>
                      </a:r>
                    </a:p>
                    <a:p>
                      <a:pPr marL="285750" indent="-285750">
                        <a:buFont typeface="Arial" panose="020B0604020202020204" pitchFamily="34" charset="0"/>
                        <a:buChar char="•"/>
                      </a:pPr>
                      <a:r>
                        <a:rPr lang="en-US" sz="1600" b="1" i="0" dirty="0" smtClean="0">
                          <a:solidFill>
                            <a:schemeClr val="bg2"/>
                          </a:solidFill>
                        </a:rPr>
                        <a:t>Substance abuse</a:t>
                      </a:r>
                    </a:p>
                    <a:p>
                      <a:pPr marL="285750" indent="-285750">
                        <a:buFont typeface="Arial" panose="020B0604020202020204" pitchFamily="34" charset="0"/>
                        <a:buChar char="•"/>
                      </a:pPr>
                      <a:r>
                        <a:rPr lang="en-US" sz="1600" b="1" i="0" dirty="0" smtClean="0">
                          <a:solidFill>
                            <a:schemeClr val="bg2"/>
                          </a:solidFill>
                        </a:rPr>
                        <a:t>Unstable social situation</a:t>
                      </a:r>
                    </a:p>
                    <a:p>
                      <a:pPr marL="285750" indent="-285750">
                        <a:buFont typeface="Arial" panose="020B0604020202020204" pitchFamily="34" charset="0"/>
                        <a:buChar char="•"/>
                      </a:pPr>
                      <a:r>
                        <a:rPr lang="en-US" sz="1600" b="1" i="0" dirty="0" smtClean="0">
                          <a:solidFill>
                            <a:schemeClr val="bg2"/>
                          </a:solidFill>
                        </a:rPr>
                        <a:t>No protective factors</a:t>
                      </a:r>
                    </a:p>
                    <a:p>
                      <a:endParaRPr lang="en-US" i="0" dirty="0">
                        <a:solidFill>
                          <a:schemeClr val="bg2"/>
                        </a:solidFill>
                      </a:endParaRPr>
                    </a:p>
                  </a:txBody>
                  <a:tcPr>
                    <a:solidFill>
                      <a:schemeClr val="bg2">
                        <a:lumMod val="20000"/>
                        <a:lumOff val="80000"/>
                      </a:schemeClr>
                    </a:solidFill>
                  </a:tcPr>
                </a:tc>
                <a:tc>
                  <a:txBody>
                    <a:bodyPr/>
                    <a:lstStyle/>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No Hx of Attempts</a:t>
                      </a:r>
                    </a:p>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No Hx of significant MH issues</a:t>
                      </a:r>
                    </a:p>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No plan</a:t>
                      </a:r>
                    </a:p>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No intent</a:t>
                      </a:r>
                    </a:p>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No substance use</a:t>
                      </a:r>
                    </a:p>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Protective factors (i.e. social connections, spiritual/religious beliefs, meaningful employment)</a:t>
                      </a:r>
                      <a:endParaRPr lang="en-US" sz="1600" i="0" dirty="0">
                        <a:solidFill>
                          <a:schemeClr val="bg2"/>
                        </a:solidFill>
                      </a:endParaRPr>
                    </a:p>
                  </a:txBody>
                  <a:tcPr>
                    <a:solidFill>
                      <a:schemeClr val="bg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75148109"/>
              </p:ext>
            </p:extLst>
          </p:nvPr>
        </p:nvGraphicFramePr>
        <p:xfrm>
          <a:off x="4800600" y="1066800"/>
          <a:ext cx="4114800" cy="48768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415960">
                <a:tc gridSpan="2">
                  <a:txBody>
                    <a:bodyPr/>
                    <a:lstStyle/>
                    <a:p>
                      <a:pPr algn="ctr"/>
                      <a:r>
                        <a:rPr lang="en-US" i="1" dirty="0" smtClean="0">
                          <a:solidFill>
                            <a:schemeClr val="bg2"/>
                          </a:solidFill>
                        </a:rPr>
                        <a:t>Thoughts of Harming Baby</a:t>
                      </a:r>
                      <a:endParaRPr lang="en-US" i="1" dirty="0">
                        <a:solidFill>
                          <a:schemeClr val="bg2"/>
                        </a:solidFill>
                      </a:endParaRPr>
                    </a:p>
                  </a:txBody>
                  <a:tcPr>
                    <a:solidFill>
                      <a:schemeClr val="tx2"/>
                    </a:solidFill>
                  </a:tcPr>
                </a:tc>
                <a:tc hMerge="1">
                  <a:txBody>
                    <a:bodyPr/>
                    <a:lstStyle/>
                    <a:p>
                      <a:endParaRPr lang="en-US" dirty="0">
                        <a:solidFill>
                          <a:schemeClr val="bg2"/>
                        </a:solidFill>
                      </a:endParaRPr>
                    </a:p>
                  </a:txBody>
                  <a:tcPr>
                    <a:solidFill>
                      <a:schemeClr val="tx2"/>
                    </a:solidFill>
                  </a:tcPr>
                </a:tc>
                <a:extLst>
                  <a:ext uri="{0D108BD9-81ED-4DB2-BD59-A6C34878D82A}">
                    <a16:rowId xmlns:a16="http://schemas.microsoft.com/office/drawing/2014/main" val="10000"/>
                  </a:ext>
                </a:extLst>
              </a:tr>
              <a:tr h="6557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smtClean="0">
                          <a:solidFill>
                            <a:schemeClr val="bg2"/>
                          </a:solidFill>
                        </a:rPr>
                        <a:t>HIGHER RISK                                             </a:t>
                      </a:r>
                    </a:p>
                    <a:p>
                      <a:endParaRPr lang="en-US" b="1" dirty="0">
                        <a:solidFill>
                          <a:schemeClr val="bg2"/>
                        </a:solidFill>
                      </a:endParaRPr>
                    </a:p>
                  </a:txBody>
                  <a:tcPr>
                    <a:solidFill>
                      <a:schemeClr val="tx2"/>
                    </a:solidFill>
                  </a:tcPr>
                </a:tc>
                <a:tc>
                  <a:txBody>
                    <a:bodyPr/>
                    <a:lstStyle/>
                    <a:p>
                      <a:r>
                        <a:rPr lang="en-US" b="1" dirty="0" smtClean="0">
                          <a:solidFill>
                            <a:schemeClr val="bg2"/>
                          </a:solidFill>
                        </a:rPr>
                        <a:t>LOWER RISK</a:t>
                      </a:r>
                      <a:endParaRPr lang="en-US" b="1" dirty="0">
                        <a:solidFill>
                          <a:schemeClr val="bg2"/>
                        </a:solidFill>
                      </a:endParaRPr>
                    </a:p>
                  </a:txBody>
                  <a:tcPr>
                    <a:solidFill>
                      <a:schemeClr val="tx2"/>
                    </a:solidFill>
                  </a:tcPr>
                </a:tc>
                <a:extLst>
                  <a:ext uri="{0D108BD9-81ED-4DB2-BD59-A6C34878D82A}">
                    <a16:rowId xmlns:a16="http://schemas.microsoft.com/office/drawing/2014/main" val="10001"/>
                  </a:ext>
                </a:extLst>
              </a:tr>
              <a:tr h="3805058">
                <a:tc>
                  <a:txBody>
                    <a:bodyPr/>
                    <a:lstStyle/>
                    <a:p>
                      <a:pPr marL="285750" indent="-285750">
                        <a:buFont typeface="Arial" panose="020B0604020202020204" pitchFamily="34" charset="0"/>
                        <a:buChar char="•"/>
                      </a:pPr>
                      <a:r>
                        <a:rPr lang="en-US" sz="1600" b="1" i="0" dirty="0" smtClean="0">
                          <a:solidFill>
                            <a:schemeClr val="bg2"/>
                          </a:solidFill>
                        </a:rPr>
                        <a:t>Poor insight</a:t>
                      </a:r>
                    </a:p>
                    <a:p>
                      <a:pPr marL="285750" indent="-285750">
                        <a:buFont typeface="Arial" panose="020B0604020202020204" pitchFamily="34" charset="0"/>
                        <a:buChar char="•"/>
                      </a:pPr>
                      <a:r>
                        <a:rPr lang="en-US" sz="1600" b="1" i="0" dirty="0" smtClean="0">
                          <a:solidFill>
                            <a:schemeClr val="bg2"/>
                          </a:solidFill>
                        </a:rPr>
                        <a:t>Psychotic symptoms</a:t>
                      </a:r>
                    </a:p>
                    <a:p>
                      <a:pPr marL="285750" indent="-285750">
                        <a:buFont typeface="Arial" panose="020B0604020202020204" pitchFamily="34" charset="0"/>
                        <a:buChar char="•"/>
                      </a:pPr>
                      <a:r>
                        <a:rPr lang="en-US" sz="1600" b="1" i="0" dirty="0" smtClean="0">
                          <a:solidFill>
                            <a:schemeClr val="bg2"/>
                          </a:solidFill>
                        </a:rPr>
                        <a:t>Delusional beliefs with distortion</a:t>
                      </a:r>
                      <a:r>
                        <a:rPr lang="en-US" sz="1600" b="1" i="0" baseline="0" dirty="0" smtClean="0">
                          <a:solidFill>
                            <a:schemeClr val="bg2"/>
                          </a:solidFill>
                        </a:rPr>
                        <a:t> of reality</a:t>
                      </a:r>
                    </a:p>
                    <a:p>
                      <a:pPr marL="0" indent="0">
                        <a:buFont typeface="Arial" panose="020B0604020202020204" pitchFamily="34" charset="0"/>
                        <a:buNone/>
                      </a:pPr>
                      <a:r>
                        <a:rPr lang="en-US" sz="1600" b="1" i="0" dirty="0" smtClean="0">
                          <a:solidFill>
                            <a:schemeClr val="bg2"/>
                          </a:solidFill>
                        </a:rPr>
                        <a:t> </a:t>
                      </a:r>
                    </a:p>
                    <a:p>
                      <a:pPr marL="285750" indent="-285750">
                        <a:buFont typeface="Arial" panose="020B0604020202020204" pitchFamily="34" charset="0"/>
                        <a:buChar char="•"/>
                      </a:pPr>
                      <a:endParaRPr lang="en-US" sz="1600" b="1" i="0" dirty="0" smtClean="0">
                        <a:solidFill>
                          <a:schemeClr val="bg2"/>
                        </a:solidFill>
                      </a:endParaRPr>
                    </a:p>
                    <a:p>
                      <a:endParaRPr lang="en-US" i="0" dirty="0">
                        <a:solidFill>
                          <a:schemeClr val="bg2"/>
                        </a:solidFill>
                      </a:endParaRPr>
                    </a:p>
                  </a:txBody>
                  <a:tcPr>
                    <a:solidFill>
                      <a:schemeClr val="bg2">
                        <a:lumMod val="20000"/>
                        <a:lumOff val="80000"/>
                      </a:schemeClr>
                    </a:solidFill>
                  </a:tcPr>
                </a:tc>
                <a:tc>
                  <a:txBody>
                    <a:bodyPr/>
                    <a:lstStyle/>
                    <a:p>
                      <a:pPr marL="285750" indent="-285750">
                        <a:buFont typeface="Arial" panose="020B0604020202020204" pitchFamily="34" charset="0"/>
                        <a:buChar char="•"/>
                      </a:pPr>
                      <a:r>
                        <a:rPr lang="en-US" sz="1600" b="1" i="0" dirty="0" smtClean="0">
                          <a:solidFill>
                            <a:schemeClr val="bg2"/>
                          </a:solidFill>
                        </a:rPr>
                        <a:t>Thoughts are intrusive and disturbing</a:t>
                      </a:r>
                      <a:endParaRPr lang="en-US" sz="1600" b="1" i="0" baseline="0" dirty="0" smtClean="0">
                        <a:solidFill>
                          <a:schemeClr val="bg2"/>
                        </a:solidFill>
                      </a:endParaRPr>
                    </a:p>
                    <a:p>
                      <a:pPr marL="285750" indent="-285750">
                        <a:buFont typeface="Arial" panose="020B0604020202020204" pitchFamily="34" charset="0"/>
                        <a:buChar char="•"/>
                      </a:pPr>
                      <a:r>
                        <a:rPr lang="en-US" sz="1600" b="1" i="0" baseline="0" dirty="0" smtClean="0">
                          <a:solidFill>
                            <a:schemeClr val="bg2"/>
                          </a:solidFill>
                        </a:rPr>
                        <a:t>No psychotic symptoms</a:t>
                      </a:r>
                    </a:p>
                    <a:p>
                      <a:pPr marL="285750" indent="-285750">
                        <a:buFont typeface="Arial" panose="020B0604020202020204" pitchFamily="34" charset="0"/>
                        <a:buChar char="•"/>
                      </a:pPr>
                      <a:r>
                        <a:rPr lang="en-US" sz="1600" b="1" i="0" baseline="0" dirty="0" smtClean="0">
                          <a:solidFill>
                            <a:schemeClr val="bg2"/>
                          </a:solidFill>
                        </a:rPr>
                        <a:t>Thoughts cause fear/anxiety</a:t>
                      </a:r>
                    </a:p>
                    <a:p>
                      <a:pPr marL="285750" indent="-285750">
                        <a:buFont typeface="Arial" panose="020B0604020202020204" pitchFamily="34" charset="0"/>
                        <a:buChar char="•"/>
                      </a:pPr>
                      <a:r>
                        <a:rPr lang="en-US" sz="1600" b="1" i="0" baseline="0" dirty="0" smtClean="0">
                          <a:solidFill>
                            <a:schemeClr val="bg2"/>
                          </a:solidFill>
                        </a:rPr>
                        <a:t>Good insight</a:t>
                      </a:r>
                    </a:p>
                  </a:txBody>
                  <a:tcPr>
                    <a:solidFill>
                      <a:schemeClr val="bg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56110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pPr marL="18288" indent="0">
              <a:buNone/>
            </a:pPr>
            <a:endParaRPr lang="en-US" sz="2400" dirty="0" smtClean="0">
              <a:solidFill>
                <a:schemeClr val="tx2"/>
              </a:solidFill>
            </a:endParaRPr>
          </a:p>
          <a:p>
            <a:r>
              <a:rPr lang="en-US" sz="2400" dirty="0" smtClean="0">
                <a:solidFill>
                  <a:schemeClr val="tx2"/>
                </a:solidFill>
              </a:rPr>
              <a:t>Utilize established clinical protocols</a:t>
            </a:r>
          </a:p>
          <a:p>
            <a:r>
              <a:rPr lang="en-US" sz="2400" dirty="0" smtClean="0">
                <a:solidFill>
                  <a:schemeClr val="tx2"/>
                </a:solidFill>
              </a:rPr>
              <a:t>Call </a:t>
            </a:r>
            <a:r>
              <a:rPr lang="en-US" sz="2400" dirty="0" smtClean="0">
                <a:solidFill>
                  <a:schemeClr val="accent5"/>
                </a:solidFill>
              </a:rPr>
              <a:t>401-430-2800  </a:t>
            </a:r>
            <a:r>
              <a:rPr lang="en-US" sz="2400" b="1" i="1" dirty="0">
                <a:solidFill>
                  <a:schemeClr val="accent5"/>
                </a:solidFill>
              </a:rPr>
              <a:t>RI MomsPRN </a:t>
            </a:r>
            <a:r>
              <a:rPr lang="en-US" sz="2000" dirty="0">
                <a:solidFill>
                  <a:schemeClr val="tx2"/>
                </a:solidFill>
              </a:rPr>
              <a:t>(located at Women’s Behavioral </a:t>
            </a:r>
            <a:r>
              <a:rPr lang="en-US" sz="2000" dirty="0" smtClean="0">
                <a:solidFill>
                  <a:schemeClr val="tx2"/>
                </a:solidFill>
              </a:rPr>
              <a:t>Health - 2 </a:t>
            </a:r>
            <a:r>
              <a:rPr lang="en-US" sz="2000" dirty="0">
                <a:solidFill>
                  <a:schemeClr val="tx2"/>
                </a:solidFill>
              </a:rPr>
              <a:t>Dudley</a:t>
            </a:r>
            <a:r>
              <a:rPr lang="en-US" sz="2000" dirty="0" smtClean="0">
                <a:solidFill>
                  <a:schemeClr val="tx2"/>
                </a:solidFill>
              </a:rPr>
              <a:t>)</a:t>
            </a:r>
            <a:endParaRPr lang="en-US" sz="2000" b="1" i="1" dirty="0">
              <a:solidFill>
                <a:schemeClr val="tx2"/>
              </a:solidFill>
            </a:endParaRPr>
          </a:p>
          <a:p>
            <a:r>
              <a:rPr lang="en-US" sz="2400" dirty="0">
                <a:solidFill>
                  <a:schemeClr val="tx2"/>
                </a:solidFill>
              </a:rPr>
              <a:t>Initiate Treatment</a:t>
            </a:r>
          </a:p>
          <a:p>
            <a:r>
              <a:rPr lang="en-US" sz="2400" dirty="0">
                <a:solidFill>
                  <a:schemeClr val="tx2"/>
                </a:solidFill>
              </a:rPr>
              <a:t>Refer </a:t>
            </a:r>
          </a:p>
          <a:p>
            <a:pPr marL="18288" indent="0">
              <a:buNone/>
            </a:pPr>
            <a:endParaRPr lang="en-US" sz="2000" dirty="0" smtClean="0">
              <a:solidFill>
                <a:schemeClr val="accent5">
                  <a:lumMod val="60000"/>
                  <a:lumOff val="40000"/>
                </a:schemeClr>
              </a:solidFill>
            </a:endParaRPr>
          </a:p>
          <a:p>
            <a:pPr marL="18288" indent="0">
              <a:buNone/>
            </a:pPr>
            <a:endParaRPr lang="en-US" sz="1600" dirty="0" smtClean="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838200" y="609600"/>
            <a:ext cx="7543800" cy="914400"/>
          </a:xfrm>
        </p:spPr>
        <p:txBody>
          <a:bodyPr/>
          <a:lstStyle/>
          <a:p>
            <a:pPr algn="ctr"/>
            <a:r>
              <a:rPr lang="en-US" sz="3600" dirty="0" smtClean="0"/>
              <a:t>Positive Screen</a:t>
            </a:r>
            <a:endParaRPr lang="en-US" sz="36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352800"/>
            <a:ext cx="2901696" cy="217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176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pPr marL="18288" indent="0">
              <a:buNone/>
            </a:pPr>
            <a:endParaRPr lang="en-US" sz="2400" dirty="0" smtClean="0">
              <a:solidFill>
                <a:schemeClr val="tx2"/>
              </a:solidFill>
            </a:endParaRPr>
          </a:p>
          <a:p>
            <a:pPr marL="18288" indent="0">
              <a:buNone/>
            </a:pPr>
            <a:endParaRPr lang="en-US" sz="2000" dirty="0" smtClean="0">
              <a:solidFill>
                <a:schemeClr val="accent5">
                  <a:lumMod val="60000"/>
                  <a:lumOff val="40000"/>
                </a:schemeClr>
              </a:solidFill>
            </a:endParaRPr>
          </a:p>
          <a:p>
            <a:pPr marL="18288" indent="0">
              <a:buNone/>
            </a:pPr>
            <a:endParaRPr lang="en-US" sz="1600" dirty="0" smtClean="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838200" y="609600"/>
            <a:ext cx="7543800" cy="914400"/>
          </a:xfrm>
        </p:spPr>
        <p:txBody>
          <a:bodyPr/>
          <a:lstStyle/>
          <a:p>
            <a:pPr algn="ctr"/>
            <a:r>
              <a:rPr lang="en-US" sz="3600" dirty="0" smtClean="0"/>
              <a:t>RI MomsPRN Services</a:t>
            </a:r>
            <a:endParaRPr lang="en-US" sz="36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54697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87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543800" cy="4495800"/>
          </a:xfrm>
        </p:spPr>
        <p:txBody>
          <a:bodyPr>
            <a:normAutofit/>
          </a:bodyPr>
          <a:lstStyle/>
          <a:p>
            <a:r>
              <a:rPr lang="en-US" dirty="0" smtClean="0"/>
              <a:t>Rhode Island Dept. of Health</a:t>
            </a:r>
          </a:p>
          <a:p>
            <a:r>
              <a:rPr lang="en-US" dirty="0" smtClean="0"/>
              <a:t>Women &amp; Infants Hospital</a:t>
            </a:r>
          </a:p>
          <a:p>
            <a:pPr marL="0" indent="0">
              <a:buNone/>
            </a:pPr>
            <a:endParaRPr lang="en-US" dirty="0"/>
          </a:p>
          <a:p>
            <a:r>
              <a:rPr lang="en-US" dirty="0" smtClean="0"/>
              <a:t>Eva Ray, LCSW</a:t>
            </a:r>
          </a:p>
          <a:p>
            <a:r>
              <a:rPr lang="en-US" dirty="0" smtClean="0"/>
              <a:t>Ailis Clyne, MD</a:t>
            </a:r>
          </a:p>
          <a:p>
            <a:r>
              <a:rPr lang="en-US" dirty="0" smtClean="0"/>
              <a:t>Zobeida Diaz, MD</a:t>
            </a:r>
          </a:p>
          <a:p>
            <a:r>
              <a:rPr lang="en-US" dirty="0" smtClean="0"/>
              <a:t>Cynthia Battle, PhD</a:t>
            </a:r>
          </a:p>
          <a:p>
            <a:r>
              <a:rPr lang="en-US" dirty="0" smtClean="0"/>
              <a:t>Jim Beasley, MHA</a:t>
            </a:r>
          </a:p>
          <a:p>
            <a:r>
              <a:rPr lang="en-US" dirty="0" smtClean="0"/>
              <a:t>Jaime Comella, MPH</a:t>
            </a:r>
          </a:p>
          <a:p>
            <a:r>
              <a:rPr lang="en-US" dirty="0" smtClean="0"/>
              <a:t>Monika Drogosz, MPH</a:t>
            </a:r>
          </a:p>
          <a:p>
            <a:r>
              <a:rPr lang="en-US" dirty="0" smtClean="0"/>
              <a:t>Christopher Breault, MA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752600"/>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4186238"/>
            <a:ext cx="1376362" cy="1376362"/>
          </a:xfrm>
          <a:prstGeom prst="rect">
            <a:avLst/>
          </a:prstGeom>
        </p:spPr>
      </p:pic>
      <p:pic>
        <p:nvPicPr>
          <p:cNvPr id="6" name="Picture 3" descr="C:\Users\eray\AppData\Local\Microsoft\Windows\Temporary Internet Files\Content.Outlook\8B1S2U4E\WIH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657" y="5562600"/>
            <a:ext cx="2514600" cy="63568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923925" y="424279"/>
            <a:ext cx="7543800" cy="6858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     Acknowledgements</a:t>
            </a:r>
            <a:endParaRPr lang="en-US" dirty="0"/>
          </a:p>
        </p:txBody>
      </p:sp>
    </p:spTree>
    <p:extLst>
      <p:ext uri="{BB962C8B-B14F-4D97-AF65-F5344CB8AC3E}">
        <p14:creationId xmlns:p14="http://schemas.microsoft.com/office/powerpoint/2010/main" val="397169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77000" y="6276452"/>
            <a:ext cx="2133600" cy="365125"/>
          </a:xfrm>
        </p:spPr>
        <p:txBody>
          <a:bodyPr/>
          <a:lstStyle/>
          <a:p>
            <a:r>
              <a:rPr lang="en-US" dirty="0" smtClean="0"/>
              <a:t>Tuesday October 29, 2019</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4752"/>
            <a:ext cx="2554997"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563" y="294752"/>
            <a:ext cx="2550687"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767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8027970" cy="4572000"/>
          </a:xfrm>
        </p:spPr>
        <p:txBody>
          <a:bodyPr>
            <a:noAutofit/>
          </a:bodyPr>
          <a:lstStyle/>
          <a:p>
            <a:pPr marL="18288" indent="0">
              <a:lnSpc>
                <a:spcPct val="80000"/>
              </a:lnSpc>
              <a:buNone/>
            </a:pPr>
            <a:endParaRPr lang="en-US" sz="1100" dirty="0" smtClean="0">
              <a:solidFill>
                <a:schemeClr val="tx2"/>
              </a:solidFill>
            </a:endParaRPr>
          </a:p>
          <a:p>
            <a:pPr marL="18288" indent="0">
              <a:buNone/>
            </a:pPr>
            <a:r>
              <a:rPr lang="en-US" sz="1100" dirty="0">
                <a:solidFill>
                  <a:schemeClr val="tx2"/>
                </a:solidFill>
              </a:rPr>
              <a:t>Bush K, Kivlahan DR, McDonell MB, et al. The AUDIT Alcohol Consumption Questions (AUDIT-C): An effective brief</a:t>
            </a:r>
          </a:p>
          <a:p>
            <a:pPr marL="18288" indent="0">
              <a:buNone/>
            </a:pPr>
            <a:r>
              <a:rPr lang="en-US" sz="1100" dirty="0">
                <a:solidFill>
                  <a:schemeClr val="tx2"/>
                </a:solidFill>
              </a:rPr>
              <a:t>screening test for problem drinking. Arch Internal Med. 1998 (3): 1789-1795</a:t>
            </a:r>
            <a:r>
              <a:rPr lang="en-US" sz="1100" dirty="0" smtClean="0">
                <a:solidFill>
                  <a:schemeClr val="tx2"/>
                </a:solidFill>
              </a:rPr>
              <a:t>.</a:t>
            </a:r>
          </a:p>
          <a:p>
            <a:pPr marL="18288" indent="0">
              <a:buNone/>
            </a:pPr>
            <a:endParaRPr lang="en-US" sz="1100" dirty="0" smtClean="0">
              <a:solidFill>
                <a:schemeClr val="tx2"/>
              </a:solidFill>
            </a:endParaRPr>
          </a:p>
          <a:p>
            <a:pPr marL="18288" indent="0">
              <a:buNone/>
            </a:pPr>
            <a:r>
              <a:rPr lang="en-US" sz="1100" dirty="0" smtClean="0">
                <a:solidFill>
                  <a:schemeClr val="tx2"/>
                </a:solidFill>
              </a:rPr>
              <a:t>Cox</a:t>
            </a:r>
            <a:r>
              <a:rPr lang="en-US" sz="1100" dirty="0">
                <a:solidFill>
                  <a:schemeClr val="tx2"/>
                </a:solidFill>
              </a:rPr>
              <a:t>, J.L., Holden, J.M., and Sagovsky, R. 1987. Detection of postnatal depression: Development of the </a:t>
            </a:r>
            <a:r>
              <a:rPr lang="en-US" sz="1100" dirty="0" smtClean="0">
                <a:solidFill>
                  <a:schemeClr val="tx2"/>
                </a:solidFill>
              </a:rPr>
              <a:t>10-item Edinburgh </a:t>
            </a:r>
            <a:r>
              <a:rPr lang="en-US" sz="1100" dirty="0">
                <a:solidFill>
                  <a:schemeClr val="tx2"/>
                </a:solidFill>
              </a:rPr>
              <a:t>Postnatal Depression Scale. </a:t>
            </a:r>
            <a:r>
              <a:rPr lang="en-US" sz="1100" i="1" dirty="0">
                <a:solidFill>
                  <a:schemeClr val="tx2"/>
                </a:solidFill>
              </a:rPr>
              <a:t>British Journal of Psychiatry </a:t>
            </a:r>
            <a:r>
              <a:rPr lang="en-US" sz="1100" dirty="0">
                <a:solidFill>
                  <a:schemeClr val="tx2"/>
                </a:solidFill>
              </a:rPr>
              <a:t>150:782-786 </a:t>
            </a:r>
            <a:r>
              <a:rPr lang="en-US" sz="1100" i="1" dirty="0" smtClean="0">
                <a:solidFill>
                  <a:schemeClr val="tx2"/>
                </a:solidFill>
              </a:rPr>
              <a:t>.</a:t>
            </a:r>
          </a:p>
          <a:p>
            <a:pPr marL="18288" indent="0">
              <a:buNone/>
            </a:pPr>
            <a:endParaRPr lang="en-US" sz="1100" i="1" dirty="0">
              <a:solidFill>
                <a:schemeClr val="tx2"/>
              </a:solidFill>
            </a:endParaRPr>
          </a:p>
          <a:p>
            <a:pPr marL="18288" indent="0">
              <a:buNone/>
            </a:pPr>
            <a:r>
              <a:rPr lang="en-US" sz="1100" dirty="0">
                <a:solidFill>
                  <a:schemeClr val="tx2"/>
                </a:solidFill>
              </a:rPr>
              <a:t>Dawson, D. A., Grant, B. F., Stinson, F. S., &amp; Zhou, Y. (2005). Effectiveness of the Derived Alcohol Use Disorders Identification Test (AUDIT-C) in Screening for Alcohol Use Disorders and Risk Drinking in the US General Population. </a:t>
            </a:r>
            <a:r>
              <a:rPr lang="en-US" sz="1100" i="1" dirty="0">
                <a:solidFill>
                  <a:schemeClr val="tx2"/>
                </a:solidFill>
              </a:rPr>
              <a:t>Alcoholism: Clinical and Experimental Research</a:t>
            </a:r>
            <a:r>
              <a:rPr lang="en-US" sz="1100" dirty="0">
                <a:solidFill>
                  <a:schemeClr val="tx2"/>
                </a:solidFill>
              </a:rPr>
              <a:t>, </a:t>
            </a:r>
            <a:r>
              <a:rPr lang="en-US" sz="1100" i="1" dirty="0">
                <a:solidFill>
                  <a:schemeClr val="tx2"/>
                </a:solidFill>
              </a:rPr>
              <a:t>29</a:t>
            </a:r>
            <a:r>
              <a:rPr lang="en-US" sz="1100" dirty="0">
                <a:solidFill>
                  <a:schemeClr val="tx2"/>
                </a:solidFill>
              </a:rPr>
              <a:t>(5), 844–854. </a:t>
            </a:r>
            <a:endParaRPr lang="en-US" sz="1100" dirty="0" smtClean="0">
              <a:solidFill>
                <a:schemeClr val="tx2"/>
              </a:solidFill>
            </a:endParaRPr>
          </a:p>
          <a:p>
            <a:pPr marL="18288" indent="0">
              <a:buNone/>
            </a:pPr>
            <a:endParaRPr lang="en-US" sz="1100" dirty="0" smtClean="0">
              <a:solidFill>
                <a:schemeClr val="tx2"/>
              </a:solidFill>
              <a:effectLst/>
            </a:endParaRPr>
          </a:p>
          <a:p>
            <a:pPr marL="18288" indent="0">
              <a:lnSpc>
                <a:spcPct val="80000"/>
              </a:lnSpc>
              <a:buNone/>
            </a:pPr>
            <a:r>
              <a:rPr lang="en-US" sz="1100" dirty="0" smtClean="0">
                <a:solidFill>
                  <a:schemeClr val="tx2"/>
                </a:solidFill>
                <a:effectLst/>
              </a:rPr>
              <a:t>Kroenke </a:t>
            </a:r>
            <a:r>
              <a:rPr lang="en-US" sz="1100" dirty="0">
                <a:solidFill>
                  <a:schemeClr val="tx2"/>
                </a:solidFill>
                <a:effectLst/>
              </a:rPr>
              <a:t>K, Spitzer RL, Williams JBW, Monahan PO, Löwe B. Anxiety disorders in primary care: prevalence, impairment, comorbidity, and detection. Ann Intern Med 2007;146:317-325</a:t>
            </a:r>
            <a:r>
              <a:rPr lang="en-US" sz="1100" dirty="0" smtClean="0">
                <a:solidFill>
                  <a:schemeClr val="tx2"/>
                </a:solidFill>
                <a:effectLst/>
              </a:rPr>
              <a:t>.</a:t>
            </a:r>
          </a:p>
          <a:p>
            <a:pPr marL="18288" indent="0">
              <a:lnSpc>
                <a:spcPct val="80000"/>
              </a:lnSpc>
              <a:buNone/>
            </a:pPr>
            <a:endParaRPr lang="en-US" sz="1100" dirty="0">
              <a:solidFill>
                <a:schemeClr val="tx2"/>
              </a:solidFill>
              <a:effectLst/>
            </a:endParaRPr>
          </a:p>
          <a:p>
            <a:pPr marL="18288" indent="0">
              <a:lnSpc>
                <a:spcPct val="80000"/>
              </a:lnSpc>
              <a:buNone/>
            </a:pPr>
            <a:r>
              <a:rPr lang="en-US" sz="1100" dirty="0">
                <a:solidFill>
                  <a:schemeClr val="tx2"/>
                </a:solidFill>
              </a:rPr>
              <a:t>Lam, L. P., Leung, W. C., Ip, P., Chow, C. B., Chan, M. F., Ng, J. W. Y</a:t>
            </a:r>
            <a:r>
              <a:rPr lang="en-US" sz="1100" dirty="0" smtClean="0">
                <a:solidFill>
                  <a:schemeClr val="tx2"/>
                </a:solidFill>
              </a:rPr>
              <a:t>., </a:t>
            </a:r>
            <a:r>
              <a:rPr lang="en-US" sz="1100" dirty="0">
                <a:solidFill>
                  <a:schemeClr val="tx2"/>
                </a:solidFill>
              </a:rPr>
              <a:t>Chin, R. K. H. (n.d</a:t>
            </a:r>
            <a:r>
              <a:rPr lang="en-US" sz="1100" dirty="0" smtClean="0">
                <a:solidFill>
                  <a:schemeClr val="tx2"/>
                </a:solidFill>
              </a:rPr>
              <a:t>.), (2019). </a:t>
            </a:r>
            <a:r>
              <a:rPr lang="en-US" sz="1100" dirty="0">
                <a:solidFill>
                  <a:schemeClr val="tx2"/>
                </a:solidFill>
              </a:rPr>
              <a:t>Validation of the Drug Abuse Screening Test (DAST-10): A study on illicit drug use among Chinese pregnant women. </a:t>
            </a:r>
            <a:r>
              <a:rPr lang="en-US" sz="1100" i="1" dirty="0" smtClean="0">
                <a:solidFill>
                  <a:schemeClr val="tx2"/>
                </a:solidFill>
              </a:rPr>
              <a:t>Scientific Reports</a:t>
            </a:r>
            <a:r>
              <a:rPr lang="en-US" sz="1100" dirty="0" smtClean="0">
                <a:solidFill>
                  <a:schemeClr val="tx2"/>
                </a:solidFill>
              </a:rPr>
              <a:t>, </a:t>
            </a:r>
            <a:r>
              <a:rPr lang="en-US" sz="1100" i="1" dirty="0">
                <a:solidFill>
                  <a:schemeClr val="tx2"/>
                </a:solidFill>
              </a:rPr>
              <a:t>5</a:t>
            </a:r>
            <a:r>
              <a:rPr lang="en-US" sz="1100" dirty="0">
                <a:solidFill>
                  <a:schemeClr val="tx2"/>
                </a:solidFill>
              </a:rPr>
              <a:t>. https://doi-org.revproxy.brown.edu/10.1038/srep11420</a:t>
            </a:r>
            <a:endParaRPr lang="en-US" sz="1100" dirty="0" smtClean="0">
              <a:solidFill>
                <a:schemeClr val="tx2"/>
              </a:solidFill>
              <a:effectLst/>
            </a:endParaRPr>
          </a:p>
          <a:p>
            <a:pPr marL="18288" indent="0">
              <a:lnSpc>
                <a:spcPct val="80000"/>
              </a:lnSpc>
              <a:buNone/>
            </a:pPr>
            <a:endParaRPr lang="en-US" sz="1100" dirty="0" smtClean="0">
              <a:solidFill>
                <a:schemeClr val="tx2"/>
              </a:solidFill>
              <a:effectLst/>
            </a:endParaRPr>
          </a:p>
          <a:p>
            <a:pPr marL="18288" indent="0">
              <a:lnSpc>
                <a:spcPct val="80000"/>
              </a:lnSpc>
              <a:buNone/>
            </a:pPr>
            <a:r>
              <a:rPr lang="en-US" sz="1100" dirty="0" err="1">
                <a:solidFill>
                  <a:schemeClr val="tx2"/>
                </a:solidFill>
              </a:rPr>
              <a:t>Morriss</a:t>
            </a:r>
            <a:r>
              <a:rPr lang="en-US" sz="1100" dirty="0">
                <a:solidFill>
                  <a:schemeClr val="tx2"/>
                </a:solidFill>
              </a:rPr>
              <a:t>, R., </a:t>
            </a:r>
            <a:r>
              <a:rPr lang="en-US" sz="1100" dirty="0" err="1">
                <a:solidFill>
                  <a:schemeClr val="tx2"/>
                </a:solidFill>
              </a:rPr>
              <a:t>Kapur</a:t>
            </a:r>
            <a:r>
              <a:rPr lang="en-US" sz="1100" dirty="0">
                <a:solidFill>
                  <a:schemeClr val="tx2"/>
                </a:solidFill>
              </a:rPr>
              <a:t>, N., &amp; Byng, R. (2013). PRACTICE POINTER: Assessing risk of suicide or self harm in adults. </a:t>
            </a:r>
            <a:r>
              <a:rPr lang="en-US" sz="1100" i="1" dirty="0">
                <a:solidFill>
                  <a:schemeClr val="tx2"/>
                </a:solidFill>
              </a:rPr>
              <a:t>BMJ: British Medical Journal,</a:t>
            </a:r>
            <a:r>
              <a:rPr lang="en-US" sz="1100" dirty="0">
                <a:solidFill>
                  <a:schemeClr val="tx2"/>
                </a:solidFill>
              </a:rPr>
              <a:t> </a:t>
            </a:r>
            <a:r>
              <a:rPr lang="en-US" sz="1100" i="1" dirty="0">
                <a:solidFill>
                  <a:schemeClr val="tx2"/>
                </a:solidFill>
              </a:rPr>
              <a:t>347</a:t>
            </a:r>
            <a:r>
              <a:rPr lang="en-US" sz="1100" dirty="0">
                <a:solidFill>
                  <a:schemeClr val="tx2"/>
                </a:solidFill>
              </a:rPr>
              <a:t>(7928), 33-35. </a:t>
            </a:r>
            <a:endParaRPr lang="en-US" sz="1100" dirty="0">
              <a:solidFill>
                <a:schemeClr val="tx2"/>
              </a:solidFill>
              <a:effectLst/>
            </a:endParaRPr>
          </a:p>
          <a:p>
            <a:pPr marL="18288" indent="0">
              <a:lnSpc>
                <a:spcPct val="80000"/>
              </a:lnSpc>
              <a:buNone/>
            </a:pPr>
            <a:r>
              <a:rPr lang="en-US" sz="1100" dirty="0">
                <a:solidFill>
                  <a:schemeClr val="tx2"/>
                </a:solidFill>
              </a:rPr>
              <a:t>Ordean, A., Graves, L., Chisamore, B., Greaves, L., &amp; Dunlop, A. (2017). Prevalence and Consequences of Perinatal Substance Use-Growing Worldwide Concerns. </a:t>
            </a:r>
            <a:r>
              <a:rPr lang="en-US" sz="1100" i="1" dirty="0">
                <a:solidFill>
                  <a:schemeClr val="tx2"/>
                </a:solidFill>
              </a:rPr>
              <a:t>Substance abuse : research and treatment</a:t>
            </a:r>
            <a:r>
              <a:rPr lang="en-US" sz="1100" dirty="0">
                <a:solidFill>
                  <a:schemeClr val="tx2"/>
                </a:solidFill>
              </a:rPr>
              <a:t>, </a:t>
            </a:r>
            <a:r>
              <a:rPr lang="en-US" sz="1100" i="1" dirty="0">
                <a:solidFill>
                  <a:schemeClr val="tx2"/>
                </a:solidFill>
              </a:rPr>
              <a:t>11</a:t>
            </a:r>
            <a:r>
              <a:rPr lang="en-US" sz="1100" dirty="0">
                <a:solidFill>
                  <a:schemeClr val="tx2"/>
                </a:solidFill>
              </a:rPr>
              <a:t>, 1178221817704692. </a:t>
            </a:r>
            <a:r>
              <a:rPr lang="en-US" sz="1100" dirty="0" smtClean="0">
                <a:solidFill>
                  <a:schemeClr val="tx2"/>
                </a:solidFill>
              </a:rPr>
              <a:t>doi:10.1177/1178221817704692</a:t>
            </a:r>
            <a:r>
              <a:rPr lang="en-US" sz="1100" dirty="0" smtClean="0">
                <a:solidFill>
                  <a:schemeClr val="tx2"/>
                </a:solidFill>
                <a:effectLst/>
              </a:rPr>
              <a:t> </a:t>
            </a:r>
          </a:p>
          <a:p>
            <a:pPr marL="18288" indent="0">
              <a:lnSpc>
                <a:spcPct val="80000"/>
              </a:lnSpc>
              <a:buNone/>
            </a:pPr>
            <a:endParaRPr lang="en-US" sz="1100" dirty="0">
              <a:solidFill>
                <a:schemeClr val="tx2"/>
              </a:solidFill>
              <a:effectLst/>
            </a:endParaRPr>
          </a:p>
          <a:p>
            <a:pPr marL="18288" indent="0">
              <a:lnSpc>
                <a:spcPct val="80000"/>
              </a:lnSpc>
              <a:buNone/>
            </a:pPr>
            <a:r>
              <a:rPr lang="en-US" sz="1100" dirty="0">
                <a:solidFill>
                  <a:schemeClr val="tx2"/>
                </a:solidFill>
              </a:rPr>
              <a:t>Sinesi, A., Maxwell, M., O'Carroll, R., &amp; Cheyne, H. (2019). Anxiety scales used in pregnancy: systematic review. </a:t>
            </a:r>
            <a:r>
              <a:rPr lang="en-US" sz="1100" i="1" dirty="0">
                <a:solidFill>
                  <a:schemeClr val="tx2"/>
                </a:solidFill>
              </a:rPr>
              <a:t>BJPsych open</a:t>
            </a:r>
            <a:r>
              <a:rPr lang="en-US" sz="1100" dirty="0">
                <a:solidFill>
                  <a:schemeClr val="tx2"/>
                </a:solidFill>
              </a:rPr>
              <a:t>, </a:t>
            </a:r>
            <a:r>
              <a:rPr lang="en-US" sz="1100" i="1" dirty="0">
                <a:solidFill>
                  <a:schemeClr val="tx2"/>
                </a:solidFill>
              </a:rPr>
              <a:t>5</a:t>
            </a:r>
            <a:r>
              <a:rPr lang="en-US" sz="1100" dirty="0">
                <a:solidFill>
                  <a:schemeClr val="tx2"/>
                </a:solidFill>
              </a:rPr>
              <a:t>(1), e5. </a:t>
            </a:r>
            <a:r>
              <a:rPr lang="en-US" sz="1100" dirty="0" smtClean="0">
                <a:solidFill>
                  <a:schemeClr val="tx2"/>
                </a:solidFill>
              </a:rPr>
              <a:t>doi:10.1192/bjo.2018.75</a:t>
            </a:r>
          </a:p>
          <a:p>
            <a:pPr marL="18288" indent="0">
              <a:lnSpc>
                <a:spcPct val="80000"/>
              </a:lnSpc>
              <a:buNone/>
            </a:pPr>
            <a:endParaRPr lang="en-US" sz="1100" dirty="0">
              <a:solidFill>
                <a:schemeClr val="tx2"/>
              </a:solidFill>
              <a:effectLst/>
            </a:endParaRPr>
          </a:p>
          <a:p>
            <a:pPr marL="18288" indent="0">
              <a:lnSpc>
                <a:spcPct val="80000"/>
              </a:lnSpc>
              <a:buNone/>
            </a:pPr>
            <a:r>
              <a:rPr lang="en-US" sz="1100" dirty="0">
                <a:solidFill>
                  <a:schemeClr val="tx2"/>
                </a:solidFill>
                <a:effectLst/>
              </a:rPr>
              <a:t>Spitzer RL, Kroenke K, Williams JBW, Löwe B. A brief measure for assessing generalized anxiety disorder: the GAD-7. Arch Intern Med 2006;166:1092-1097</a:t>
            </a:r>
            <a:r>
              <a:rPr lang="en-US" sz="1100" dirty="0" smtClean="0">
                <a:solidFill>
                  <a:schemeClr val="tx2"/>
                </a:solidFill>
                <a:effectLst/>
              </a:rPr>
              <a:t>.</a:t>
            </a:r>
          </a:p>
          <a:p>
            <a:pPr marL="18288" indent="0">
              <a:lnSpc>
                <a:spcPct val="80000"/>
              </a:lnSpc>
              <a:buNone/>
            </a:pPr>
            <a:endParaRPr lang="en-US" sz="1100" dirty="0" smtClean="0">
              <a:solidFill>
                <a:schemeClr val="tx2"/>
              </a:solidFill>
              <a:effectLst/>
            </a:endParaRPr>
          </a:p>
          <a:p>
            <a:pPr marL="18288" indent="0">
              <a:lnSpc>
                <a:spcPct val="80000"/>
              </a:lnSpc>
              <a:buNone/>
            </a:pPr>
            <a:r>
              <a:rPr lang="en-US" sz="1100" dirty="0">
                <a:solidFill>
                  <a:schemeClr val="tx2"/>
                </a:solidFill>
                <a:effectLst/>
              </a:rPr>
              <a:t>Yudko E, Lozhkina O, Fouts A. A comprehensive review of the psychometric properties of the Drug Abuse Screening Test. </a:t>
            </a:r>
            <a:r>
              <a:rPr lang="en-US" sz="1100" i="1" dirty="0">
                <a:solidFill>
                  <a:schemeClr val="tx2"/>
                </a:solidFill>
                <a:effectLst/>
              </a:rPr>
              <a:t>Journal of Substance Abuse Treatment</a:t>
            </a:r>
            <a:r>
              <a:rPr lang="en-US" sz="1100" dirty="0">
                <a:solidFill>
                  <a:schemeClr val="tx2"/>
                </a:solidFill>
                <a:effectLst/>
              </a:rPr>
              <a:t>. 2007;32(2):189-198. doi:10.1016/j.jsat.2006.08.002.</a:t>
            </a:r>
          </a:p>
          <a:p>
            <a:pPr marL="18288" indent="0">
              <a:lnSpc>
                <a:spcPct val="80000"/>
              </a:lnSpc>
              <a:buNone/>
            </a:pPr>
            <a:r>
              <a:rPr lang="en-US" sz="1100" dirty="0" smtClean="0">
                <a:solidFill>
                  <a:schemeClr val="tx2"/>
                </a:solidFill>
                <a:effectLst/>
              </a:rPr>
              <a:t/>
            </a:r>
            <a:br>
              <a:rPr lang="en-US" sz="1100" dirty="0" smtClean="0">
                <a:solidFill>
                  <a:schemeClr val="tx2"/>
                </a:solidFill>
                <a:effectLst/>
              </a:rPr>
            </a:br>
            <a:endParaRPr lang="en-US" sz="1100" dirty="0">
              <a:solidFill>
                <a:schemeClr val="tx2"/>
              </a:solidFill>
              <a:effectLst/>
            </a:endParaRPr>
          </a:p>
          <a:p>
            <a:pPr marL="18288" indent="0">
              <a:lnSpc>
                <a:spcPct val="80000"/>
              </a:lnSpc>
              <a:buNone/>
            </a:pPr>
            <a:endParaRPr lang="en-US" sz="1100" dirty="0" smtClean="0">
              <a:solidFill>
                <a:schemeClr val="tx2"/>
              </a:solidFill>
            </a:endParaRPr>
          </a:p>
          <a:p>
            <a:pPr>
              <a:lnSpc>
                <a:spcPct val="80000"/>
              </a:lnSpc>
              <a:buNone/>
            </a:pPr>
            <a:endParaRPr lang="en-US" sz="1100" i="1" dirty="0">
              <a:solidFill>
                <a:schemeClr val="tx2"/>
              </a:solidFill>
              <a:effectLst/>
            </a:endParaRPr>
          </a:p>
          <a:p>
            <a:pPr marL="18288" indent="0">
              <a:buNone/>
            </a:pPr>
            <a:endParaRPr lang="en-US" sz="1100" dirty="0">
              <a:solidFill>
                <a:schemeClr val="tx2"/>
              </a:solidFill>
            </a:endParaRPr>
          </a:p>
        </p:txBody>
      </p:sp>
      <p:sp>
        <p:nvSpPr>
          <p:cNvPr id="7" name="Title 6"/>
          <p:cNvSpPr>
            <a:spLocks noGrp="1"/>
          </p:cNvSpPr>
          <p:nvPr>
            <p:ph type="title"/>
          </p:nvPr>
        </p:nvSpPr>
        <p:spPr>
          <a:xfrm>
            <a:off x="838200" y="228600"/>
            <a:ext cx="7543800" cy="914400"/>
          </a:xfrm>
        </p:spPr>
        <p:txBody>
          <a:bodyPr anchor="t" anchorCtr="0"/>
          <a:lstStyle/>
          <a:p>
            <a:pPr algn="ctr"/>
            <a:r>
              <a:rPr lang="en-US" sz="3200" dirty="0" smtClean="0"/>
              <a:t>References</a:t>
            </a:r>
            <a:endParaRPr lang="en-US" sz="32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Tree>
    <p:extLst>
      <p:ext uri="{BB962C8B-B14F-4D97-AF65-F5344CB8AC3E}">
        <p14:creationId xmlns:p14="http://schemas.microsoft.com/office/powerpoint/2010/main" val="3648660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Tuesday October 29, 2019</a:t>
            </a:r>
            <a:endParaRPr lang="en-US" dirty="0"/>
          </a:p>
        </p:txBody>
      </p:sp>
      <p:sp>
        <p:nvSpPr>
          <p:cNvPr id="7" name="TextBox 6"/>
          <p:cNvSpPr txBox="1"/>
          <p:nvPr/>
        </p:nvSpPr>
        <p:spPr>
          <a:xfrm>
            <a:off x="762000" y="533400"/>
            <a:ext cx="7391400" cy="646331"/>
          </a:xfrm>
          <a:prstGeom prst="rect">
            <a:avLst/>
          </a:prstGeom>
          <a:noFill/>
        </p:spPr>
        <p:txBody>
          <a:bodyPr wrap="square" rtlCol="0">
            <a:spAutoFit/>
          </a:bodyPr>
          <a:lstStyle/>
          <a:p>
            <a:pPr algn="ctr"/>
            <a:r>
              <a:rPr lang="en-US" sz="3600" dirty="0" smtClean="0"/>
              <a:t>Thank You and Questions</a:t>
            </a:r>
            <a:endParaRPr lang="en-US" sz="3600" dirty="0"/>
          </a:p>
        </p:txBody>
      </p:sp>
      <p:sp>
        <p:nvSpPr>
          <p:cNvPr id="8" name="TextBox 7"/>
          <p:cNvSpPr txBox="1"/>
          <p:nvPr/>
        </p:nvSpPr>
        <p:spPr>
          <a:xfrm>
            <a:off x="533400" y="3810000"/>
            <a:ext cx="5791200" cy="2492990"/>
          </a:xfrm>
          <a:prstGeom prst="rect">
            <a:avLst/>
          </a:prstGeom>
          <a:noFill/>
        </p:spPr>
        <p:txBody>
          <a:bodyPr wrap="square" rtlCol="0">
            <a:spAutoFit/>
          </a:bodyPr>
          <a:lstStyle/>
          <a:p>
            <a:r>
              <a:rPr lang="en-US" sz="2600" dirty="0" smtClean="0">
                <a:solidFill>
                  <a:schemeClr val="tx2"/>
                </a:solidFill>
                <a:hlinkClick r:id="rId2"/>
              </a:rPr>
              <a:t>MHoward@wihri.org</a:t>
            </a:r>
            <a:endParaRPr lang="en-US" sz="2600" dirty="0" smtClean="0">
              <a:solidFill>
                <a:schemeClr val="tx2"/>
              </a:solidFill>
            </a:endParaRPr>
          </a:p>
          <a:p>
            <a:endParaRPr lang="en-US" sz="2600" dirty="0">
              <a:solidFill>
                <a:schemeClr val="tx2"/>
              </a:solidFill>
            </a:endParaRPr>
          </a:p>
          <a:p>
            <a:r>
              <a:rPr lang="en-US" sz="2600" dirty="0" smtClean="0">
                <a:solidFill>
                  <a:schemeClr val="tx2"/>
                </a:solidFill>
                <a:hlinkClick r:id="rId3"/>
              </a:rPr>
              <a:t>ERay@wihri.org</a:t>
            </a:r>
            <a:r>
              <a:rPr lang="en-US" sz="2600" dirty="0">
                <a:solidFill>
                  <a:schemeClr val="tx2"/>
                </a:solidFill>
              </a:rPr>
              <a:t> </a:t>
            </a:r>
            <a:endParaRPr lang="en-US" sz="2600" dirty="0" smtClean="0">
              <a:solidFill>
                <a:schemeClr val="tx2"/>
              </a:solidFill>
            </a:endParaRPr>
          </a:p>
          <a:p>
            <a:endParaRPr lang="en-US" sz="2600" dirty="0">
              <a:solidFill>
                <a:schemeClr val="tx2"/>
              </a:solidFill>
            </a:endParaRPr>
          </a:p>
          <a:p>
            <a:endParaRPr lang="en-US" sz="2600" dirty="0" smtClean="0">
              <a:solidFill>
                <a:schemeClr val="tx2"/>
              </a:solidFill>
            </a:endParaRPr>
          </a:p>
          <a:p>
            <a:r>
              <a:rPr lang="en-US" sz="2600" dirty="0" smtClean="0">
                <a:solidFill>
                  <a:schemeClr val="tx2"/>
                </a:solidFill>
              </a:rPr>
              <a:t>                                 </a:t>
            </a:r>
            <a:endParaRPr lang="en-US" sz="3600" dirty="0">
              <a:solidFill>
                <a:schemeClr val="tx2"/>
              </a:solidFill>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7" y="1752599"/>
            <a:ext cx="3239787" cy="96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239784" y="2743750"/>
            <a:ext cx="3048000" cy="954107"/>
          </a:xfrm>
          <a:prstGeom prst="rect">
            <a:avLst/>
          </a:prstGeom>
        </p:spPr>
        <p:txBody>
          <a:bodyPr wrap="square">
            <a:spAutoFit/>
          </a:bodyPr>
          <a:lstStyle/>
          <a:p>
            <a:r>
              <a:rPr lang="en-US" sz="3600" dirty="0" smtClean="0">
                <a:solidFill>
                  <a:schemeClr val="tx2"/>
                </a:solidFill>
              </a:rPr>
              <a:t>401-430-2800</a:t>
            </a:r>
          </a:p>
          <a:p>
            <a:r>
              <a:rPr lang="en-US" sz="2000" dirty="0" smtClean="0">
                <a:solidFill>
                  <a:schemeClr val="tx2"/>
                </a:solidFill>
              </a:rPr>
              <a:t>Mon – Fri, 8a.m.– 4p.m.</a:t>
            </a:r>
            <a:endParaRPr lang="en-US" sz="2000" dirty="0">
              <a:solidFill>
                <a:schemeClr val="tx2"/>
              </a:solidFill>
            </a:endParaRPr>
          </a:p>
        </p:txBody>
      </p:sp>
    </p:spTree>
    <p:extLst>
      <p:ext uri="{BB962C8B-B14F-4D97-AF65-F5344CB8AC3E}">
        <p14:creationId xmlns:p14="http://schemas.microsoft.com/office/powerpoint/2010/main" val="124723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086600" cy="3657599"/>
          </a:xfrm>
        </p:spPr>
        <p:txBody>
          <a:bodyPr/>
          <a:lstStyle/>
          <a:p>
            <a:r>
              <a:rPr lang="en-US" sz="2400" b="1" dirty="0">
                <a:solidFill>
                  <a:schemeClr val="tx2"/>
                </a:solidFill>
              </a:rPr>
              <a:t>“Depression is the leading cause of lost years of healthy life among </a:t>
            </a:r>
            <a:r>
              <a:rPr lang="en-US" sz="2400" b="1" dirty="0" smtClean="0">
                <a:solidFill>
                  <a:schemeClr val="tx2"/>
                </a:solidFill>
              </a:rPr>
              <a:t>women.”</a:t>
            </a:r>
          </a:p>
          <a:p>
            <a:pPr marL="18288" indent="0">
              <a:buNone/>
            </a:pPr>
            <a:endParaRPr lang="en-US" sz="2400" b="1" dirty="0" smtClean="0">
              <a:solidFill>
                <a:schemeClr val="tx2"/>
              </a:solidFill>
            </a:endParaRPr>
          </a:p>
          <a:p>
            <a:r>
              <a:rPr lang="en-US" sz="2400" b="1" dirty="0" smtClean="0">
                <a:solidFill>
                  <a:schemeClr val="tx2"/>
                </a:solidFill>
              </a:rPr>
              <a:t>Active </a:t>
            </a:r>
            <a:r>
              <a:rPr lang="en-US" sz="2400" b="1" dirty="0">
                <a:solidFill>
                  <a:schemeClr val="tx2"/>
                </a:solidFill>
              </a:rPr>
              <a:t>maternal mental illness </a:t>
            </a:r>
            <a:r>
              <a:rPr lang="en-US" sz="2400" b="1" dirty="0" smtClean="0">
                <a:solidFill>
                  <a:schemeClr val="tx2"/>
                </a:solidFill>
              </a:rPr>
              <a:t>carries risks </a:t>
            </a:r>
            <a:r>
              <a:rPr lang="en-US" sz="2400" b="1" dirty="0">
                <a:solidFill>
                  <a:schemeClr val="tx2"/>
                </a:solidFill>
              </a:rPr>
              <a:t>to </a:t>
            </a:r>
            <a:r>
              <a:rPr lang="en-US" sz="2400" b="1" dirty="0" smtClean="0">
                <a:solidFill>
                  <a:schemeClr val="tx2"/>
                </a:solidFill>
              </a:rPr>
              <a:t>the </a:t>
            </a:r>
            <a:r>
              <a:rPr lang="en-US" sz="2400" b="1" dirty="0">
                <a:solidFill>
                  <a:schemeClr val="tx2"/>
                </a:solidFill>
              </a:rPr>
              <a:t>mother, fetus, and infant</a:t>
            </a:r>
          </a:p>
          <a:p>
            <a:endParaRPr lang="en-US" dirty="0"/>
          </a:p>
        </p:txBody>
      </p:sp>
      <p:sp>
        <p:nvSpPr>
          <p:cNvPr id="7" name="Title 6"/>
          <p:cNvSpPr>
            <a:spLocks noGrp="1"/>
          </p:cNvSpPr>
          <p:nvPr>
            <p:ph type="title"/>
          </p:nvPr>
        </p:nvSpPr>
        <p:spPr>
          <a:xfrm>
            <a:off x="838200" y="609600"/>
            <a:ext cx="7543800" cy="914400"/>
          </a:xfrm>
        </p:spPr>
        <p:txBody>
          <a:bodyPr/>
          <a:lstStyle/>
          <a:p>
            <a:pPr algn="ctr"/>
            <a:r>
              <a:rPr lang="en-US" sz="4000" dirty="0" smtClean="0"/>
              <a:t>Why do we care about </a:t>
            </a:r>
            <a:br>
              <a:rPr lang="en-US" sz="4000" dirty="0" smtClean="0"/>
            </a:br>
            <a:r>
              <a:rPr lang="en-US" sz="4000" dirty="0" smtClean="0"/>
              <a:t>Women’s Mental Health?</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pic>
        <p:nvPicPr>
          <p:cNvPr id="10" name="Picture 9" descr="2255108_ori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191000"/>
            <a:ext cx="2057400" cy="1818300"/>
          </a:xfrm>
          <a:prstGeom prst="rect">
            <a:avLst/>
          </a:prstGeom>
        </p:spPr>
      </p:pic>
    </p:spTree>
    <p:extLst>
      <p:ext uri="{BB962C8B-B14F-4D97-AF65-F5344CB8AC3E}">
        <p14:creationId xmlns:p14="http://schemas.microsoft.com/office/powerpoint/2010/main" val="14863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342170" cy="3962400"/>
          </a:xfrm>
        </p:spPr>
        <p:txBody>
          <a:bodyPr>
            <a:normAutofit fontScale="92500" lnSpcReduction="20000"/>
          </a:bodyPr>
          <a:lstStyle/>
          <a:p>
            <a:r>
              <a:rPr lang="en-US" sz="2400" b="1" dirty="0" smtClean="0">
                <a:solidFill>
                  <a:schemeClr val="tx2"/>
                </a:solidFill>
              </a:rPr>
              <a:t>COMMON</a:t>
            </a:r>
          </a:p>
          <a:p>
            <a:pPr lvl="1"/>
            <a:r>
              <a:rPr lang="en-US" sz="2200" b="1" dirty="0" smtClean="0">
                <a:solidFill>
                  <a:schemeClr val="accent5">
                    <a:lumMod val="60000"/>
                    <a:lumOff val="40000"/>
                  </a:schemeClr>
                </a:solidFill>
              </a:rPr>
              <a:t>Prevalence: 15% - 21% (all PMADs)</a:t>
            </a:r>
          </a:p>
          <a:p>
            <a:pPr lvl="1"/>
            <a:r>
              <a:rPr lang="en-US" sz="2200" b="1" dirty="0" smtClean="0">
                <a:solidFill>
                  <a:schemeClr val="accent5">
                    <a:lumMod val="60000"/>
                    <a:lumOff val="40000"/>
                  </a:schemeClr>
                </a:solidFill>
              </a:rPr>
              <a:t>The </a:t>
            </a:r>
            <a:r>
              <a:rPr lang="en-US" sz="2200" b="1" i="1" dirty="0" smtClean="0"/>
              <a:t>most common, unrecognized </a:t>
            </a:r>
            <a:r>
              <a:rPr lang="en-US" sz="2200" b="1" dirty="0" smtClean="0">
                <a:solidFill>
                  <a:schemeClr val="accent5">
                    <a:lumMod val="60000"/>
                    <a:lumOff val="40000"/>
                  </a:schemeClr>
                </a:solidFill>
              </a:rPr>
              <a:t>complication of the perinatal period (compare to 2-5% gestational diabetes)</a:t>
            </a:r>
          </a:p>
          <a:p>
            <a:r>
              <a:rPr lang="en-US" sz="2400" b="1" dirty="0" smtClean="0">
                <a:solidFill>
                  <a:schemeClr val="tx2"/>
                </a:solidFill>
              </a:rPr>
              <a:t>MORBID</a:t>
            </a:r>
          </a:p>
          <a:p>
            <a:pPr lvl="1"/>
            <a:r>
              <a:rPr lang="en-US" sz="2200" b="1" dirty="0" smtClean="0">
                <a:solidFill>
                  <a:schemeClr val="accent5">
                    <a:lumMod val="60000"/>
                    <a:lumOff val="40000"/>
                  </a:schemeClr>
                </a:solidFill>
              </a:rPr>
              <a:t>Devastating consequences for women, infants and families:</a:t>
            </a:r>
          </a:p>
          <a:p>
            <a:pPr lvl="2">
              <a:buFont typeface="Wingdings" panose="05000000000000000000" pitchFamily="2" charset="2"/>
              <a:buChar char="v"/>
            </a:pPr>
            <a:r>
              <a:rPr lang="en-US" sz="2000" b="1" dirty="0" smtClean="0">
                <a:solidFill>
                  <a:schemeClr val="accent5">
                    <a:lumMod val="60000"/>
                    <a:lumOff val="40000"/>
                  </a:schemeClr>
                </a:solidFill>
              </a:rPr>
              <a:t>Poor maternal nutrition</a:t>
            </a:r>
          </a:p>
          <a:p>
            <a:pPr lvl="2">
              <a:buFont typeface="Wingdings" panose="05000000000000000000" pitchFamily="2" charset="2"/>
              <a:buChar char="v"/>
            </a:pPr>
            <a:r>
              <a:rPr lang="en-US" sz="2000" b="1" dirty="0" smtClean="0">
                <a:solidFill>
                  <a:schemeClr val="accent5">
                    <a:lumMod val="60000"/>
                    <a:lumOff val="40000"/>
                  </a:schemeClr>
                </a:solidFill>
              </a:rPr>
              <a:t>Missed prenatal appointments</a:t>
            </a:r>
          </a:p>
          <a:p>
            <a:pPr lvl="2">
              <a:buFont typeface="Wingdings" panose="05000000000000000000" pitchFamily="2" charset="2"/>
              <a:buChar char="v"/>
            </a:pPr>
            <a:r>
              <a:rPr lang="en-US" sz="2000" b="1" dirty="0" smtClean="0">
                <a:solidFill>
                  <a:schemeClr val="accent5">
                    <a:lumMod val="60000"/>
                    <a:lumOff val="40000"/>
                  </a:schemeClr>
                </a:solidFill>
              </a:rPr>
              <a:t>Low birth weight</a:t>
            </a:r>
          </a:p>
          <a:p>
            <a:pPr lvl="2">
              <a:buFont typeface="Wingdings" panose="05000000000000000000" pitchFamily="2" charset="2"/>
              <a:buChar char="v"/>
            </a:pPr>
            <a:r>
              <a:rPr lang="en-US" sz="2000" b="1" dirty="0" smtClean="0">
                <a:solidFill>
                  <a:schemeClr val="accent5">
                    <a:lumMod val="60000"/>
                    <a:lumOff val="40000"/>
                  </a:schemeClr>
                </a:solidFill>
              </a:rPr>
              <a:t>Preterm birth</a:t>
            </a:r>
          </a:p>
          <a:p>
            <a:pPr lvl="2">
              <a:buFont typeface="Wingdings" panose="05000000000000000000" pitchFamily="2" charset="2"/>
              <a:buChar char="v"/>
            </a:pPr>
            <a:r>
              <a:rPr lang="en-US" sz="2000" b="1" dirty="0" smtClean="0">
                <a:solidFill>
                  <a:schemeClr val="accent5">
                    <a:lumMod val="60000"/>
                    <a:lumOff val="40000"/>
                  </a:schemeClr>
                </a:solidFill>
              </a:rPr>
              <a:t>Small for gestational age</a:t>
            </a:r>
          </a:p>
          <a:p>
            <a:r>
              <a:rPr lang="en-US" sz="2400" b="1" dirty="0" smtClean="0">
                <a:solidFill>
                  <a:schemeClr val="tx2"/>
                </a:solidFill>
              </a:rPr>
              <a:t>TREATABLE</a:t>
            </a:r>
            <a:endParaRPr lang="en-US" dirty="0"/>
          </a:p>
        </p:txBody>
      </p:sp>
      <p:sp>
        <p:nvSpPr>
          <p:cNvPr id="7" name="Title 6"/>
          <p:cNvSpPr>
            <a:spLocks noGrp="1"/>
          </p:cNvSpPr>
          <p:nvPr>
            <p:ph type="title"/>
          </p:nvPr>
        </p:nvSpPr>
        <p:spPr>
          <a:xfrm>
            <a:off x="304800" y="609600"/>
            <a:ext cx="8077200" cy="914400"/>
          </a:xfrm>
        </p:spPr>
        <p:txBody>
          <a:bodyPr/>
          <a:lstStyle/>
          <a:p>
            <a:pPr algn="ctr"/>
            <a:r>
              <a:rPr lang="en-US" sz="4000" dirty="0" smtClean="0"/>
              <a:t>Perinatal Depression and Anxiety</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TextBox 1"/>
          <p:cNvSpPr txBox="1"/>
          <p:nvPr/>
        </p:nvSpPr>
        <p:spPr>
          <a:xfrm>
            <a:off x="228600" y="5790115"/>
            <a:ext cx="3581400" cy="1015663"/>
          </a:xfrm>
          <a:prstGeom prst="rect">
            <a:avLst/>
          </a:prstGeom>
          <a:noFill/>
        </p:spPr>
        <p:txBody>
          <a:bodyPr wrap="square" rtlCol="0">
            <a:spAutoFit/>
          </a:bodyPr>
          <a:lstStyle/>
          <a:p>
            <a:pPr defTabSz="457200"/>
            <a:r>
              <a:rPr lang="en-US" sz="1000" i="1" dirty="0" smtClean="0">
                <a:solidFill>
                  <a:schemeClr val="tx1">
                    <a:lumMod val="95000"/>
                  </a:schemeClr>
                </a:solidFill>
              </a:rPr>
              <a:t>Byrnes (2019) Arch Psych Nursing </a:t>
            </a:r>
            <a:endParaRPr lang="en-US" sz="1000" i="1" dirty="0">
              <a:solidFill>
                <a:schemeClr val="tx1">
                  <a:lumMod val="95000"/>
                </a:schemeClr>
              </a:solidFill>
            </a:endParaRPr>
          </a:p>
          <a:p>
            <a:pPr defTabSz="457200"/>
            <a:r>
              <a:rPr lang="en-US" sz="1000" i="1" dirty="0" smtClean="0">
                <a:solidFill>
                  <a:schemeClr val="tx1">
                    <a:lumMod val="95000"/>
                  </a:schemeClr>
                </a:solidFill>
              </a:rPr>
              <a:t>Davalos </a:t>
            </a:r>
            <a:r>
              <a:rPr lang="en-US" sz="1000" i="1" dirty="0">
                <a:solidFill>
                  <a:schemeClr val="tx1">
                    <a:lumMod val="95000"/>
                  </a:schemeClr>
                </a:solidFill>
              </a:rPr>
              <a:t>et al (2012) Arch Women Ment Health 15:1-14</a:t>
            </a:r>
          </a:p>
          <a:p>
            <a:pPr defTabSz="457200"/>
            <a:r>
              <a:rPr lang="en-US" sz="1000" i="1" dirty="0">
                <a:solidFill>
                  <a:schemeClr val="tx1">
                    <a:lumMod val="95000"/>
                  </a:schemeClr>
                </a:solidFill>
              </a:rPr>
              <a:t>Gavin et al (2005) Obstetrics &amp; Gynecology: </a:t>
            </a:r>
            <a:endParaRPr lang="en-US" sz="1000" i="1" dirty="0" smtClean="0">
              <a:solidFill>
                <a:schemeClr val="tx1">
                  <a:lumMod val="95000"/>
                </a:schemeClr>
              </a:solidFill>
            </a:endParaRPr>
          </a:p>
          <a:p>
            <a:pPr defTabSz="457200"/>
            <a:r>
              <a:rPr lang="en-US" sz="1000" i="1" dirty="0" smtClean="0">
                <a:solidFill>
                  <a:schemeClr val="tx1">
                    <a:lumMod val="95000"/>
                  </a:schemeClr>
                </a:solidFill>
              </a:rPr>
              <a:t>Gaynes </a:t>
            </a:r>
            <a:r>
              <a:rPr lang="en-US" sz="1000" i="1" dirty="0">
                <a:solidFill>
                  <a:schemeClr val="tx1">
                    <a:lumMod val="95000"/>
                  </a:schemeClr>
                </a:solidFill>
              </a:rPr>
              <a:t>et al (2005) AHRQ Systematic Review; </a:t>
            </a:r>
            <a:endParaRPr lang="en-US" sz="1000" i="1" dirty="0" smtClean="0">
              <a:solidFill>
                <a:schemeClr val="tx1">
                  <a:lumMod val="95000"/>
                </a:schemeClr>
              </a:solidFill>
            </a:endParaRPr>
          </a:p>
          <a:p>
            <a:pPr defTabSz="457200"/>
            <a:r>
              <a:rPr lang="en-US" sz="1000" i="1" dirty="0" smtClean="0">
                <a:solidFill>
                  <a:schemeClr val="tx1">
                    <a:lumMod val="95000"/>
                  </a:schemeClr>
                </a:solidFill>
              </a:rPr>
              <a:t>Grigoriadis </a:t>
            </a:r>
            <a:r>
              <a:rPr lang="en-US" sz="1000" i="1" dirty="0">
                <a:solidFill>
                  <a:schemeClr val="tx1">
                    <a:lumMod val="95000"/>
                  </a:schemeClr>
                </a:solidFill>
              </a:rPr>
              <a:t>S et al (2017)</a:t>
            </a:r>
            <a:r>
              <a:rPr lang="en-US" sz="1000" i="1" dirty="0" err="1">
                <a:solidFill>
                  <a:schemeClr val="tx1">
                    <a:lumMod val="95000"/>
                  </a:schemeClr>
                </a:solidFill>
              </a:rPr>
              <a:t>Canad</a:t>
            </a:r>
            <a:r>
              <a:rPr lang="en-US" sz="1000" i="1" dirty="0">
                <a:solidFill>
                  <a:schemeClr val="tx1">
                    <a:lumMod val="95000"/>
                  </a:schemeClr>
                </a:solidFill>
              </a:rPr>
              <a:t> Medic Assoc J 189(34)</a:t>
            </a:r>
          </a:p>
          <a:p>
            <a:endParaRPr lang="en-US" sz="1000" dirty="0">
              <a:solidFill>
                <a:schemeClr val="tx1">
                  <a:lumMod val="95000"/>
                </a:schemeClr>
              </a:solidFill>
            </a:endParaRPr>
          </a:p>
        </p:txBody>
      </p:sp>
    </p:spTree>
    <p:extLst>
      <p:ext uri="{BB962C8B-B14F-4D97-AF65-F5344CB8AC3E}">
        <p14:creationId xmlns:p14="http://schemas.microsoft.com/office/powerpoint/2010/main" val="107908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8027970" cy="4038600"/>
          </a:xfrm>
        </p:spPr>
        <p:txBody>
          <a:bodyPr>
            <a:normAutofit fontScale="55000" lnSpcReduction="20000"/>
          </a:bodyPr>
          <a:lstStyle/>
          <a:p>
            <a:r>
              <a:rPr lang="en-US" sz="3800" b="1" dirty="0" smtClean="0">
                <a:solidFill>
                  <a:schemeClr val="tx2"/>
                </a:solidFill>
              </a:rPr>
              <a:t>ON THE RISE</a:t>
            </a:r>
          </a:p>
          <a:p>
            <a:pPr lvl="1"/>
            <a:r>
              <a:rPr lang="en-US" sz="3800" b="1" dirty="0" smtClean="0">
                <a:solidFill>
                  <a:schemeClr val="accent5">
                    <a:lumMod val="60000"/>
                    <a:lumOff val="40000"/>
                  </a:schemeClr>
                </a:solidFill>
              </a:rPr>
              <a:t>Prevalence: up to 10% consume alcohol and 3% binge drink during pregnancy</a:t>
            </a:r>
          </a:p>
          <a:p>
            <a:pPr lvl="1"/>
            <a:r>
              <a:rPr lang="en-US" sz="3800" b="1" dirty="0" smtClean="0">
                <a:solidFill>
                  <a:schemeClr val="accent5">
                    <a:lumMod val="60000"/>
                    <a:lumOff val="40000"/>
                  </a:schemeClr>
                </a:solidFill>
              </a:rPr>
              <a:t>2% report illicit opioid use</a:t>
            </a:r>
          </a:p>
          <a:p>
            <a:pPr lvl="1"/>
            <a:r>
              <a:rPr lang="en-US" sz="3800" b="1" dirty="0" smtClean="0">
                <a:solidFill>
                  <a:schemeClr val="accent5">
                    <a:lumMod val="60000"/>
                    <a:lumOff val="40000"/>
                  </a:schemeClr>
                </a:solidFill>
              </a:rPr>
              <a:t># of women with OUD at labor and delivery quadrupled from 1999 to 2014</a:t>
            </a:r>
          </a:p>
          <a:p>
            <a:r>
              <a:rPr lang="en-US" sz="3800" b="1" dirty="0" smtClean="0">
                <a:solidFill>
                  <a:schemeClr val="tx2"/>
                </a:solidFill>
              </a:rPr>
              <a:t>MORBID</a:t>
            </a:r>
          </a:p>
          <a:p>
            <a:pPr lvl="1"/>
            <a:r>
              <a:rPr lang="en-US" sz="3800" b="1" dirty="0" smtClean="0">
                <a:solidFill>
                  <a:schemeClr val="accent5">
                    <a:lumMod val="60000"/>
                    <a:lumOff val="40000"/>
                  </a:schemeClr>
                </a:solidFill>
              </a:rPr>
              <a:t>Impaired decision-making and parenting</a:t>
            </a:r>
          </a:p>
          <a:p>
            <a:pPr lvl="1"/>
            <a:r>
              <a:rPr lang="en-US" sz="3800" b="1" dirty="0" smtClean="0">
                <a:solidFill>
                  <a:schemeClr val="accent5">
                    <a:lumMod val="60000"/>
                    <a:lumOff val="40000"/>
                  </a:schemeClr>
                </a:solidFill>
              </a:rPr>
              <a:t>Family more likely to become involved with legal and child welfare agencies</a:t>
            </a:r>
          </a:p>
          <a:p>
            <a:pPr lvl="1"/>
            <a:r>
              <a:rPr lang="en-US" sz="3800" b="1" dirty="0" smtClean="0">
                <a:solidFill>
                  <a:schemeClr val="accent5">
                    <a:lumMod val="60000"/>
                    <a:lumOff val="40000"/>
                  </a:schemeClr>
                </a:solidFill>
              </a:rPr>
              <a:t>Risk of Neonatal Abstinence Syndrome (NAS)</a:t>
            </a:r>
          </a:p>
          <a:p>
            <a:r>
              <a:rPr lang="en-US" sz="3800" b="1" dirty="0" smtClean="0">
                <a:solidFill>
                  <a:schemeClr val="tx2"/>
                </a:solidFill>
              </a:rPr>
              <a:t>TREATABLE</a:t>
            </a:r>
          </a:p>
          <a:p>
            <a:pPr marL="384048" lvl="1" indent="0">
              <a:buNone/>
            </a:pPr>
            <a:endParaRPr lang="en-US" b="1" dirty="0" smtClean="0">
              <a:solidFill>
                <a:schemeClr val="tx2"/>
              </a:solidFill>
            </a:endParaRPr>
          </a:p>
        </p:txBody>
      </p:sp>
      <p:sp>
        <p:nvSpPr>
          <p:cNvPr id="7" name="Title 6"/>
          <p:cNvSpPr>
            <a:spLocks noGrp="1"/>
          </p:cNvSpPr>
          <p:nvPr>
            <p:ph type="title"/>
          </p:nvPr>
        </p:nvSpPr>
        <p:spPr>
          <a:xfrm>
            <a:off x="304800" y="609600"/>
            <a:ext cx="8077200" cy="914400"/>
          </a:xfrm>
        </p:spPr>
        <p:txBody>
          <a:bodyPr/>
          <a:lstStyle/>
          <a:p>
            <a:pPr algn="ctr"/>
            <a:r>
              <a:rPr lang="en-US" sz="4000" dirty="0" smtClean="0"/>
              <a:t>Perinatal Substance Use</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TextBox 1"/>
          <p:cNvSpPr txBox="1"/>
          <p:nvPr/>
        </p:nvSpPr>
        <p:spPr>
          <a:xfrm>
            <a:off x="228600" y="5764715"/>
            <a:ext cx="3657600" cy="400110"/>
          </a:xfrm>
          <a:prstGeom prst="rect">
            <a:avLst/>
          </a:prstGeom>
          <a:noFill/>
        </p:spPr>
        <p:txBody>
          <a:bodyPr wrap="square" rtlCol="0">
            <a:spAutoFit/>
          </a:bodyPr>
          <a:lstStyle/>
          <a:p>
            <a:pPr defTabSz="457200"/>
            <a:r>
              <a:rPr lang="en-US" sz="1000" i="1" dirty="0" smtClean="0">
                <a:solidFill>
                  <a:schemeClr val="tx1">
                    <a:lumMod val="95000"/>
                  </a:schemeClr>
                </a:solidFill>
              </a:rPr>
              <a:t>Ordean et al. (2017) Substance abuse: research and treatment</a:t>
            </a:r>
          </a:p>
          <a:p>
            <a:pPr defTabSz="457200"/>
            <a:r>
              <a:rPr lang="en-US" sz="1000" i="1" dirty="0" smtClean="0">
                <a:solidFill>
                  <a:schemeClr val="tx1">
                    <a:lumMod val="95000"/>
                  </a:schemeClr>
                </a:solidFill>
              </a:rPr>
              <a:t>U.S. Center for Disease Control and Prevention (2018)</a:t>
            </a:r>
            <a:endParaRPr lang="en-US" sz="1000" dirty="0">
              <a:solidFill>
                <a:schemeClr val="tx1">
                  <a:lumMod val="95000"/>
                </a:schemeClr>
              </a:solidFill>
            </a:endParaRPr>
          </a:p>
        </p:txBody>
      </p:sp>
    </p:spTree>
    <p:extLst>
      <p:ext uri="{BB962C8B-B14F-4D97-AF65-F5344CB8AC3E}">
        <p14:creationId xmlns:p14="http://schemas.microsoft.com/office/powerpoint/2010/main" val="169359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8027970" cy="4038600"/>
          </a:xfrm>
        </p:spPr>
        <p:txBody>
          <a:bodyPr>
            <a:normAutofit fontScale="92500" lnSpcReduction="10000"/>
          </a:bodyPr>
          <a:lstStyle/>
          <a:p>
            <a:pPr marL="45720" indent="0">
              <a:buNone/>
            </a:pPr>
            <a:r>
              <a:rPr lang="en-US" sz="2800" dirty="0">
                <a:solidFill>
                  <a:schemeClr val="accent5">
                    <a:lumMod val="60000"/>
                    <a:lumOff val="40000"/>
                  </a:schemeClr>
                </a:solidFill>
              </a:rPr>
              <a:t>Women with</a:t>
            </a:r>
            <a:r>
              <a:rPr lang="en-US" dirty="0">
                <a:solidFill>
                  <a:schemeClr val="accent5">
                    <a:lumMod val="60000"/>
                    <a:lumOff val="40000"/>
                  </a:schemeClr>
                </a:solidFill>
              </a:rPr>
              <a:t>:</a:t>
            </a:r>
          </a:p>
          <a:p>
            <a:pPr lvl="1"/>
            <a:r>
              <a:rPr lang="en-US" sz="2400" dirty="0">
                <a:solidFill>
                  <a:schemeClr val="tx2"/>
                </a:solidFill>
              </a:rPr>
              <a:t>Prior history of PPD or MDD</a:t>
            </a:r>
          </a:p>
          <a:p>
            <a:pPr lvl="1"/>
            <a:r>
              <a:rPr lang="en-US" sz="2400" dirty="0">
                <a:solidFill>
                  <a:schemeClr val="tx2"/>
                </a:solidFill>
              </a:rPr>
              <a:t>Family History</a:t>
            </a:r>
          </a:p>
          <a:p>
            <a:pPr lvl="1"/>
            <a:r>
              <a:rPr lang="en-US" sz="2400" dirty="0">
                <a:solidFill>
                  <a:schemeClr val="tx2"/>
                </a:solidFill>
              </a:rPr>
              <a:t>Depression during Pregnancy</a:t>
            </a:r>
            <a:r>
              <a:rPr lang="en-US" sz="2400" b="1" dirty="0">
                <a:solidFill>
                  <a:schemeClr val="tx2"/>
                </a:solidFill>
              </a:rPr>
              <a:t>*</a:t>
            </a:r>
          </a:p>
          <a:p>
            <a:pPr lvl="1"/>
            <a:r>
              <a:rPr lang="en-US" sz="2400" dirty="0">
                <a:solidFill>
                  <a:schemeClr val="tx2"/>
                </a:solidFill>
              </a:rPr>
              <a:t>Intimate Partner </a:t>
            </a:r>
            <a:r>
              <a:rPr lang="en-US" sz="2400" dirty="0" smtClean="0">
                <a:solidFill>
                  <a:schemeClr val="tx2"/>
                </a:solidFill>
              </a:rPr>
              <a:t>Violence</a:t>
            </a:r>
            <a:endParaRPr lang="en-US" sz="2400" dirty="0">
              <a:solidFill>
                <a:schemeClr val="tx2"/>
              </a:solidFill>
            </a:endParaRPr>
          </a:p>
          <a:p>
            <a:pPr lvl="1"/>
            <a:r>
              <a:rPr lang="en-US" sz="2400" dirty="0">
                <a:solidFill>
                  <a:schemeClr val="tx2"/>
                </a:solidFill>
              </a:rPr>
              <a:t>Absence of support</a:t>
            </a:r>
          </a:p>
          <a:p>
            <a:pPr lvl="1"/>
            <a:r>
              <a:rPr lang="en-US" sz="2400" dirty="0">
                <a:solidFill>
                  <a:schemeClr val="tx2"/>
                </a:solidFill>
              </a:rPr>
              <a:t>Primary relationship distress</a:t>
            </a:r>
          </a:p>
          <a:p>
            <a:pPr lvl="1"/>
            <a:r>
              <a:rPr lang="en-US" sz="2400" dirty="0">
                <a:solidFill>
                  <a:schemeClr val="tx2"/>
                </a:solidFill>
              </a:rPr>
              <a:t>Single parenthood</a:t>
            </a:r>
          </a:p>
          <a:p>
            <a:pPr lvl="1"/>
            <a:r>
              <a:rPr lang="en-US" sz="2400" dirty="0">
                <a:solidFill>
                  <a:schemeClr val="tx2"/>
                </a:solidFill>
              </a:rPr>
              <a:t>Current or historical stressful life events (poverty, trauma, death in family)</a:t>
            </a:r>
          </a:p>
          <a:p>
            <a:pPr marL="384048" lvl="1" indent="0">
              <a:buNone/>
            </a:pPr>
            <a:endParaRPr lang="en-US" b="1" dirty="0" smtClean="0">
              <a:solidFill>
                <a:schemeClr val="tx2"/>
              </a:solidFill>
            </a:endParaRPr>
          </a:p>
        </p:txBody>
      </p:sp>
      <p:sp>
        <p:nvSpPr>
          <p:cNvPr id="7" name="Title 6"/>
          <p:cNvSpPr>
            <a:spLocks noGrp="1"/>
          </p:cNvSpPr>
          <p:nvPr>
            <p:ph type="title"/>
          </p:nvPr>
        </p:nvSpPr>
        <p:spPr>
          <a:xfrm>
            <a:off x="304800" y="609600"/>
            <a:ext cx="8077200" cy="914400"/>
          </a:xfrm>
        </p:spPr>
        <p:txBody>
          <a:bodyPr/>
          <a:lstStyle/>
          <a:p>
            <a:pPr algn="ctr"/>
            <a:r>
              <a:rPr lang="en-US" sz="4000" dirty="0" smtClean="0"/>
              <a:t>Risk Factors</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TextBox 1"/>
          <p:cNvSpPr txBox="1"/>
          <p:nvPr/>
        </p:nvSpPr>
        <p:spPr>
          <a:xfrm>
            <a:off x="228600" y="5764715"/>
            <a:ext cx="4419600" cy="553998"/>
          </a:xfrm>
          <a:prstGeom prst="rect">
            <a:avLst/>
          </a:prstGeom>
          <a:noFill/>
        </p:spPr>
        <p:txBody>
          <a:bodyPr wrap="square" rtlCol="0">
            <a:spAutoFit/>
          </a:bodyPr>
          <a:lstStyle/>
          <a:p>
            <a:r>
              <a:rPr lang="en-US" sz="1000" i="1" dirty="0">
                <a:solidFill>
                  <a:schemeClr val="tx1">
                    <a:lumMod val="95000"/>
                  </a:schemeClr>
                </a:solidFill>
              </a:rPr>
              <a:t>English et al (2018) Scientific Reports; Lancaster CA et al  (2010) et al Am J Ob </a:t>
            </a:r>
            <a:r>
              <a:rPr lang="en-US" sz="1000" i="1" dirty="0" err="1">
                <a:solidFill>
                  <a:schemeClr val="tx1">
                    <a:lumMod val="95000"/>
                  </a:schemeClr>
                </a:solidFill>
              </a:rPr>
              <a:t>Gyn</a:t>
            </a:r>
            <a:r>
              <a:rPr lang="en-US" sz="1000" i="1" dirty="0">
                <a:solidFill>
                  <a:schemeClr val="tx1">
                    <a:lumMod val="95000"/>
                  </a:schemeClr>
                </a:solidFill>
              </a:rPr>
              <a:t>,; </a:t>
            </a:r>
            <a:r>
              <a:rPr lang="en-US" sz="1000" i="1" dirty="0" err="1">
                <a:solidFill>
                  <a:schemeClr val="tx1">
                    <a:lumMod val="95000"/>
                  </a:schemeClr>
                </a:solidFill>
              </a:rPr>
              <a:t>Koleva</a:t>
            </a:r>
            <a:r>
              <a:rPr lang="en-US" sz="1000" i="1" dirty="0">
                <a:solidFill>
                  <a:schemeClr val="tx1">
                    <a:lumMod val="95000"/>
                  </a:schemeClr>
                </a:solidFill>
              </a:rPr>
              <a:t> et al (2011) Arch Women’s Ment Health; Gavin et al. (2005) </a:t>
            </a:r>
            <a:r>
              <a:rPr lang="en-US" sz="1000" i="1" dirty="0" err="1">
                <a:solidFill>
                  <a:schemeClr val="tx1">
                    <a:lumMod val="95000"/>
                  </a:schemeClr>
                </a:solidFill>
              </a:rPr>
              <a:t>Obst</a:t>
            </a:r>
            <a:r>
              <a:rPr lang="en-US" sz="1000" i="1" dirty="0">
                <a:solidFill>
                  <a:schemeClr val="tx1">
                    <a:lumMod val="95000"/>
                  </a:schemeClr>
                </a:solidFill>
              </a:rPr>
              <a:t> &amp; </a:t>
            </a:r>
            <a:r>
              <a:rPr lang="en-US" sz="1000" i="1" dirty="0" err="1">
                <a:solidFill>
                  <a:schemeClr val="tx1">
                    <a:lumMod val="95000"/>
                  </a:schemeClr>
                </a:solidFill>
              </a:rPr>
              <a:t>Gyn</a:t>
            </a:r>
            <a:r>
              <a:rPr lang="en-US" sz="1000" i="1" dirty="0">
                <a:solidFill>
                  <a:schemeClr val="tx1">
                    <a:lumMod val="95000"/>
                  </a:schemeClr>
                </a:solidFill>
              </a:rPr>
              <a:t>; Gaynes et al. (2005) AHRQ Systematic Review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38200"/>
            <a:ext cx="1616734" cy="168013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919" y="2971800"/>
            <a:ext cx="1456031" cy="1438275"/>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789836"/>
            <a:ext cx="1504950" cy="155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54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086600" cy="3657599"/>
          </a:xfrm>
        </p:spPr>
        <p:txBody>
          <a:bodyPr/>
          <a:lstStyle/>
          <a:p>
            <a:r>
              <a:rPr lang="en-US" sz="2400" dirty="0" smtClean="0">
                <a:solidFill>
                  <a:schemeClr val="tx2"/>
                </a:solidFill>
              </a:rPr>
              <a:t>Recording </a:t>
            </a:r>
            <a:r>
              <a:rPr lang="en-US" sz="2400" dirty="0">
                <a:solidFill>
                  <a:schemeClr val="tx2"/>
                </a:solidFill>
              </a:rPr>
              <a:t>of Depression Dx increased 7-fold  from 2000-2015 in 27 of 28 states analyzed in women admitted for delivery</a:t>
            </a:r>
            <a:r>
              <a:rPr lang="en-US" sz="2400" dirty="0" smtClean="0">
                <a:solidFill>
                  <a:schemeClr val="tx2"/>
                </a:solidFill>
              </a:rPr>
              <a:t>.</a:t>
            </a:r>
            <a:endParaRPr lang="en-US" sz="2400" b="1" dirty="0">
              <a:solidFill>
                <a:schemeClr val="tx2"/>
              </a:solidFill>
            </a:endParaRPr>
          </a:p>
          <a:p>
            <a:endParaRPr lang="en-US" sz="2400" dirty="0"/>
          </a:p>
        </p:txBody>
      </p:sp>
      <p:sp>
        <p:nvSpPr>
          <p:cNvPr id="7" name="Title 6"/>
          <p:cNvSpPr>
            <a:spLocks noGrp="1"/>
          </p:cNvSpPr>
          <p:nvPr>
            <p:ph type="title"/>
          </p:nvPr>
        </p:nvSpPr>
        <p:spPr>
          <a:xfrm>
            <a:off x="838200" y="609600"/>
            <a:ext cx="7543800" cy="914400"/>
          </a:xfrm>
        </p:spPr>
        <p:txBody>
          <a:bodyPr/>
          <a:lstStyle/>
          <a:p>
            <a:pPr algn="ctr"/>
            <a:r>
              <a:rPr lang="en-US" sz="4000" dirty="0" smtClean="0"/>
              <a:t>Screening: Gaining Traction</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715000"/>
            <a:ext cx="4572000" cy="246221"/>
          </a:xfrm>
          <a:prstGeom prst="rect">
            <a:avLst/>
          </a:prstGeom>
        </p:spPr>
        <p:txBody>
          <a:bodyPr>
            <a:spAutoFit/>
          </a:bodyPr>
          <a:lstStyle/>
          <a:p>
            <a:r>
              <a:rPr lang="en-US" sz="1000" i="1" dirty="0">
                <a:solidFill>
                  <a:schemeClr val="tx1">
                    <a:lumMod val="95000"/>
                  </a:schemeClr>
                </a:solidFill>
              </a:rPr>
              <a:t>Haight SC et al (2019) </a:t>
            </a:r>
            <a:r>
              <a:rPr lang="en-US" sz="1000" i="1" dirty="0" err="1">
                <a:solidFill>
                  <a:schemeClr val="tx1">
                    <a:lumMod val="95000"/>
                  </a:schemeClr>
                </a:solidFill>
              </a:rPr>
              <a:t>Obstet</a:t>
            </a:r>
            <a:r>
              <a:rPr lang="en-US" sz="1000" i="1" dirty="0">
                <a:solidFill>
                  <a:schemeClr val="tx1">
                    <a:lumMod val="95000"/>
                  </a:schemeClr>
                </a:solidFill>
              </a:rPr>
              <a:t> Gynecol 13 (6): 1216-1223.</a:t>
            </a:r>
          </a:p>
        </p:txBody>
      </p:sp>
    </p:spTree>
    <p:extLst>
      <p:ext uri="{BB962C8B-B14F-4D97-AF65-F5344CB8AC3E}">
        <p14:creationId xmlns:p14="http://schemas.microsoft.com/office/powerpoint/2010/main" val="222044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985962"/>
            <a:ext cx="1743075" cy="1743075"/>
          </a:xfrm>
        </p:spPr>
      </p:pic>
      <p:sp>
        <p:nvSpPr>
          <p:cNvPr id="7" name="Title 6"/>
          <p:cNvSpPr>
            <a:spLocks noGrp="1"/>
          </p:cNvSpPr>
          <p:nvPr>
            <p:ph type="title"/>
          </p:nvPr>
        </p:nvSpPr>
        <p:spPr>
          <a:xfrm>
            <a:off x="228600" y="152400"/>
            <a:ext cx="8686800" cy="1295400"/>
          </a:xfrm>
        </p:spPr>
        <p:txBody>
          <a:bodyPr/>
          <a:lstStyle/>
          <a:p>
            <a:pPr algn="ctr"/>
            <a:r>
              <a:rPr lang="en-US" sz="4000" dirty="0" smtClean="0"/>
              <a:t>Screening is Recommended!</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48920" y="6217920"/>
            <a:ext cx="4572000" cy="246221"/>
          </a:xfrm>
          <a:prstGeom prst="rect">
            <a:avLst/>
          </a:prstGeom>
        </p:spPr>
        <p:txBody>
          <a:bodyPr>
            <a:spAutoFit/>
          </a:bodyPr>
          <a:lstStyle/>
          <a:p>
            <a:pPr marL="109728" indent="0">
              <a:buNone/>
            </a:pPr>
            <a:r>
              <a:rPr lang="en-US" sz="1000" i="1" dirty="0" smtClean="0">
                <a:solidFill>
                  <a:schemeClr val="tx1">
                    <a:lumMod val="95000"/>
                  </a:schemeClr>
                </a:solidFill>
              </a:rPr>
              <a:t>)</a:t>
            </a:r>
            <a:endParaRPr lang="en-US" sz="1000" i="1" dirty="0">
              <a:solidFill>
                <a:schemeClr val="tx1">
                  <a:lumMod val="9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905000"/>
            <a:ext cx="1905000" cy="1905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4211203"/>
            <a:ext cx="3761695" cy="10858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2362199"/>
            <a:ext cx="3257550" cy="14001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4501715"/>
            <a:ext cx="2867025" cy="1590675"/>
          </a:xfrm>
          <a:prstGeom prst="rect">
            <a:avLst/>
          </a:prstGeom>
        </p:spPr>
      </p:pic>
    </p:spTree>
    <p:extLst>
      <p:ext uri="{BB962C8B-B14F-4D97-AF65-F5344CB8AC3E}">
        <p14:creationId xmlns:p14="http://schemas.microsoft.com/office/powerpoint/2010/main" val="1736795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5727</TotalTime>
  <Words>2267</Words>
  <Application>Microsoft Office PowerPoint</Application>
  <PresentationFormat>On-screen Show (4:3)</PresentationFormat>
  <Paragraphs>307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Palatino Linotype</vt:lpstr>
      <vt:lpstr>Wingdings</vt:lpstr>
      <vt:lpstr>Elemental</vt:lpstr>
      <vt:lpstr>Screening for Depression, Anxiety and Substance Use  in the Perinatal Period</vt:lpstr>
      <vt:lpstr>Funding and Disclosures</vt:lpstr>
      <vt:lpstr>PowerPoint Presentation</vt:lpstr>
      <vt:lpstr>Why do we care about  Women’s Mental Health?</vt:lpstr>
      <vt:lpstr>Perinatal Depression and Anxiety</vt:lpstr>
      <vt:lpstr>Perinatal Substance Use</vt:lpstr>
      <vt:lpstr>Risk Factors</vt:lpstr>
      <vt:lpstr>Screening: Gaining Traction</vt:lpstr>
      <vt:lpstr>Screening is Recommended!</vt:lpstr>
      <vt:lpstr>Edinburgh Postnatal Depression Scale (EPDS)</vt:lpstr>
      <vt:lpstr>PowerPoint Presentation</vt:lpstr>
      <vt:lpstr>Edinburgh Postnatal Depression Scale (EPDS)</vt:lpstr>
      <vt:lpstr>Patient Health Questionnaire-9 (PHQ-9)</vt:lpstr>
      <vt:lpstr>PowerPoint Presentation</vt:lpstr>
      <vt:lpstr>Patient Health Questionnaire-9 (PHQ-9)</vt:lpstr>
      <vt:lpstr>Generalized Anxiety Disorder – 7 (GAD-7)</vt:lpstr>
      <vt:lpstr>PowerPoint Presentation</vt:lpstr>
      <vt:lpstr>Generalized Anxiety Disorder – 7 (GAD-7)</vt:lpstr>
      <vt:lpstr>Alcohol Use Disorders Identification Test- Concise (AUDIT-C)</vt:lpstr>
      <vt:lpstr>PowerPoint Presentation</vt:lpstr>
      <vt:lpstr>Alcohol Use Disorders Identification Test- Concise (AUDIT-C)</vt:lpstr>
      <vt:lpstr>Drug Abuse Screening Test-10 (DAST-10)</vt:lpstr>
      <vt:lpstr>PowerPoint Presentation</vt:lpstr>
      <vt:lpstr>Drug Abuse Screening Test-10 (DAST-10)</vt:lpstr>
      <vt:lpstr>Screening: What to ask</vt:lpstr>
      <vt:lpstr>Screening: What to look for</vt:lpstr>
      <vt:lpstr>Screening: Assessing Risk of Harm</vt:lpstr>
      <vt:lpstr>Positive Screen</vt:lpstr>
      <vt:lpstr>RI MomsPRN Services</vt:lpstr>
      <vt:lpstr>PowerPoint Presentation</vt:lpstr>
      <vt:lpstr>References</vt:lpstr>
      <vt:lpstr>PowerPoint Presentation</vt:lpstr>
    </vt:vector>
  </TitlesOfParts>
  <Company>Care New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Depression, Anxiety and Substance Use in the Perinatal Period</dc:title>
  <dc:creator>Ray, Eva K</dc:creator>
  <cp:lastModifiedBy>Susanne Campbell</cp:lastModifiedBy>
  <cp:revision>47</cp:revision>
  <cp:lastPrinted>2019-10-22T17:32:26Z</cp:lastPrinted>
  <dcterms:created xsi:type="dcterms:W3CDTF">2019-10-18T14:34:07Z</dcterms:created>
  <dcterms:modified xsi:type="dcterms:W3CDTF">2019-10-28T19:23:26Z</dcterms:modified>
</cp:coreProperties>
</file>