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5" r:id="rId2"/>
    <p:sldId id="298" r:id="rId3"/>
    <p:sldId id="257" r:id="rId4"/>
    <p:sldId id="309" r:id="rId5"/>
    <p:sldId id="310" r:id="rId6"/>
    <p:sldId id="311" r:id="rId7"/>
    <p:sldId id="260" r:id="rId8"/>
    <p:sldId id="266" r:id="rId9"/>
    <p:sldId id="261" r:id="rId10"/>
    <p:sldId id="262" r:id="rId11"/>
    <p:sldId id="263" r:id="rId12"/>
    <p:sldId id="264" r:id="rId13"/>
    <p:sldId id="265" r:id="rId14"/>
    <p:sldId id="320" r:id="rId15"/>
    <p:sldId id="268" r:id="rId16"/>
    <p:sldId id="313" r:id="rId17"/>
    <p:sldId id="321" r:id="rId18"/>
    <p:sldId id="269" r:id="rId19"/>
    <p:sldId id="274" r:id="rId20"/>
    <p:sldId id="319" r:id="rId21"/>
    <p:sldId id="316" r:id="rId22"/>
    <p:sldId id="317" r:id="rId23"/>
    <p:sldId id="318" r:id="rId24"/>
    <p:sldId id="314" r:id="rId25"/>
    <p:sldId id="280" r:id="rId26"/>
    <p:sldId id="279" r:id="rId27"/>
    <p:sldId id="270" r:id="rId28"/>
    <p:sldId id="281" r:id="rId29"/>
    <p:sldId id="271" r:id="rId30"/>
    <p:sldId id="282" r:id="rId31"/>
    <p:sldId id="272" r:id="rId32"/>
    <p:sldId id="322" r:id="rId33"/>
    <p:sldId id="283" r:id="rId34"/>
    <p:sldId id="284" r:id="rId35"/>
    <p:sldId id="285" r:id="rId36"/>
    <p:sldId id="286" r:id="rId37"/>
    <p:sldId id="287" r:id="rId38"/>
    <p:sldId id="291" r:id="rId39"/>
    <p:sldId id="290" r:id="rId40"/>
    <p:sldId id="292" r:id="rId41"/>
    <p:sldId id="293" r:id="rId42"/>
    <p:sldId id="295" r:id="rId43"/>
    <p:sldId id="296" r:id="rId44"/>
    <p:sldId id="323" r:id="rId45"/>
    <p:sldId id="297" r:id="rId46"/>
    <p:sldId id="324" r:id="rId47"/>
    <p:sldId id="294" r:id="rId48"/>
    <p:sldId id="273" r:id="rId49"/>
    <p:sldId id="326" r:id="rId50"/>
    <p:sldId id="327" r:id="rId51"/>
    <p:sldId id="328" r:id="rId52"/>
    <p:sldId id="308" r:id="rId53"/>
    <p:sldId id="299" r:id="rId54"/>
    <p:sldId id="300" r:id="rId55"/>
    <p:sldId id="301" r:id="rId56"/>
    <p:sldId id="302" r:id="rId57"/>
    <p:sldId id="305" r:id="rId58"/>
    <p:sldId id="306" r:id="rId5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4" d="100"/>
          <a:sy n="94" d="100"/>
        </p:scale>
        <p:origin x="102" y="2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50FA1-7F43-4498-B2BC-205802D94580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AF64A-5D04-4228-984B-D12659321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605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50FA1-7F43-4498-B2BC-205802D94580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AF64A-5D04-4228-984B-D12659321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081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50FA1-7F43-4498-B2BC-205802D94580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AF64A-5D04-4228-984B-D12659321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795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50FA1-7F43-4498-B2BC-205802D94580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AF64A-5D04-4228-984B-D12659321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496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50FA1-7F43-4498-B2BC-205802D94580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AF64A-5D04-4228-984B-D12659321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956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50FA1-7F43-4498-B2BC-205802D94580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AF64A-5D04-4228-984B-D12659321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954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50FA1-7F43-4498-B2BC-205802D94580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AF64A-5D04-4228-984B-D12659321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690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50FA1-7F43-4498-B2BC-205802D94580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AF64A-5D04-4228-984B-D12659321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488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50FA1-7F43-4498-B2BC-205802D94580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AF64A-5D04-4228-984B-D12659321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270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50FA1-7F43-4498-B2BC-205802D94580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AF64A-5D04-4228-984B-D12659321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902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50FA1-7F43-4498-B2BC-205802D94580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AF64A-5D04-4228-984B-D12659321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007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450FA1-7F43-4498-B2BC-205802D94580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AF64A-5D04-4228-984B-D12659321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710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aacap.com/article/S0890-8567(09)62182-1/pdf" TargetMode="External"/><Relationship Id="rId2" Type="http://schemas.openxmlformats.org/officeDocument/2006/relationships/hyperlink" Target="http://pediatrics.aappublications.org/content/pediatrics/early/2011/10/14/peds.2011-2654.full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parentsmedguide.org/parentguide_english.pdf" TargetMode="External"/><Relationship Id="rId4" Type="http://schemas.openxmlformats.org/officeDocument/2006/relationships/hyperlink" Target="http://www.aacap.org/AACAP/Families_and_Youth/Resource_Centers/ADHD_Resource_Center/Home.aspx" TargetMode="Externa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aacap.com/article/S0890-8567(09)62182-1/pdf" TargetMode="External"/><Relationship Id="rId2" Type="http://schemas.openxmlformats.org/officeDocument/2006/relationships/hyperlink" Target="http://pediatrics.aappublications.org/content/pediatrics/early/2011/10/14/peds.2011-2654.full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parentsmedguide.org/parentguide_english.pdf" TargetMode="External"/><Relationship Id="rId4" Type="http://schemas.openxmlformats.org/officeDocument/2006/relationships/hyperlink" Target="http://www.aacap.org/AACAP/Families_and_Youth/Resource_Centers/ADHD_Resource_Center/Home.aspx" TargetMode="Externa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290" y="1239345"/>
            <a:ext cx="9144000" cy="238760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Attention-deficit/</a:t>
            </a:r>
            <a:br>
              <a:rPr lang="en-US" sz="5400" dirty="0" smtClean="0"/>
            </a:br>
            <a:r>
              <a:rPr lang="en-US" sz="5400" dirty="0" smtClean="0"/>
              <a:t>Hyperactivity Disorder: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5400" i="1" dirty="0" smtClean="0"/>
              <a:t>Best Practice Protocols</a:t>
            </a:r>
            <a:endParaRPr lang="en-US" sz="54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2065" y="4194598"/>
            <a:ext cx="9959546" cy="1579844"/>
          </a:xfrm>
        </p:spPr>
        <p:txBody>
          <a:bodyPr>
            <a:normAutofit fontScale="92500"/>
          </a:bodyPr>
          <a:lstStyle/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3200" dirty="0" smtClean="0">
                <a:latin typeface="Arial"/>
                <a:cs typeface="Arial"/>
              </a:rPr>
              <a:t>Elizabeth </a:t>
            </a:r>
            <a:r>
              <a:rPr lang="en-US" sz="3200" dirty="0">
                <a:latin typeface="Arial"/>
                <a:cs typeface="Arial"/>
              </a:rPr>
              <a:t>A. Lowenhaupt, </a:t>
            </a:r>
            <a:r>
              <a:rPr lang="en-US" sz="3200" dirty="0" smtClean="0">
                <a:latin typeface="Arial"/>
                <a:cs typeface="Arial"/>
              </a:rPr>
              <a:t>MD, FAAP</a:t>
            </a: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3200" b="1" dirty="0" smtClean="0">
                <a:latin typeface="Arial"/>
                <a:cs typeface="Arial"/>
              </a:rPr>
              <a:t>PCMH-Kids </a:t>
            </a:r>
            <a:r>
              <a:rPr lang="en-US" sz="3200" b="1" dirty="0">
                <a:latin typeface="Arial"/>
                <a:cs typeface="Arial"/>
              </a:rPr>
              <a:t>Behavioral Health Learning Collaborative</a:t>
            </a:r>
            <a:r>
              <a:rPr lang="en-US" sz="3200" dirty="0">
                <a:latin typeface="Arial"/>
                <a:cs typeface="Arial"/>
              </a:rPr>
              <a:t/>
            </a:r>
            <a:br>
              <a:rPr lang="en-US" sz="3200" dirty="0">
                <a:latin typeface="Arial"/>
                <a:cs typeface="Arial"/>
              </a:rPr>
            </a:br>
            <a:r>
              <a:rPr lang="en-US" sz="3200" dirty="0">
                <a:latin typeface="Arial"/>
                <a:cs typeface="Arial"/>
              </a:rPr>
              <a:t>April 27, 2016</a:t>
            </a:r>
          </a:p>
        </p:txBody>
      </p:sp>
      <p:pic>
        <p:nvPicPr>
          <p:cNvPr id="5" name="Picture 4" descr="logo_Bradley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8376" y="5576747"/>
            <a:ext cx="2912788" cy="974177"/>
          </a:xfrm>
          <a:prstGeom prst="rect">
            <a:avLst/>
          </a:prstGeom>
        </p:spPr>
      </p:pic>
      <p:pic>
        <p:nvPicPr>
          <p:cNvPr id="6" name="Picture 5" descr="HCH_Banne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444" y="5731690"/>
            <a:ext cx="5490237" cy="886082"/>
          </a:xfrm>
          <a:prstGeom prst="rect">
            <a:avLst/>
          </a:prstGeom>
        </p:spPr>
      </p:pic>
      <p:pic>
        <p:nvPicPr>
          <p:cNvPr id="4" name="Picture 7" descr="Brown Alpert Medical Schoo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5452" y="5815150"/>
            <a:ext cx="2027676" cy="802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CTC new logo_placeholder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976" y="201792"/>
            <a:ext cx="2449513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7336" y="201792"/>
            <a:ext cx="2433828" cy="1096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211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American Academy of  Pediatrics: Clinical Practice Guideline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ACTION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u="sng" dirty="0" smtClean="0"/>
              <a:t>“The primary care clinician should….”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Initiate an evaluation for ADHD for any child 4 through 18 years of age who presents with academic or behavioral problems and symptoms of inattention, hyperactivity, or impulsivity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Determine that DSM-IV criteria have been met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b="1" dirty="0" smtClean="0"/>
              <a:t>Include assessment for other conditions that might coexist with ADHD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4945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American Academy of  Pediatrics: Clinical Practice Guideline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ACTION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u="sng" dirty="0" smtClean="0"/>
              <a:t>“The primary care clinician should….”</a:t>
            </a:r>
            <a:endParaRPr lang="en-US" dirty="0" smtClean="0"/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Initiate an evaluation for ADHD for any child 4 through 18 years of age who presents with academic or behavioral problems and symptoms of inattention, hyperactivity, or impulsivity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Determine that DSM-IV criteria have been met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Include assessment for other conditions that might coexist with ADHD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b="1" dirty="0" smtClean="0"/>
              <a:t>Recognize ADHD as a chronic condition</a:t>
            </a:r>
          </a:p>
        </p:txBody>
      </p:sp>
    </p:spTree>
    <p:extLst>
      <p:ext uri="{BB962C8B-B14F-4D97-AF65-F5344CB8AC3E}">
        <p14:creationId xmlns:p14="http://schemas.microsoft.com/office/powerpoint/2010/main" val="264010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American Academy of  Pediatrics: Clinical Practice Guideline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ACTION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u="sng" dirty="0" smtClean="0"/>
              <a:t>“The primary care clinician should….”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Initiate an evaluation for ADHD for any child 4 through 18 years of age who presents with academic or behavioral problems and symptoms of inattention, hyperactivity, or impulsivity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Determine that DSM-IV criteria have been met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Include assessment for other conditions that might coexist with ADHD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Recognize ADHD as a chronic condition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b="1" dirty="0" smtClean="0"/>
              <a:t>Consider treatment based on patient’s age</a:t>
            </a:r>
          </a:p>
        </p:txBody>
      </p:sp>
    </p:spTree>
    <p:extLst>
      <p:ext uri="{BB962C8B-B14F-4D97-AF65-F5344CB8AC3E}">
        <p14:creationId xmlns:p14="http://schemas.microsoft.com/office/powerpoint/2010/main" val="24841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American Academy of  Pediatrics: Clinical Practice Guideline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ACTION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u="sng" dirty="0" smtClean="0"/>
              <a:t>“The primary care clinician should….”</a:t>
            </a:r>
            <a:endParaRPr lang="en-US" dirty="0" smtClean="0"/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Initiate an evaluation for ADHD for any child 4 through 18 years of age who presents with academic or behavioral problems and symptoms of inattention, hyperactivity, or impulsivity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Determine that DSM-IV criteria have been met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Include assessment for other conditions that might coexist with ADHD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Recognize ADHD as a chronic condition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Consider treatment based on patient’s age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b="1" dirty="0" smtClean="0"/>
              <a:t>Titrate doses of medication to achieve maximum benefit with minimum adverse effects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13600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American Academy of  Pediatrics: Clinical Practice Guideline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ACTION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6787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American Academy of  Pediatrics: Clinical Practice Guideline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ACTION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u="sng" dirty="0" smtClean="0"/>
              <a:t>“The primary care clinician should….”</a:t>
            </a:r>
            <a:endParaRPr lang="en-US" dirty="0" smtClean="0"/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Initiate an </a:t>
            </a:r>
            <a:r>
              <a:rPr lang="en-US" b="1" dirty="0" smtClean="0"/>
              <a:t>evaluation</a:t>
            </a:r>
            <a:r>
              <a:rPr lang="en-US" dirty="0" smtClean="0"/>
              <a:t> for ADHD for any child </a:t>
            </a:r>
            <a:r>
              <a:rPr lang="en-US" b="1" dirty="0" smtClean="0"/>
              <a:t>4 through 18 years </a:t>
            </a:r>
            <a:r>
              <a:rPr lang="en-US" dirty="0" smtClean="0"/>
              <a:t>of age who presents with </a:t>
            </a:r>
            <a:r>
              <a:rPr lang="en-US" b="1" dirty="0" smtClean="0"/>
              <a:t>academic or behavioral problems </a:t>
            </a:r>
            <a:r>
              <a:rPr lang="en-US" dirty="0" smtClean="0"/>
              <a:t>and </a:t>
            </a:r>
            <a:r>
              <a:rPr lang="en-US" b="1" dirty="0" smtClean="0"/>
              <a:t>symptoms of inattention, hyperactivity, or impulsivity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31625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ADHD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>Evaluation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Patient/parent interview</a:t>
            </a:r>
          </a:p>
          <a:p>
            <a:r>
              <a:rPr lang="en-US" dirty="0" smtClean="0"/>
              <a:t>Standardized behavior rating scales (patient, parent, and/or teacher)</a:t>
            </a:r>
          </a:p>
          <a:p>
            <a:pPr lvl="1"/>
            <a:r>
              <a:rPr lang="en-US" dirty="0"/>
              <a:t>EXAMPLES:</a:t>
            </a:r>
          </a:p>
          <a:p>
            <a:pPr lvl="2"/>
            <a:r>
              <a:rPr lang="en-US" dirty="0"/>
              <a:t>ADHD Rating Scale</a:t>
            </a:r>
          </a:p>
          <a:p>
            <a:pPr lvl="2"/>
            <a:r>
              <a:rPr lang="en-US" dirty="0"/>
              <a:t>Child Behavior Checklist (CBCL)</a:t>
            </a:r>
          </a:p>
          <a:p>
            <a:pPr lvl="2"/>
            <a:r>
              <a:rPr lang="en-US" dirty="0" err="1"/>
              <a:t>Conners</a:t>
            </a:r>
            <a:r>
              <a:rPr lang="en-US" dirty="0"/>
              <a:t> Parent/Teacher Rating Scale-Revised</a:t>
            </a:r>
          </a:p>
          <a:p>
            <a:pPr lvl="2"/>
            <a:r>
              <a:rPr lang="en-US" dirty="0" err="1"/>
              <a:t>Conners</a:t>
            </a:r>
            <a:r>
              <a:rPr lang="en-US" dirty="0"/>
              <a:t> Wells Adolescent Self-Report Scale</a:t>
            </a:r>
          </a:p>
          <a:p>
            <a:pPr lvl="2"/>
            <a:r>
              <a:rPr lang="en-US" dirty="0"/>
              <a:t>Swanson, Nolan, and Pelham (SNAP-IV)</a:t>
            </a:r>
          </a:p>
          <a:p>
            <a:pPr lvl="2"/>
            <a:r>
              <a:rPr lang="en-US" dirty="0"/>
              <a:t>Vanderbilt ADHD Diagnostic Parent/Teacher </a:t>
            </a:r>
            <a:r>
              <a:rPr lang="en-US" dirty="0" smtClean="0"/>
              <a:t>Scales</a:t>
            </a:r>
          </a:p>
        </p:txBody>
      </p:sp>
    </p:spTree>
    <p:extLst>
      <p:ext uri="{BB962C8B-B14F-4D97-AF65-F5344CB8AC3E}">
        <p14:creationId xmlns:p14="http://schemas.microsoft.com/office/powerpoint/2010/main" val="1444070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ADHD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>Evaluation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Psychological testing if academic impairment seems unrelated to ADHD or in addition to it</a:t>
            </a:r>
          </a:p>
          <a:p>
            <a:pPr lvl="1"/>
            <a:r>
              <a:rPr lang="en-US" dirty="0" smtClean="0"/>
              <a:t>Assessment of intellectual ability (IQ)</a:t>
            </a:r>
          </a:p>
          <a:p>
            <a:pPr lvl="1"/>
            <a:r>
              <a:rPr lang="en-US" dirty="0" smtClean="0"/>
              <a:t>Academic achievement testing</a:t>
            </a:r>
          </a:p>
          <a:p>
            <a:r>
              <a:rPr lang="en-US" dirty="0" smtClean="0"/>
              <a:t>Further work-up may be recommended following psychological testing</a:t>
            </a:r>
          </a:p>
          <a:p>
            <a:pPr lvl="1"/>
            <a:r>
              <a:rPr lang="en-US" dirty="0" smtClean="0"/>
              <a:t>Neuropsychological testing</a:t>
            </a:r>
          </a:p>
          <a:p>
            <a:pPr lvl="1"/>
            <a:r>
              <a:rPr lang="en-US" dirty="0" smtClean="0"/>
              <a:t>Speech-language assessment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239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American Academy of  Pediatrics: Clinical Practice Guideline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ACTION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u="sng" dirty="0" smtClean="0"/>
              <a:t>“The primary care clinician should….”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Initiate an evaluation for ADHD for any child 4 through 18 years of age who presents with academic or behavioral problems and symptoms of inattention, hyperactivity, or impulsivity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b="1" dirty="0" smtClean="0"/>
              <a:t>Determine that DSM-IV criteria have been met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2523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i="1" dirty="0" smtClean="0"/>
              <a:t>DSM-5 (effective May, 2013)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sz="4000" dirty="0" smtClean="0"/>
              <a:t>Changes to ADHD from DSM-IV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Diagnostic </a:t>
            </a:r>
            <a:r>
              <a:rPr lang="en-US" b="1" dirty="0" smtClean="0"/>
              <a:t>criteria</a:t>
            </a:r>
            <a:r>
              <a:rPr lang="en-US" dirty="0" smtClean="0"/>
              <a:t> similar</a:t>
            </a:r>
          </a:p>
          <a:p>
            <a:pPr lvl="1"/>
            <a:r>
              <a:rPr lang="en-US" dirty="0"/>
              <a:t>same 18 symptoms </a:t>
            </a:r>
          </a:p>
          <a:p>
            <a:pPr lvl="1"/>
            <a:r>
              <a:rPr lang="en-US" dirty="0"/>
              <a:t>divided into two symptom domains (inattention and hyperactivity/impulsivity), </a:t>
            </a:r>
          </a:p>
          <a:p>
            <a:pPr lvl="1"/>
            <a:r>
              <a:rPr lang="en-US" dirty="0"/>
              <a:t>at least six symptoms in one domain required </a:t>
            </a:r>
            <a:endParaRPr lang="en-US" dirty="0" smtClean="0"/>
          </a:p>
          <a:p>
            <a:r>
              <a:rPr lang="en-US" dirty="0"/>
              <a:t>Presentation specifiers instead of sub-types (but same ones)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88839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14400" y="457201"/>
            <a:ext cx="10363200" cy="147002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b="1" smtClean="0"/>
              <a:t>DISCLOSURE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422400" y="2057400"/>
            <a:ext cx="9347200" cy="3581400"/>
          </a:xfrm>
        </p:spPr>
        <p:txBody>
          <a:bodyPr>
            <a:normAutofit/>
          </a:bodyPr>
          <a:lstStyle/>
          <a:p>
            <a:pPr marL="0" indent="0" algn="just" eaLnBrk="1" hangingPunct="1">
              <a:buFontTx/>
              <a:buNone/>
              <a:defRPr/>
            </a:pPr>
            <a:r>
              <a:rPr lang="en-US" dirty="0" smtClean="0"/>
              <a:t>The commercial entities with which I/we have relationships do not produce health-care related products or services relevant to the content I am presenting.</a:t>
            </a:r>
          </a:p>
          <a:p>
            <a:pPr marL="0" indent="0" algn="just" eaLnBrk="1" hangingPunct="1">
              <a:buFontTx/>
              <a:buNone/>
              <a:defRPr/>
            </a:pPr>
            <a:endParaRPr lang="en-US" dirty="0"/>
          </a:p>
          <a:p>
            <a:pPr marL="0" indent="0" algn="just" eaLnBrk="1" hangingPunct="1">
              <a:buFontTx/>
              <a:buNone/>
              <a:defRPr/>
            </a:pPr>
            <a:r>
              <a:rPr lang="en-US" dirty="0" smtClean="0"/>
              <a:t>This presentation does include discussion of medication use which is “off-label”, which I will identify as such.</a:t>
            </a:r>
          </a:p>
        </p:txBody>
      </p:sp>
    </p:spTree>
    <p:extLst>
      <p:ext uri="{BB962C8B-B14F-4D97-AF65-F5344CB8AC3E}">
        <p14:creationId xmlns:p14="http://schemas.microsoft.com/office/powerpoint/2010/main" val="94708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i="1" dirty="0" smtClean="0"/>
              <a:t>DSM-5 (effective May, 2013)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>ADHD Sub-types </a:t>
            </a:r>
            <a:r>
              <a:rPr lang="en-US" sz="4000" dirty="0" smtClean="0">
                <a:sym typeface="Wingdings" panose="05000000000000000000" pitchFamily="2" charset="2"/>
              </a:rPr>
              <a:t> </a:t>
            </a:r>
            <a:r>
              <a:rPr lang="en-US" sz="4000" b="1" dirty="0" smtClean="0">
                <a:sym typeface="Wingdings" panose="05000000000000000000" pitchFamily="2" charset="2"/>
              </a:rPr>
              <a:t>Presentations</a:t>
            </a:r>
            <a:endParaRPr lang="en-US" sz="40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Combined</a:t>
            </a:r>
            <a:endParaRPr lang="en-US" dirty="0"/>
          </a:p>
          <a:p>
            <a:pPr lvl="1"/>
            <a:r>
              <a:rPr lang="en-US" dirty="0" smtClean="0"/>
              <a:t>symptoms </a:t>
            </a:r>
            <a:r>
              <a:rPr lang="en-US" dirty="0"/>
              <a:t>of both </a:t>
            </a:r>
            <a:r>
              <a:rPr lang="en-US" dirty="0" smtClean="0"/>
              <a:t>inattention </a:t>
            </a:r>
            <a:r>
              <a:rPr lang="en-US" dirty="0"/>
              <a:t>and hyperactivity-impulsivity </a:t>
            </a:r>
            <a:r>
              <a:rPr lang="en-US" dirty="0" smtClean="0"/>
              <a:t>for past </a:t>
            </a:r>
            <a:r>
              <a:rPr lang="en-US" dirty="0"/>
              <a:t>6 months</a:t>
            </a:r>
          </a:p>
          <a:p>
            <a:r>
              <a:rPr lang="en-US" i="1" dirty="0"/>
              <a:t>Predominantly </a:t>
            </a:r>
            <a:r>
              <a:rPr lang="en-US" i="1" dirty="0" smtClean="0"/>
              <a:t>Inattentive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symptoms </a:t>
            </a:r>
            <a:r>
              <a:rPr lang="en-US" dirty="0"/>
              <a:t>of </a:t>
            </a:r>
            <a:r>
              <a:rPr lang="en-US" dirty="0" smtClean="0"/>
              <a:t>inattention but </a:t>
            </a:r>
            <a:r>
              <a:rPr lang="en-US" dirty="0"/>
              <a:t>not </a:t>
            </a:r>
            <a:r>
              <a:rPr lang="en-US" dirty="0" smtClean="0"/>
              <a:t>hyperactivity-impulsivity for past 6 months</a:t>
            </a:r>
            <a:endParaRPr lang="en-US" dirty="0"/>
          </a:p>
          <a:p>
            <a:r>
              <a:rPr lang="en-US" i="1" dirty="0"/>
              <a:t>Predominantly </a:t>
            </a:r>
            <a:r>
              <a:rPr lang="en-US" i="1" dirty="0" smtClean="0"/>
              <a:t>Hyperactive-Impulsive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symptoms </a:t>
            </a:r>
            <a:r>
              <a:rPr lang="en-US" dirty="0"/>
              <a:t>of hyperactivity-impulsivity but not inattention </a:t>
            </a:r>
            <a:r>
              <a:rPr lang="en-US" dirty="0" smtClean="0"/>
              <a:t>for past 6 months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850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i="1" dirty="0" smtClean="0"/>
              <a:t>DSM-5 (effective May, 2013)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>ADHD Diagnostic Criteria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Symptoms in one category or both</a:t>
            </a:r>
          </a:p>
          <a:p>
            <a:r>
              <a:rPr lang="en-US" dirty="0" smtClean="0"/>
              <a:t>Minimum number of symptoms over past 6 months</a:t>
            </a:r>
          </a:p>
          <a:p>
            <a:pPr lvl="1"/>
            <a:r>
              <a:rPr lang="en-US" dirty="0" smtClean="0"/>
              <a:t>6 or more up to age 16</a:t>
            </a:r>
          </a:p>
          <a:p>
            <a:pPr lvl="1"/>
            <a:r>
              <a:rPr lang="en-US" dirty="0" smtClean="0"/>
              <a:t>5 or more ages 17 and older</a:t>
            </a:r>
          </a:p>
          <a:p>
            <a:r>
              <a:rPr lang="en-US" dirty="0" smtClean="0"/>
              <a:t>Inappropriate for developmental level</a:t>
            </a:r>
          </a:p>
          <a:p>
            <a:r>
              <a:rPr lang="en-US" dirty="0" smtClean="0"/>
              <a:t>Disruptive (if hyperactive-impulsive symptoms)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974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i="1" dirty="0" smtClean="0"/>
              <a:t>DSM-5 (effective May, 2013)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>ADHD Diagnostic Criteria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u="sng" dirty="0" smtClean="0"/>
              <a:t>Hyperactive-impulsive presentation: </a:t>
            </a:r>
          </a:p>
          <a:p>
            <a:r>
              <a:rPr lang="en-US" dirty="0" smtClean="0"/>
              <a:t>Fidgets with hands or feet or squirms in chair</a:t>
            </a:r>
          </a:p>
          <a:p>
            <a:r>
              <a:rPr lang="en-US" dirty="0" smtClean="0"/>
              <a:t>Has difficulty remaining seated</a:t>
            </a:r>
          </a:p>
          <a:p>
            <a:r>
              <a:rPr lang="en-US" dirty="0" smtClean="0"/>
              <a:t> Runs about or climbs excessively in children; extreme restlessness in adults</a:t>
            </a:r>
          </a:p>
          <a:p>
            <a:r>
              <a:rPr lang="en-US" dirty="0" smtClean="0"/>
              <a:t>Difficulty engaging in activities quietly</a:t>
            </a:r>
          </a:p>
          <a:p>
            <a:r>
              <a:rPr lang="en-US" dirty="0" smtClean="0"/>
              <a:t> Acts as if driven by a motor; adults will often feel inside like they were driven by a motor</a:t>
            </a:r>
          </a:p>
          <a:p>
            <a:r>
              <a:rPr lang="en-US" dirty="0" smtClean="0"/>
              <a:t>Talks excessively</a:t>
            </a:r>
          </a:p>
          <a:p>
            <a:r>
              <a:rPr lang="en-US" dirty="0" smtClean="0"/>
              <a:t>Blurts out answers before questions have been completed</a:t>
            </a:r>
          </a:p>
          <a:p>
            <a:r>
              <a:rPr lang="en-US" dirty="0" smtClean="0"/>
              <a:t>Difficulty waiting or taking turns</a:t>
            </a:r>
          </a:p>
          <a:p>
            <a:r>
              <a:rPr lang="en-US" dirty="0" smtClean="0"/>
              <a:t>Interrupts or intrudes upon others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982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i="1" dirty="0" smtClean="0"/>
              <a:t>DSM-5 (effective May, 2013)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>ADHD Diagnostic Criteria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u="sng" dirty="0" smtClean="0"/>
              <a:t>Hyperactive-impulsive presentation: </a:t>
            </a:r>
          </a:p>
          <a:p>
            <a:r>
              <a:rPr lang="en-US" dirty="0" smtClean="0"/>
              <a:t>Fidgets with hands or feet or squirms in chair</a:t>
            </a:r>
          </a:p>
          <a:p>
            <a:r>
              <a:rPr lang="en-US" dirty="0" smtClean="0"/>
              <a:t>Has difficulty remaining seated</a:t>
            </a:r>
          </a:p>
          <a:p>
            <a:r>
              <a:rPr lang="en-US" dirty="0" smtClean="0"/>
              <a:t> Runs about or climbs excessively in children; extreme restlessness in adults</a:t>
            </a:r>
          </a:p>
          <a:p>
            <a:r>
              <a:rPr lang="en-US" dirty="0" smtClean="0"/>
              <a:t>Difficulty engaging in activities quietly</a:t>
            </a:r>
          </a:p>
          <a:p>
            <a:r>
              <a:rPr lang="en-US" dirty="0" smtClean="0"/>
              <a:t> Acts as if driven by a motor; adults will often feel inside like they were driven by a motor</a:t>
            </a:r>
          </a:p>
          <a:p>
            <a:r>
              <a:rPr lang="en-US" dirty="0" smtClean="0"/>
              <a:t>Talks excessively</a:t>
            </a:r>
          </a:p>
          <a:p>
            <a:r>
              <a:rPr lang="en-US" dirty="0" smtClean="0"/>
              <a:t>Blurts out answers before questions have been completed</a:t>
            </a:r>
          </a:p>
          <a:p>
            <a:r>
              <a:rPr lang="en-US" dirty="0" smtClean="0"/>
              <a:t>Difficulty waiting or taking turns</a:t>
            </a:r>
          </a:p>
          <a:p>
            <a:r>
              <a:rPr lang="en-US" dirty="0" smtClean="0"/>
              <a:t>Interrupts or intrudes upon others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u="sng" dirty="0" smtClean="0"/>
              <a:t>Inattentive presentation: </a:t>
            </a:r>
          </a:p>
          <a:p>
            <a:r>
              <a:rPr lang="en-US" dirty="0" smtClean="0"/>
              <a:t>Fails to give close attention to details or makes careless mistakes</a:t>
            </a:r>
          </a:p>
          <a:p>
            <a:r>
              <a:rPr lang="en-US" dirty="0" smtClean="0"/>
              <a:t>Has difficulty sustaining attention</a:t>
            </a:r>
          </a:p>
          <a:p>
            <a:r>
              <a:rPr lang="en-US" dirty="0" smtClean="0"/>
              <a:t>Does not appear to listen</a:t>
            </a:r>
          </a:p>
          <a:p>
            <a:r>
              <a:rPr lang="en-US" dirty="0" smtClean="0"/>
              <a:t>Struggles to follow through on instruction</a:t>
            </a:r>
          </a:p>
          <a:p>
            <a:r>
              <a:rPr lang="en-US" dirty="0" smtClean="0"/>
              <a:t>Has difficulty with organization</a:t>
            </a:r>
          </a:p>
          <a:p>
            <a:r>
              <a:rPr lang="en-US" dirty="0" smtClean="0"/>
              <a:t>Avoids or dislikes tasks requiring a lot of thinking</a:t>
            </a:r>
          </a:p>
          <a:p>
            <a:r>
              <a:rPr lang="en-US" dirty="0" smtClean="0"/>
              <a:t>Loses things</a:t>
            </a:r>
          </a:p>
          <a:p>
            <a:r>
              <a:rPr lang="en-US" dirty="0" smtClean="0"/>
              <a:t>Is easily distracted</a:t>
            </a:r>
          </a:p>
          <a:p>
            <a:r>
              <a:rPr lang="en-US" dirty="0" smtClean="0"/>
              <a:t>Is forgetful in daily activities.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12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i="1" dirty="0" smtClean="0"/>
              <a:t>DSM-5 (effective May, 2013)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sz="4000" dirty="0" smtClean="0"/>
              <a:t>Changes to ADHD from DSM-IV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Cross-situational requirement strengthened to “</a:t>
            </a:r>
            <a:r>
              <a:rPr lang="en-US" b="1" dirty="0" smtClean="0"/>
              <a:t>several</a:t>
            </a:r>
            <a:r>
              <a:rPr lang="en-US" dirty="0" smtClean="0"/>
              <a:t>” symptoms in each setting</a:t>
            </a:r>
          </a:p>
          <a:p>
            <a:r>
              <a:rPr lang="en-US" dirty="0" smtClean="0"/>
              <a:t>Onset now “several inattentive or hyperactive-impulsive symptoms were present </a:t>
            </a:r>
            <a:r>
              <a:rPr lang="en-US" b="1" dirty="0" smtClean="0"/>
              <a:t>prior to age 12</a:t>
            </a:r>
            <a:r>
              <a:rPr lang="en-US" dirty="0" smtClean="0"/>
              <a:t>” </a:t>
            </a:r>
            <a:r>
              <a:rPr lang="en-US" i="1" dirty="0" smtClean="0"/>
              <a:t>(as compared to 7)</a:t>
            </a:r>
          </a:p>
          <a:p>
            <a:r>
              <a:rPr lang="en-US" dirty="0"/>
              <a:t>Co-morbid diagnosis with </a:t>
            </a:r>
            <a:r>
              <a:rPr lang="en-US" b="1" dirty="0"/>
              <a:t>autism</a:t>
            </a:r>
            <a:r>
              <a:rPr lang="en-US" dirty="0"/>
              <a:t> allowed</a:t>
            </a:r>
          </a:p>
          <a:p>
            <a:r>
              <a:rPr lang="en-US" b="1" dirty="0"/>
              <a:t>Adult</a:t>
            </a:r>
            <a:r>
              <a:rPr lang="en-US" dirty="0"/>
              <a:t> diagnosis </a:t>
            </a:r>
            <a:r>
              <a:rPr lang="en-US" b="1" dirty="0"/>
              <a:t>threshold lowered </a:t>
            </a:r>
            <a:r>
              <a:rPr lang="en-US" dirty="0"/>
              <a:t>to only five </a:t>
            </a:r>
            <a:r>
              <a:rPr lang="en-US" dirty="0" smtClean="0"/>
              <a:t>symptoms</a:t>
            </a:r>
            <a:endParaRPr lang="en-US" i="1" dirty="0" smtClean="0"/>
          </a:p>
          <a:p>
            <a:r>
              <a:rPr lang="en-US" dirty="0" smtClean="0"/>
              <a:t>Examples </a:t>
            </a:r>
            <a:r>
              <a:rPr lang="en-US" dirty="0"/>
              <a:t>added to criterion items to facilitate application across </a:t>
            </a:r>
            <a:r>
              <a:rPr lang="en-US" dirty="0" smtClean="0"/>
              <a:t>lifespan</a:t>
            </a:r>
          </a:p>
          <a:p>
            <a:r>
              <a:rPr lang="en-US" dirty="0" smtClean="0"/>
              <a:t>Location in DSM-5 - </a:t>
            </a:r>
            <a:r>
              <a:rPr lang="en-US" i="1" dirty="0" smtClean="0"/>
              <a:t>placed in neurodevelopmental disorders chapter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906753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American Academy of  Pediatrics: Clinical Practice Guideline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ACTION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u="sng" dirty="0" smtClean="0"/>
              <a:t>“The primary care clinician should….”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Initiate an evaluation for ADHD for any child 4 through 18 years of age who presents with academic or behavioral problems and symptoms of inattention, hyperactivity, or impulsivity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Determine that DSM-IV criteria have been met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/>
              <a:t>	</a:t>
            </a:r>
            <a:r>
              <a:rPr lang="en-US" b="1" dirty="0" smtClean="0"/>
              <a:t>			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/>
              <a:t>	</a:t>
            </a:r>
            <a:r>
              <a:rPr lang="en-US" b="1" dirty="0" smtClean="0"/>
              <a:t>			</a:t>
            </a:r>
            <a:r>
              <a:rPr lang="en-US" b="1" i="1" dirty="0" smtClean="0"/>
              <a:t>……AND rule-out alternative causes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1589727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ADHD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>Differential Diagnosis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Underlying medical conditions</a:t>
            </a:r>
          </a:p>
          <a:p>
            <a:pPr lvl="1"/>
            <a:r>
              <a:rPr lang="en-US" dirty="0"/>
              <a:t>Traumatic brain injury</a:t>
            </a:r>
          </a:p>
          <a:p>
            <a:pPr lvl="1"/>
            <a:r>
              <a:rPr lang="en-US" dirty="0"/>
              <a:t>Encephalopathy</a:t>
            </a:r>
          </a:p>
          <a:p>
            <a:pPr lvl="1"/>
            <a:r>
              <a:rPr lang="en-US" dirty="0"/>
              <a:t>Metabolic abnormality (e.g. hyperthyroidism)</a:t>
            </a:r>
          </a:p>
          <a:p>
            <a:pPr lvl="1"/>
            <a:r>
              <a:rPr lang="en-US" dirty="0"/>
              <a:t>Toxic exposure (e.g. lead exposure, fetal alcohol syndrome, etc</a:t>
            </a:r>
            <a:r>
              <a:rPr lang="en-US" dirty="0" smtClean="0"/>
              <a:t>.)</a:t>
            </a:r>
          </a:p>
          <a:p>
            <a:r>
              <a:rPr lang="en-US" dirty="0" smtClean="0"/>
              <a:t>Other developmental disorders</a:t>
            </a:r>
          </a:p>
          <a:p>
            <a:pPr lvl="1"/>
            <a:r>
              <a:rPr lang="en-US" dirty="0" smtClean="0"/>
              <a:t>Learning or language disorder</a:t>
            </a:r>
          </a:p>
          <a:p>
            <a:pPr lvl="1"/>
            <a:r>
              <a:rPr lang="en-US" dirty="0" smtClean="0"/>
              <a:t>Autism spectrum disorder</a:t>
            </a:r>
          </a:p>
          <a:p>
            <a:pPr lvl="1"/>
            <a:r>
              <a:rPr lang="en-US" dirty="0" smtClean="0"/>
              <a:t>Sleep disorder</a:t>
            </a:r>
          </a:p>
          <a:p>
            <a:r>
              <a:rPr lang="en-US" dirty="0" smtClean="0"/>
              <a:t>Other psychiatric disorders</a:t>
            </a:r>
          </a:p>
          <a:p>
            <a:pPr lvl="1"/>
            <a:r>
              <a:rPr lang="en-US" dirty="0" smtClean="0"/>
              <a:t>Anxiety, depression, or other mood disorders</a:t>
            </a:r>
          </a:p>
          <a:p>
            <a:pPr lvl="1"/>
            <a:r>
              <a:rPr lang="en-US" dirty="0" smtClean="0"/>
              <a:t>Psychotic disorders</a:t>
            </a:r>
          </a:p>
          <a:p>
            <a:pPr lvl="1"/>
            <a:r>
              <a:rPr lang="en-US" dirty="0" smtClean="0"/>
              <a:t>Substance use disorders</a:t>
            </a:r>
          </a:p>
          <a:p>
            <a:r>
              <a:rPr lang="en-US" b="1" dirty="0" smtClean="0"/>
              <a:t>Trauma and/or psychosocial stressors</a:t>
            </a:r>
          </a:p>
        </p:txBody>
      </p:sp>
    </p:spTree>
    <p:extLst>
      <p:ext uri="{BB962C8B-B14F-4D97-AF65-F5344CB8AC3E}">
        <p14:creationId xmlns:p14="http://schemas.microsoft.com/office/powerpoint/2010/main" val="3727872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American Academy of  Pediatrics: Clinical Practice Guideline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ACTION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u="sng" dirty="0" smtClean="0"/>
              <a:t>“The primary care clinician should….”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Initiate an evaluation for ADHD for any child 4 through 18 years of age who presents with academic or behavioral problems and symptoms of inattention, hyperactivity, or impulsivity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Determine that DSM-IV criteria have been met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b="1" dirty="0" smtClean="0"/>
              <a:t>Include assessment for other conditions that might coexist with ADHD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4354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ADHD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>Co-Morbidity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Emotional/behavioral disorders</a:t>
            </a:r>
          </a:p>
          <a:p>
            <a:pPr lvl="1"/>
            <a:r>
              <a:rPr lang="en-US" dirty="0" smtClean="0"/>
              <a:t>Anxiety</a:t>
            </a:r>
          </a:p>
          <a:p>
            <a:pPr lvl="1"/>
            <a:r>
              <a:rPr lang="en-US" dirty="0" smtClean="0"/>
              <a:t>Depression</a:t>
            </a:r>
          </a:p>
          <a:p>
            <a:pPr lvl="1"/>
            <a:r>
              <a:rPr lang="en-US" dirty="0" smtClean="0"/>
              <a:t>Oppositional defiant</a:t>
            </a:r>
          </a:p>
          <a:p>
            <a:pPr lvl="1"/>
            <a:r>
              <a:rPr lang="en-US" dirty="0" smtClean="0"/>
              <a:t>Conduct </a:t>
            </a:r>
          </a:p>
          <a:p>
            <a:pPr lvl="1"/>
            <a:r>
              <a:rPr lang="en-US" dirty="0" smtClean="0"/>
              <a:t>Substance use</a:t>
            </a:r>
          </a:p>
          <a:p>
            <a:r>
              <a:rPr lang="en-US" dirty="0" smtClean="0"/>
              <a:t>Developmental disorders</a:t>
            </a:r>
          </a:p>
          <a:p>
            <a:pPr lvl="1"/>
            <a:r>
              <a:rPr lang="en-US" dirty="0" smtClean="0"/>
              <a:t>Learning</a:t>
            </a:r>
          </a:p>
          <a:p>
            <a:pPr lvl="1"/>
            <a:r>
              <a:rPr lang="en-US" dirty="0" smtClean="0"/>
              <a:t>Language</a:t>
            </a:r>
          </a:p>
          <a:p>
            <a:pPr lvl="1"/>
            <a:r>
              <a:rPr lang="en-US" dirty="0" smtClean="0"/>
              <a:t>Other neurodevelopmental disorders (autism, etc.)</a:t>
            </a:r>
          </a:p>
          <a:p>
            <a:r>
              <a:rPr lang="en-US" dirty="0" smtClean="0"/>
              <a:t>Physical conditions</a:t>
            </a:r>
          </a:p>
          <a:p>
            <a:pPr lvl="1"/>
            <a:r>
              <a:rPr lang="en-US" dirty="0" smtClean="0"/>
              <a:t>Tics</a:t>
            </a:r>
          </a:p>
          <a:p>
            <a:pPr lvl="1"/>
            <a:r>
              <a:rPr lang="en-US" dirty="0" smtClean="0"/>
              <a:t>Sleep apnea</a:t>
            </a:r>
          </a:p>
        </p:txBody>
      </p:sp>
    </p:spTree>
    <p:extLst>
      <p:ext uri="{BB962C8B-B14F-4D97-AF65-F5344CB8AC3E}">
        <p14:creationId xmlns:p14="http://schemas.microsoft.com/office/powerpoint/2010/main" val="256088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American Academy of  Pediatrics: Clinical Practice Guideline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ACTION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u="sng" dirty="0" smtClean="0"/>
              <a:t>“The primary care clinician should….”</a:t>
            </a:r>
            <a:endParaRPr lang="en-US" dirty="0" smtClean="0"/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Initiate an evaluation for ADHD for any child 4 through 18 years of age who presents with academic or behavioral problems and symptoms of inattention, hyperactivity, or impulsivity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Determine that DSM-IV criteria have been met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Include assessment for other conditions that might coexist with ADHD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b="1" dirty="0" smtClean="0"/>
              <a:t>Recognize ADHD as a chronic condition</a:t>
            </a:r>
          </a:p>
        </p:txBody>
      </p:sp>
    </p:spTree>
    <p:extLst>
      <p:ext uri="{BB962C8B-B14F-4D97-AF65-F5344CB8AC3E}">
        <p14:creationId xmlns:p14="http://schemas.microsoft.com/office/powerpoint/2010/main" val="267051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provide resources and references for providers, patients, and their </a:t>
            </a:r>
            <a:r>
              <a:rPr lang="en-US" dirty="0" smtClean="0"/>
              <a:t>families;</a:t>
            </a:r>
          </a:p>
          <a:p>
            <a:r>
              <a:rPr lang="en-US" dirty="0" smtClean="0"/>
              <a:t>To review the clinical practice guidelines/(</a:t>
            </a:r>
            <a:r>
              <a:rPr lang="en-US" i="1" dirty="0" smtClean="0"/>
              <a:t>parameters</a:t>
            </a:r>
            <a:r>
              <a:rPr lang="en-US" dirty="0" smtClean="0"/>
              <a:t>) established by the American Academy of Pediatrics (</a:t>
            </a:r>
            <a:r>
              <a:rPr lang="en-US" i="1" dirty="0" smtClean="0"/>
              <a:t>and American Academy of Child &amp; Adolescent Psychiatry</a:t>
            </a:r>
            <a:r>
              <a:rPr lang="en-US" dirty="0" smtClean="0"/>
              <a:t>) for the assessment and treatment of attention-deficit/hyperactivity disorder; and</a:t>
            </a:r>
          </a:p>
          <a:p>
            <a:r>
              <a:rPr lang="en-US" dirty="0" smtClean="0"/>
              <a:t>To set the scene for more in-depth case discussion to follow.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55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ADHD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>“Recognize as a chronic condition”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Follow principles of “</a:t>
            </a:r>
            <a:r>
              <a:rPr lang="en-US" b="1" dirty="0" smtClean="0"/>
              <a:t>chronic care model</a:t>
            </a:r>
            <a:r>
              <a:rPr lang="en-US" dirty="0" smtClean="0"/>
              <a:t>” and “</a:t>
            </a:r>
            <a:r>
              <a:rPr lang="en-US" b="1" dirty="0" smtClean="0"/>
              <a:t>medical home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Consider issues of treatment compliance</a:t>
            </a:r>
          </a:p>
          <a:p>
            <a:pPr lvl="1"/>
            <a:r>
              <a:rPr lang="en-US" dirty="0" smtClean="0"/>
              <a:t>Possibility that parent may also have ADHD</a:t>
            </a:r>
          </a:p>
          <a:p>
            <a:r>
              <a:rPr lang="en-US" dirty="0" smtClean="0"/>
              <a:t>Ongoing bidirectional communication, collaborative goal-setting, etc.</a:t>
            </a:r>
          </a:p>
          <a:p>
            <a:pPr lvl="1"/>
            <a:r>
              <a:rPr lang="en-US" dirty="0" smtClean="0"/>
              <a:t>Patient</a:t>
            </a:r>
          </a:p>
          <a:p>
            <a:pPr lvl="1"/>
            <a:r>
              <a:rPr lang="en-US" dirty="0" smtClean="0"/>
              <a:t>Parent</a:t>
            </a:r>
          </a:p>
          <a:p>
            <a:pPr lvl="1"/>
            <a:r>
              <a:rPr lang="en-US" dirty="0" smtClean="0"/>
              <a:t>Teacher/school</a:t>
            </a:r>
          </a:p>
          <a:p>
            <a:pPr lvl="1"/>
            <a:r>
              <a:rPr lang="en-US" dirty="0" smtClean="0"/>
              <a:t>Mental health providers</a:t>
            </a:r>
          </a:p>
        </p:txBody>
      </p:sp>
    </p:spTree>
    <p:extLst>
      <p:ext uri="{BB962C8B-B14F-4D97-AF65-F5344CB8AC3E}">
        <p14:creationId xmlns:p14="http://schemas.microsoft.com/office/powerpoint/2010/main" val="1982637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American Academy of  Pediatrics: Clinical Practice Guideline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ACTION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u="sng" dirty="0" smtClean="0"/>
              <a:t>“The primary care clinician should….”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Initiate an evaluation for ADHD for any child 4 through 18 years of age who presents with academic or behavioral problems and symptoms of inattention, hyperactivity, or impulsivity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Determine that DSM-IV criteria have been met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Include assessment for other conditions that might coexist with ADHD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Recognize ADHD as a chronic condition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b="1" dirty="0" smtClean="0"/>
              <a:t>Consider treatment based on patient’s age</a:t>
            </a:r>
          </a:p>
        </p:txBody>
      </p:sp>
    </p:spTree>
    <p:extLst>
      <p:ext uri="{BB962C8B-B14F-4D97-AF65-F5344CB8AC3E}">
        <p14:creationId xmlns:p14="http://schemas.microsoft.com/office/powerpoint/2010/main" val="177956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ADHD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Behavior therapy</a:t>
            </a:r>
            <a:endParaRPr lang="en-US" dirty="0"/>
          </a:p>
          <a:p>
            <a:r>
              <a:rPr lang="en-US" dirty="0" smtClean="0"/>
              <a:t>School programming and supports</a:t>
            </a:r>
          </a:p>
          <a:p>
            <a:r>
              <a:rPr lang="en-US" dirty="0" smtClean="0"/>
              <a:t>Medication</a:t>
            </a:r>
          </a:p>
          <a:p>
            <a:pPr lvl="1"/>
            <a:r>
              <a:rPr lang="en-US" dirty="0" smtClean="0"/>
              <a:t>FDA-approved</a:t>
            </a:r>
          </a:p>
          <a:p>
            <a:pPr lvl="1"/>
            <a:r>
              <a:rPr lang="en-US" dirty="0" smtClean="0"/>
              <a:t>“off label”</a:t>
            </a:r>
          </a:p>
          <a:p>
            <a:r>
              <a:rPr lang="en-US" dirty="0" smtClean="0"/>
              <a:t>Treatment of co-morbidity</a:t>
            </a:r>
          </a:p>
          <a:p>
            <a:r>
              <a:rPr lang="en-US" dirty="0" smtClean="0"/>
              <a:t>Treatment of parents</a:t>
            </a:r>
          </a:p>
        </p:txBody>
      </p:sp>
    </p:spTree>
    <p:extLst>
      <p:ext uri="{BB962C8B-B14F-4D97-AF65-F5344CB8AC3E}">
        <p14:creationId xmlns:p14="http://schemas.microsoft.com/office/powerpoint/2010/main" val="1503715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ADHD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>Treatment (</a:t>
            </a:r>
            <a:r>
              <a:rPr lang="en-US" sz="4000" i="1" dirty="0" smtClean="0"/>
              <a:t>varies by age</a:t>
            </a:r>
            <a:r>
              <a:rPr lang="en-US" sz="4000" dirty="0" smtClean="0"/>
              <a:t>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Preschool (4-5 years)</a:t>
            </a:r>
          </a:p>
          <a:p>
            <a:r>
              <a:rPr lang="en-US" dirty="0" smtClean="0"/>
              <a:t>School-aged (6-11 years)</a:t>
            </a:r>
          </a:p>
          <a:p>
            <a:r>
              <a:rPr lang="en-US" dirty="0" smtClean="0"/>
              <a:t>Adolescent (12 – 18 years)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61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ADHD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Treatment (</a:t>
            </a:r>
            <a:r>
              <a:rPr lang="en-US" i="1" dirty="0"/>
              <a:t>varies by age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Preschool (4-5 years)</a:t>
            </a:r>
            <a:endParaRPr lang="en-US" dirty="0"/>
          </a:p>
          <a:p>
            <a:pPr lvl="1"/>
            <a:r>
              <a:rPr lang="en-US" dirty="0" smtClean="0"/>
              <a:t>First-line treatment = evidence-based parent- and/or teacher-administrated behavior therapy</a:t>
            </a:r>
          </a:p>
          <a:p>
            <a:pPr lvl="1"/>
            <a:r>
              <a:rPr lang="en-US" dirty="0" smtClean="0"/>
              <a:t>Consider medication if no significant improvement AND moderate-to-severe disturbance in function OR if benefits outweigh risks when no behavior therapy available</a:t>
            </a:r>
          </a:p>
          <a:p>
            <a:pPr lvl="1"/>
            <a:r>
              <a:rPr lang="en-US" dirty="0" smtClean="0"/>
              <a:t>Best evidence for methylphenidate</a:t>
            </a:r>
          </a:p>
          <a:p>
            <a:pPr lvl="1"/>
            <a:r>
              <a:rPr lang="en-US" dirty="0" smtClean="0"/>
              <a:t>FDA approval only for </a:t>
            </a:r>
            <a:r>
              <a:rPr lang="en-US" dirty="0" err="1" smtClean="0"/>
              <a:t>dextroamphetamine</a:t>
            </a:r>
            <a:endParaRPr lang="en-US" dirty="0" smtClean="0"/>
          </a:p>
          <a:p>
            <a:pPr lvl="1"/>
            <a:r>
              <a:rPr lang="en-US" dirty="0" smtClean="0"/>
              <a:t>Lower doses needed due to side effects</a:t>
            </a:r>
          </a:p>
          <a:p>
            <a:pPr lvl="1"/>
            <a:r>
              <a:rPr lang="en-US" dirty="0" smtClean="0"/>
              <a:t>Concern for decreasing growth velocity (worst during first 2 years of treatment, total range of 1-2 cm)</a:t>
            </a:r>
          </a:p>
        </p:txBody>
      </p:sp>
    </p:spTree>
    <p:extLst>
      <p:ext uri="{BB962C8B-B14F-4D97-AF65-F5344CB8AC3E}">
        <p14:creationId xmlns:p14="http://schemas.microsoft.com/office/powerpoint/2010/main" val="3631321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ADHD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Treatment (</a:t>
            </a:r>
            <a:r>
              <a:rPr lang="en-US" i="1" dirty="0"/>
              <a:t>varies by age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School-aged children (6-11 years)</a:t>
            </a:r>
            <a:endParaRPr lang="en-US" dirty="0" smtClean="0"/>
          </a:p>
          <a:p>
            <a:pPr lvl="1"/>
            <a:r>
              <a:rPr lang="en-US" dirty="0" smtClean="0"/>
              <a:t>Recommend FDA-approved medication AND evidence-based parent- and/or teacher-administered behavior therapy</a:t>
            </a:r>
          </a:p>
          <a:p>
            <a:pPr lvl="1"/>
            <a:r>
              <a:rPr lang="en-US" dirty="0" smtClean="0"/>
              <a:t>Either one ok on its own</a:t>
            </a:r>
          </a:p>
          <a:p>
            <a:pPr lvl="1"/>
            <a:r>
              <a:rPr lang="en-US" dirty="0" smtClean="0"/>
              <a:t>Include school program/placement as part of treatment plan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260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ADHD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Treatment (</a:t>
            </a:r>
            <a:r>
              <a:rPr lang="en-US" i="1" dirty="0"/>
              <a:t>varies by age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Adolescent (12-18 years)</a:t>
            </a:r>
            <a:endParaRPr lang="en-US" dirty="0" smtClean="0"/>
          </a:p>
          <a:p>
            <a:pPr lvl="1"/>
            <a:r>
              <a:rPr lang="en-US" dirty="0" smtClean="0"/>
              <a:t>Recommend FDA-approved medication AND evidence-based parent- and/or teacher-administered behavior therapy</a:t>
            </a:r>
          </a:p>
          <a:p>
            <a:pPr lvl="1"/>
            <a:r>
              <a:rPr lang="en-US" dirty="0" smtClean="0"/>
              <a:t>Medication alone ok</a:t>
            </a:r>
          </a:p>
          <a:p>
            <a:pPr lvl="1"/>
            <a:r>
              <a:rPr lang="en-US" dirty="0" smtClean="0"/>
              <a:t>Assess for symptoms of substance abuse</a:t>
            </a:r>
          </a:p>
          <a:p>
            <a:pPr lvl="2"/>
            <a:r>
              <a:rPr lang="en-US" dirty="0" smtClean="0"/>
              <a:t>Consider in making diagnosis</a:t>
            </a:r>
          </a:p>
          <a:p>
            <a:pPr lvl="2"/>
            <a:r>
              <a:rPr lang="en-US" dirty="0" smtClean="0"/>
              <a:t>Consider in recommending treatment </a:t>
            </a:r>
            <a:r>
              <a:rPr lang="en-US" dirty="0" smtClean="0">
                <a:sym typeface="Wingdings" panose="05000000000000000000" pitchFamily="2" charset="2"/>
              </a:rPr>
              <a:t> POTENTIAL FOR ABUSE/DIVERSION</a:t>
            </a:r>
            <a:endParaRPr lang="en-US" dirty="0" smtClean="0"/>
          </a:p>
          <a:p>
            <a:pPr lvl="1"/>
            <a:r>
              <a:rPr lang="en-US" dirty="0" smtClean="0"/>
              <a:t>Consider risks for driving when developing medication treatment plan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13638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ADHD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Behavior therapy</a:t>
            </a:r>
            <a:endParaRPr lang="en-US" dirty="0"/>
          </a:p>
          <a:p>
            <a:r>
              <a:rPr lang="en-US" dirty="0" smtClean="0"/>
              <a:t>School programming and supports</a:t>
            </a:r>
          </a:p>
          <a:p>
            <a:r>
              <a:rPr lang="en-US" dirty="0" smtClean="0"/>
              <a:t>Medication</a:t>
            </a:r>
          </a:p>
          <a:p>
            <a:pPr lvl="1"/>
            <a:r>
              <a:rPr lang="en-US" dirty="0" smtClean="0"/>
              <a:t>FDA-approved</a:t>
            </a:r>
          </a:p>
          <a:p>
            <a:pPr lvl="1"/>
            <a:r>
              <a:rPr lang="en-US" dirty="0" smtClean="0"/>
              <a:t>“off label”</a:t>
            </a:r>
          </a:p>
          <a:p>
            <a:r>
              <a:rPr lang="en-US" dirty="0" smtClean="0"/>
              <a:t>Treatment of co-morbidity</a:t>
            </a:r>
          </a:p>
          <a:p>
            <a:r>
              <a:rPr lang="en-US" dirty="0" smtClean="0"/>
              <a:t>Treatment of parents</a:t>
            </a:r>
          </a:p>
        </p:txBody>
      </p:sp>
    </p:spTree>
    <p:extLst>
      <p:ext uri="{BB962C8B-B14F-4D97-AF65-F5344CB8AC3E}">
        <p14:creationId xmlns:p14="http://schemas.microsoft.com/office/powerpoint/2010/main" val="2066526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ADHD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Treatment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Behavior therapy</a:t>
            </a:r>
            <a:endParaRPr lang="en-US" b="1" dirty="0"/>
          </a:p>
          <a:p>
            <a:r>
              <a:rPr lang="en-US" dirty="0" smtClean="0"/>
              <a:t>School programming and supports</a:t>
            </a:r>
          </a:p>
          <a:p>
            <a:r>
              <a:rPr lang="en-US" dirty="0" smtClean="0"/>
              <a:t>Medication</a:t>
            </a:r>
          </a:p>
          <a:p>
            <a:pPr lvl="1"/>
            <a:r>
              <a:rPr lang="en-US" dirty="0" smtClean="0"/>
              <a:t>FDA-approved</a:t>
            </a:r>
          </a:p>
          <a:p>
            <a:pPr lvl="1"/>
            <a:r>
              <a:rPr lang="en-US" dirty="0" smtClean="0"/>
              <a:t>“off label”</a:t>
            </a:r>
          </a:p>
          <a:p>
            <a:r>
              <a:rPr lang="en-US" dirty="0" smtClean="0"/>
              <a:t>Treatment of co-morbidity</a:t>
            </a:r>
          </a:p>
          <a:p>
            <a:r>
              <a:rPr lang="en-US" dirty="0" smtClean="0"/>
              <a:t>Treatment of parents</a:t>
            </a:r>
          </a:p>
        </p:txBody>
      </p:sp>
    </p:spTree>
    <p:extLst>
      <p:ext uri="{BB962C8B-B14F-4D97-AF65-F5344CB8AC3E}">
        <p14:creationId xmlns:p14="http://schemas.microsoft.com/office/powerpoint/2010/main" val="155153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ADHD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Treatment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Behavior therapy</a:t>
            </a:r>
            <a:endParaRPr lang="en-US" dirty="0" smtClean="0"/>
          </a:p>
          <a:p>
            <a:pPr lvl="1"/>
            <a:r>
              <a:rPr lang="en-US" dirty="0" smtClean="0"/>
              <a:t>Parent- or teacher- training techniques (often taught in group format)</a:t>
            </a:r>
          </a:p>
          <a:p>
            <a:pPr lvl="1"/>
            <a:r>
              <a:rPr lang="en-US" dirty="0" smtClean="0"/>
              <a:t>Evidence-based treatments:</a:t>
            </a:r>
          </a:p>
          <a:p>
            <a:pPr lvl="2"/>
            <a:r>
              <a:rPr lang="en-US" dirty="0" smtClean="0"/>
              <a:t>Behavioral parent training (BPT)</a:t>
            </a:r>
          </a:p>
          <a:p>
            <a:pPr lvl="2"/>
            <a:r>
              <a:rPr lang="en-US" dirty="0" smtClean="0"/>
              <a:t>Behavioral classroom management</a:t>
            </a:r>
          </a:p>
          <a:p>
            <a:pPr lvl="2"/>
            <a:r>
              <a:rPr lang="en-US" dirty="0" smtClean="0"/>
              <a:t>Behavioral peer interventions (BPI)</a:t>
            </a:r>
          </a:p>
          <a:p>
            <a:pPr marL="914400" lvl="2" indent="0">
              <a:buNone/>
            </a:pPr>
            <a:endParaRPr lang="en-US" dirty="0" smtClean="0"/>
          </a:p>
          <a:p>
            <a:pPr marL="914400" lvl="2" indent="0">
              <a:buNone/>
            </a:pPr>
            <a:endParaRPr lang="en-US" dirty="0"/>
          </a:p>
          <a:p>
            <a:pPr marL="914400" lvl="2" indent="0">
              <a:buNone/>
            </a:pPr>
            <a:r>
              <a:rPr lang="en-US" dirty="0" smtClean="0"/>
              <a:t>		</a:t>
            </a:r>
            <a:r>
              <a:rPr lang="en-US" sz="2400" b="1" i="1" dirty="0" smtClean="0">
                <a:sym typeface="Wingdings" panose="05000000000000000000" pitchFamily="2" charset="2"/>
              </a:rPr>
              <a:t> </a:t>
            </a:r>
            <a:r>
              <a:rPr lang="en-US" sz="2400" b="1" i="1" dirty="0" smtClean="0"/>
              <a:t>May be used alone or in conjunction with medication</a:t>
            </a:r>
          </a:p>
          <a:p>
            <a:pPr marL="914400" lvl="2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0448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381736" cy="4351338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American Academy of Pediatrics (AAP) Clinical Practice </a:t>
            </a:r>
            <a:r>
              <a:rPr lang="en-US" b="1" dirty="0" smtClean="0"/>
              <a:t>Guideline</a:t>
            </a:r>
          </a:p>
          <a:p>
            <a:pPr lvl="1"/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pediatrics.aappublications.org/content/pediatrics/early/2011/10/14/peds.2011-2654.full.pdf</a:t>
            </a:r>
            <a:endParaRPr lang="en-US" dirty="0" smtClean="0"/>
          </a:p>
          <a:p>
            <a:r>
              <a:rPr lang="en-US" dirty="0" smtClean="0"/>
              <a:t>American </a:t>
            </a:r>
            <a:r>
              <a:rPr lang="en-US" dirty="0"/>
              <a:t>Academy of Child &amp; Adolescent Psychiatry (AACAP) Practice </a:t>
            </a:r>
            <a:r>
              <a:rPr lang="en-US" dirty="0" smtClean="0"/>
              <a:t>Parameter</a:t>
            </a:r>
          </a:p>
          <a:p>
            <a:pPr lvl="1"/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www.jaacap.com/article/S0890-8567(09)62182-1/pdf</a:t>
            </a:r>
            <a:endParaRPr lang="en-US" dirty="0" smtClean="0"/>
          </a:p>
          <a:p>
            <a:r>
              <a:rPr lang="en-US" dirty="0" smtClean="0"/>
              <a:t>AACAP ADHD Resource Center</a:t>
            </a:r>
            <a:endParaRPr lang="en-US" dirty="0" smtClean="0">
              <a:hlinkClick r:id="rId4"/>
            </a:endParaRPr>
          </a:p>
          <a:p>
            <a:pPr lvl="1"/>
            <a:r>
              <a:rPr lang="en-US" dirty="0" smtClean="0">
                <a:hlinkClick r:id="rId4"/>
              </a:rPr>
              <a:t>http</a:t>
            </a:r>
            <a:r>
              <a:rPr lang="en-US" dirty="0">
                <a:hlinkClick r:id="rId4"/>
              </a:rPr>
              <a:t>://www.aacap.org/AACAP/Families_and_Youth/Resource_Centers/ADHD_Resource_Center/</a:t>
            </a:r>
            <a:r>
              <a:rPr lang="en-US" dirty="0" smtClean="0">
                <a:hlinkClick r:id="rId4"/>
              </a:rPr>
              <a:t>Home.aspx</a:t>
            </a:r>
            <a:endParaRPr lang="en-US" dirty="0" smtClean="0"/>
          </a:p>
          <a:p>
            <a:r>
              <a:rPr lang="en-US" dirty="0"/>
              <a:t>Parent Medication Guide (AACAP, APA</a:t>
            </a:r>
            <a:r>
              <a:rPr lang="en-US" dirty="0" smtClean="0"/>
              <a:t>)</a:t>
            </a:r>
            <a:endParaRPr lang="en-US" dirty="0" smtClean="0">
              <a:hlinkClick r:id="rId5"/>
            </a:endParaRPr>
          </a:p>
          <a:p>
            <a:pPr lvl="1"/>
            <a:r>
              <a:rPr lang="en-US" dirty="0" smtClean="0">
                <a:hlinkClick r:id="rId5"/>
              </a:rPr>
              <a:t>http</a:t>
            </a:r>
            <a:r>
              <a:rPr lang="en-US" dirty="0">
                <a:hlinkClick r:id="rId5"/>
              </a:rPr>
              <a:t>://www.parentsmedguide.org/</a:t>
            </a:r>
            <a:r>
              <a:rPr lang="en-US" dirty="0" smtClean="0">
                <a:hlinkClick r:id="rId5"/>
              </a:rPr>
              <a:t>parentguide_english.pdf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12837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ADHD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Treatment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Behavior therapy</a:t>
            </a:r>
            <a:endParaRPr lang="en-US" dirty="0"/>
          </a:p>
          <a:p>
            <a:r>
              <a:rPr lang="en-US" b="1" dirty="0" smtClean="0"/>
              <a:t>School programming and supports</a:t>
            </a:r>
          </a:p>
          <a:p>
            <a:r>
              <a:rPr lang="en-US" dirty="0" smtClean="0"/>
              <a:t>Medication</a:t>
            </a:r>
          </a:p>
          <a:p>
            <a:pPr lvl="1"/>
            <a:r>
              <a:rPr lang="en-US" dirty="0" smtClean="0"/>
              <a:t>FDA-approved</a:t>
            </a:r>
          </a:p>
          <a:p>
            <a:pPr lvl="1"/>
            <a:r>
              <a:rPr lang="en-US" dirty="0" smtClean="0"/>
              <a:t>“off label”</a:t>
            </a:r>
          </a:p>
          <a:p>
            <a:r>
              <a:rPr lang="en-US" dirty="0" smtClean="0"/>
              <a:t>Treatment of co-morbidity</a:t>
            </a:r>
          </a:p>
          <a:p>
            <a:r>
              <a:rPr lang="en-US" dirty="0" smtClean="0"/>
              <a:t>Treatment of parents</a:t>
            </a:r>
          </a:p>
        </p:txBody>
      </p:sp>
    </p:spTree>
    <p:extLst>
      <p:ext uri="{BB962C8B-B14F-4D97-AF65-F5344CB8AC3E}">
        <p14:creationId xmlns:p14="http://schemas.microsoft.com/office/powerpoint/2010/main" val="1026567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ADHD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Treatment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Behavior therapy</a:t>
            </a:r>
            <a:endParaRPr lang="en-US" dirty="0"/>
          </a:p>
          <a:p>
            <a:r>
              <a:rPr lang="en-US" dirty="0" smtClean="0"/>
              <a:t>School programming and supports</a:t>
            </a:r>
          </a:p>
          <a:p>
            <a:r>
              <a:rPr lang="en-US" b="1" dirty="0" smtClean="0"/>
              <a:t>Medication</a:t>
            </a:r>
          </a:p>
          <a:p>
            <a:pPr lvl="1"/>
            <a:r>
              <a:rPr lang="en-US" b="1" dirty="0" smtClean="0"/>
              <a:t>FDA-approved</a:t>
            </a:r>
          </a:p>
          <a:p>
            <a:pPr lvl="1"/>
            <a:r>
              <a:rPr lang="en-US" b="1" dirty="0" smtClean="0"/>
              <a:t>“off label”</a:t>
            </a:r>
          </a:p>
          <a:p>
            <a:r>
              <a:rPr lang="en-US" dirty="0" smtClean="0"/>
              <a:t>Treatment of co-morbidity</a:t>
            </a:r>
          </a:p>
          <a:p>
            <a:r>
              <a:rPr lang="en-US" dirty="0" smtClean="0"/>
              <a:t>Treatment of parents</a:t>
            </a:r>
          </a:p>
        </p:txBody>
      </p:sp>
    </p:spTree>
    <p:extLst>
      <p:ext uri="{BB962C8B-B14F-4D97-AF65-F5344CB8AC3E}">
        <p14:creationId xmlns:p14="http://schemas.microsoft.com/office/powerpoint/2010/main" val="105373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ADHD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Treatment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Medication</a:t>
            </a:r>
          </a:p>
          <a:p>
            <a:pPr lvl="1"/>
            <a:r>
              <a:rPr lang="en-US" b="1" dirty="0" smtClean="0"/>
              <a:t>FDA-approved</a:t>
            </a:r>
            <a:endParaRPr lang="en-US" dirty="0"/>
          </a:p>
          <a:p>
            <a:pPr lvl="2"/>
            <a:r>
              <a:rPr lang="en-US" dirty="0" smtClean="0"/>
              <a:t>Stimulants (most effective)</a:t>
            </a:r>
          </a:p>
          <a:p>
            <a:pPr lvl="2"/>
            <a:r>
              <a:rPr lang="en-US" dirty="0" smtClean="0"/>
              <a:t>Non-stimulants (less effective)</a:t>
            </a:r>
          </a:p>
          <a:p>
            <a:pPr lvl="1"/>
            <a:r>
              <a:rPr lang="en-US" b="1" dirty="0" smtClean="0"/>
              <a:t>“off label”</a:t>
            </a:r>
          </a:p>
        </p:txBody>
      </p:sp>
    </p:spTree>
    <p:extLst>
      <p:ext uri="{BB962C8B-B14F-4D97-AF65-F5344CB8AC3E}">
        <p14:creationId xmlns:p14="http://schemas.microsoft.com/office/powerpoint/2010/main" val="2494303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ADHD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>Treatment (Medications – </a:t>
            </a:r>
            <a:r>
              <a:rPr lang="en-US" sz="4000" i="1" dirty="0" smtClean="0"/>
              <a:t>FDA-approved</a:t>
            </a:r>
            <a:r>
              <a:rPr lang="en-US" sz="4000" dirty="0" smtClean="0"/>
              <a:t>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 smtClean="0"/>
              <a:t>STIMULANTS</a:t>
            </a:r>
            <a:endParaRPr lang="en-US" u="sng" dirty="0" smtClean="0"/>
          </a:p>
          <a:p>
            <a:r>
              <a:rPr lang="en-US" dirty="0" smtClean="0"/>
              <a:t>Classes:</a:t>
            </a:r>
          </a:p>
          <a:p>
            <a:pPr lvl="1"/>
            <a:r>
              <a:rPr lang="en-US" dirty="0" smtClean="0"/>
              <a:t>Amphetamine</a:t>
            </a:r>
          </a:p>
          <a:p>
            <a:pPr lvl="1"/>
            <a:r>
              <a:rPr lang="en-US" dirty="0" smtClean="0"/>
              <a:t>Methylphenidate</a:t>
            </a:r>
          </a:p>
          <a:p>
            <a:r>
              <a:rPr lang="en-US" dirty="0" smtClean="0"/>
              <a:t>Long-acting vs. short-acting</a:t>
            </a:r>
          </a:p>
          <a:p>
            <a:r>
              <a:rPr lang="en-US" dirty="0" smtClean="0"/>
              <a:t>Dosing parameters*</a:t>
            </a:r>
          </a:p>
          <a:p>
            <a:r>
              <a:rPr lang="en-US" dirty="0" smtClean="0"/>
              <a:t>Side effects &amp; management*</a:t>
            </a:r>
            <a:endParaRPr lang="en-US" dirty="0"/>
          </a:p>
          <a:p>
            <a:pPr marL="0" indent="0">
              <a:buNone/>
            </a:pPr>
            <a:endParaRPr lang="en-US" sz="1800" i="1" dirty="0" smtClean="0"/>
          </a:p>
          <a:p>
            <a:pPr marL="0" indent="0" algn="r">
              <a:buNone/>
            </a:pPr>
            <a:r>
              <a:rPr lang="en-US" sz="1400" i="1" dirty="0" smtClean="0"/>
              <a:t>*reviewed in detail in Pediatric Psychopharmacology reference or AAP Clinical Practice Guideline Supplemental materials</a:t>
            </a:r>
            <a:endParaRPr lang="en-US" sz="1400" i="1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89872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ADHD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>Treatment (Medications – </a:t>
            </a:r>
            <a:r>
              <a:rPr lang="en-US" sz="4000" i="1" dirty="0" smtClean="0"/>
              <a:t>FDA-approved</a:t>
            </a:r>
            <a:r>
              <a:rPr lang="en-US" sz="4000" dirty="0" smtClean="0"/>
              <a:t>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 smtClean="0"/>
              <a:t>STIMULANTS: side effects</a:t>
            </a:r>
            <a:endParaRPr lang="en-US" u="sng" dirty="0"/>
          </a:p>
          <a:p>
            <a:r>
              <a:rPr lang="en-US" sz="2400" dirty="0" smtClean="0"/>
              <a:t>Most common</a:t>
            </a:r>
          </a:p>
          <a:p>
            <a:pPr lvl="1"/>
            <a:r>
              <a:rPr lang="en-US" sz="2000" dirty="0" smtClean="0"/>
              <a:t>Appetite loss</a:t>
            </a:r>
          </a:p>
          <a:p>
            <a:pPr lvl="1"/>
            <a:r>
              <a:rPr lang="en-US" sz="2000" dirty="0" smtClean="0"/>
              <a:t>Abdominal pain</a:t>
            </a:r>
          </a:p>
          <a:p>
            <a:pPr lvl="1"/>
            <a:r>
              <a:rPr lang="en-US" sz="2000" dirty="0" smtClean="0"/>
              <a:t>Headaches</a:t>
            </a:r>
          </a:p>
          <a:p>
            <a:pPr lvl="1"/>
            <a:r>
              <a:rPr lang="en-US" sz="2000" dirty="0" smtClean="0"/>
              <a:t>Sleep disturbance</a:t>
            </a:r>
          </a:p>
          <a:p>
            <a:pPr lvl="1"/>
            <a:r>
              <a:rPr lang="en-US" sz="2000" dirty="0" smtClean="0"/>
              <a:t>Decreasing growth velocity</a:t>
            </a:r>
          </a:p>
          <a:p>
            <a:pPr marL="228600" lvl="1">
              <a:spcBef>
                <a:spcPts val="1000"/>
              </a:spcBef>
            </a:pPr>
            <a:r>
              <a:rPr lang="en-US" dirty="0"/>
              <a:t>Uncommon but </a:t>
            </a:r>
            <a:r>
              <a:rPr lang="en-US" dirty="0" smtClean="0"/>
              <a:t>severe</a:t>
            </a:r>
          </a:p>
          <a:p>
            <a:pPr marL="685800" lvl="2">
              <a:spcBef>
                <a:spcPts val="1000"/>
              </a:spcBef>
            </a:pPr>
            <a:r>
              <a:rPr lang="en-US" dirty="0" smtClean="0"/>
              <a:t>Hallucinations &amp; psychosis</a:t>
            </a:r>
          </a:p>
          <a:p>
            <a:pPr marL="685800" lvl="2">
              <a:spcBef>
                <a:spcPts val="1000"/>
              </a:spcBef>
            </a:pPr>
            <a:r>
              <a:rPr lang="en-US" dirty="0" smtClean="0"/>
              <a:t>Sudden cardiac death</a:t>
            </a:r>
          </a:p>
          <a:p>
            <a:pPr marL="685800" lvl="2">
              <a:spcBef>
                <a:spcPts val="1000"/>
              </a:spcBef>
            </a:pPr>
            <a:r>
              <a:rPr lang="en-US" dirty="0" smtClean="0"/>
              <a:t>Mood lability &amp; dysphoria (preschool)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89961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ADHD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Treatment (Medications – </a:t>
            </a:r>
            <a:r>
              <a:rPr lang="en-US" i="1" dirty="0"/>
              <a:t>FDA-approved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 smtClean="0"/>
              <a:t>NON-STIMULANTS</a:t>
            </a:r>
          </a:p>
          <a:p>
            <a:pPr marL="457200" lvl="1" indent="0">
              <a:buNone/>
            </a:pPr>
            <a:r>
              <a:rPr lang="en-US" dirty="0" smtClean="0"/>
              <a:t>Best evidence from top to bottom: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1) Atomoxetine (</a:t>
            </a:r>
            <a:r>
              <a:rPr lang="en-US" i="1" dirty="0" smtClean="0"/>
              <a:t>selective norepinephrine-reuptake inhibitor</a:t>
            </a:r>
            <a:r>
              <a:rPr lang="en-US" dirty="0" smtClean="0"/>
              <a:t>)</a:t>
            </a:r>
          </a:p>
          <a:p>
            <a:pPr marL="457200" lvl="1" indent="0">
              <a:buNone/>
            </a:pPr>
            <a:r>
              <a:rPr lang="en-US" dirty="0" smtClean="0"/>
              <a:t>2) *Extended-release </a:t>
            </a:r>
            <a:r>
              <a:rPr lang="en-US" dirty="0" err="1"/>
              <a:t>g</a:t>
            </a:r>
            <a:r>
              <a:rPr lang="en-US" dirty="0" err="1" smtClean="0"/>
              <a:t>uanfacine</a:t>
            </a:r>
            <a:r>
              <a:rPr lang="en-US" dirty="0" smtClean="0"/>
              <a:t> (</a:t>
            </a:r>
            <a:r>
              <a:rPr lang="en-US" i="1" dirty="0" smtClean="0"/>
              <a:t>selective alpha-2-adrenergic agonist)</a:t>
            </a:r>
          </a:p>
          <a:p>
            <a:pPr marL="457200" lvl="1" indent="0">
              <a:buNone/>
            </a:pPr>
            <a:r>
              <a:rPr lang="en-US" dirty="0" smtClean="0"/>
              <a:t>3) *Extended-release clonidine (</a:t>
            </a:r>
            <a:r>
              <a:rPr lang="en-US" i="1" dirty="0" smtClean="0"/>
              <a:t>selective alpha-2-adrenergic agonist</a:t>
            </a:r>
            <a:r>
              <a:rPr lang="en-US" dirty="0" smtClean="0"/>
              <a:t>)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b="1" dirty="0" smtClean="0"/>
              <a:t>*</a:t>
            </a:r>
            <a:r>
              <a:rPr lang="en-US" i="1" dirty="0" smtClean="0"/>
              <a:t>Evidence to support efficacy as mono-therapy OR adjunctive therapy</a:t>
            </a:r>
            <a:endParaRPr lang="en-US" i="1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55624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ADHD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Treatment (Medications – </a:t>
            </a:r>
            <a:r>
              <a:rPr lang="en-US" i="1" dirty="0"/>
              <a:t>FDA-approved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 smtClean="0"/>
              <a:t>NON-STIMULANTS: side effects</a:t>
            </a:r>
          </a:p>
          <a:p>
            <a:pPr lvl="1"/>
            <a:r>
              <a:rPr lang="en-US" dirty="0" smtClean="0"/>
              <a:t>Atomoxetine</a:t>
            </a:r>
          </a:p>
          <a:p>
            <a:pPr lvl="2"/>
            <a:r>
              <a:rPr lang="en-US" dirty="0"/>
              <a:t>Somnolence</a:t>
            </a:r>
          </a:p>
          <a:p>
            <a:pPr lvl="2"/>
            <a:r>
              <a:rPr lang="en-US" dirty="0"/>
              <a:t>GI symptoms (including decreased appetite)</a:t>
            </a:r>
          </a:p>
          <a:p>
            <a:pPr lvl="2"/>
            <a:r>
              <a:rPr lang="en-US" dirty="0"/>
              <a:t>Suicidal ideation </a:t>
            </a:r>
            <a:r>
              <a:rPr lang="en-US" i="1" dirty="0"/>
              <a:t>(Black Box Warning)</a:t>
            </a:r>
            <a:endParaRPr lang="en-US" dirty="0"/>
          </a:p>
          <a:p>
            <a:pPr lvl="2"/>
            <a:r>
              <a:rPr lang="en-US" dirty="0"/>
              <a:t>Hepatitis (rare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Alpha-2 agonists</a:t>
            </a:r>
          </a:p>
          <a:p>
            <a:pPr lvl="2"/>
            <a:r>
              <a:rPr lang="en-US" dirty="0" smtClean="0"/>
              <a:t>Somnolence (</a:t>
            </a:r>
            <a:r>
              <a:rPr lang="en-US" i="1" dirty="0" smtClean="0"/>
              <a:t>esp. clonidine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Dry mouth</a:t>
            </a:r>
          </a:p>
          <a:p>
            <a:pPr lvl="2"/>
            <a:r>
              <a:rPr lang="en-US" dirty="0" smtClean="0"/>
              <a:t>Hypotension </a:t>
            </a:r>
            <a:r>
              <a:rPr lang="en-US" i="1" dirty="0" smtClean="0"/>
              <a:t>(or hypertension on sudden discontinuation)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1995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ADHD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>Treatment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Behavior therapy</a:t>
            </a:r>
            <a:endParaRPr lang="en-US" dirty="0"/>
          </a:p>
          <a:p>
            <a:r>
              <a:rPr lang="en-US" b="1" dirty="0" smtClean="0"/>
              <a:t>School programming and supports</a:t>
            </a:r>
          </a:p>
          <a:p>
            <a:r>
              <a:rPr lang="en-US" dirty="0" smtClean="0"/>
              <a:t>Medication</a:t>
            </a:r>
          </a:p>
          <a:p>
            <a:pPr lvl="1"/>
            <a:r>
              <a:rPr lang="en-US" dirty="0" smtClean="0"/>
              <a:t>FDA-approved</a:t>
            </a:r>
          </a:p>
          <a:p>
            <a:pPr lvl="1"/>
            <a:r>
              <a:rPr lang="en-US" dirty="0" smtClean="0"/>
              <a:t>“off label”</a:t>
            </a:r>
          </a:p>
          <a:p>
            <a:r>
              <a:rPr lang="en-US" b="1" dirty="0" smtClean="0"/>
              <a:t>Treatment of co-morbidity</a:t>
            </a:r>
          </a:p>
          <a:p>
            <a:r>
              <a:rPr lang="en-US" b="1" dirty="0" smtClean="0"/>
              <a:t>Treatment of parents</a:t>
            </a:r>
          </a:p>
        </p:txBody>
      </p:sp>
    </p:spTree>
    <p:extLst>
      <p:ext uri="{BB962C8B-B14F-4D97-AF65-F5344CB8AC3E}">
        <p14:creationId xmlns:p14="http://schemas.microsoft.com/office/powerpoint/2010/main" val="730137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American Academy of  Pediatrics: Clinical Practice Guideline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ACTION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u="sng" dirty="0" smtClean="0"/>
              <a:t>“The primary care clinician should….”</a:t>
            </a:r>
            <a:endParaRPr lang="en-US" dirty="0" smtClean="0"/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Initiate an evaluation for ADHD for any child 4 through 18 years of age who presents with academic or behavioral problems and symptoms of inattention, hyperactivity, or impulsivity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Determine that DSM-IV criteria have been met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Include assessment for other conditions that might coexist with ADHD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Recognize ADHD as a chronic condition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Consider treatment based on patient’s age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b="1" dirty="0" smtClean="0"/>
              <a:t>Titrate doses of medication to achieve maximum benefit with minimum adverse effects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50107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ADHD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>Treatment (Medication Management Tips)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3200" dirty="0" smtClean="0"/>
              <a:t>Starting class, formulation, and dose based on age, symptom pattern, insurance reimbursement</a:t>
            </a:r>
          </a:p>
          <a:p>
            <a:pPr lvl="1"/>
            <a:r>
              <a:rPr lang="en-US" sz="3200" dirty="0" smtClean="0"/>
              <a:t>Can titrate every 3-7 days at first</a:t>
            </a:r>
          </a:p>
          <a:p>
            <a:pPr lvl="1"/>
            <a:r>
              <a:rPr lang="en-US" sz="3200" dirty="0" smtClean="0"/>
              <a:t>Titrate to “maximum doses that control symptoms without adverse effects”</a:t>
            </a:r>
          </a:p>
          <a:p>
            <a:pPr marL="457200" lvl="1" indent="0">
              <a:buNone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203167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AAP Clinical Practice Guideline</a:t>
            </a:r>
          </a:p>
          <a:p>
            <a:pPr marL="457200" lvl="1" indent="0">
              <a:buNone/>
            </a:pPr>
            <a:r>
              <a:rPr lang="en-US" dirty="0" smtClean="0"/>
              <a:t>ADHD</a:t>
            </a:r>
            <a:r>
              <a:rPr lang="en-US" dirty="0"/>
              <a:t>: Clinical practice guideline for the diagnosis, evaluation, and treatment of attention-deficit/hyperactivity disorder in children and adolescents </a:t>
            </a:r>
            <a:r>
              <a:rPr lang="en-US" dirty="0" smtClean="0"/>
              <a:t>(2011</a:t>
            </a:r>
            <a:r>
              <a:rPr lang="en-US" dirty="0"/>
              <a:t>).  </a:t>
            </a:r>
            <a:r>
              <a:rPr lang="en-US" i="1" dirty="0"/>
              <a:t>Pediatrics:</a:t>
            </a:r>
            <a:r>
              <a:rPr lang="en-US" dirty="0"/>
              <a:t> 128 (5), pp. 1 – 16.</a:t>
            </a:r>
          </a:p>
          <a:p>
            <a:r>
              <a:rPr lang="en-US" dirty="0" smtClean="0"/>
              <a:t>AACAP Practice Parameter</a:t>
            </a:r>
          </a:p>
          <a:p>
            <a:pPr marL="457200" lvl="1" indent="0">
              <a:buNone/>
            </a:pPr>
            <a:r>
              <a:rPr lang="en-US" dirty="0" smtClean="0"/>
              <a:t>Practice parameter for the assessment and treatment of children and adolescents with attention-deficit/hyperactivity disorder (2007).  </a:t>
            </a:r>
            <a:r>
              <a:rPr lang="en-US" i="1" dirty="0" smtClean="0"/>
              <a:t>JAACAP</a:t>
            </a:r>
            <a:r>
              <a:rPr lang="en-US" dirty="0"/>
              <a:t>,</a:t>
            </a:r>
            <a:r>
              <a:rPr lang="en-US" dirty="0" smtClean="0"/>
              <a:t> 46 (7): 894-921.</a:t>
            </a:r>
          </a:p>
          <a:p>
            <a:r>
              <a:rPr lang="en-US" b="1" dirty="0" smtClean="0"/>
              <a:t>Distributed article</a:t>
            </a:r>
          </a:p>
          <a:p>
            <a:pPr marL="457200" lvl="1" indent="0">
              <a:buNone/>
            </a:pPr>
            <a:r>
              <a:rPr lang="en-US" b="1" dirty="0" err="1" smtClean="0"/>
              <a:t>Southammakosane</a:t>
            </a:r>
            <a:r>
              <a:rPr lang="en-US" b="1" dirty="0" smtClean="0"/>
              <a:t>, C &amp; Schmitz K (2015).  Pediatric psychopharmacology for treatment of ADHD, depression, and anxiety.  </a:t>
            </a:r>
            <a:r>
              <a:rPr lang="en-US" b="1" i="1" dirty="0" smtClean="0"/>
              <a:t>Pediatrics,</a:t>
            </a:r>
            <a:r>
              <a:rPr lang="en-US" b="1" dirty="0" smtClean="0"/>
              <a:t> 136 (2): 351-359.</a:t>
            </a:r>
          </a:p>
        </p:txBody>
      </p:sp>
    </p:spTree>
    <p:extLst>
      <p:ext uri="{BB962C8B-B14F-4D97-AF65-F5344CB8AC3E}">
        <p14:creationId xmlns:p14="http://schemas.microsoft.com/office/powerpoint/2010/main" val="391416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ADHD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>Treatment (Medication Management Tips)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3200" dirty="0" smtClean="0"/>
              <a:t>Routine monitoring for benefits and adverse effects</a:t>
            </a:r>
          </a:p>
          <a:p>
            <a:pPr lvl="2"/>
            <a:r>
              <a:rPr lang="en-US" sz="2400" dirty="0" smtClean="0"/>
              <a:t>Follow-up visits (initially every 30 days)</a:t>
            </a:r>
          </a:p>
          <a:p>
            <a:pPr lvl="2"/>
            <a:r>
              <a:rPr lang="en-US" sz="2400" dirty="0" smtClean="0"/>
              <a:t>Phone availability for questions/concerns</a:t>
            </a:r>
          </a:p>
          <a:p>
            <a:pPr lvl="2"/>
            <a:r>
              <a:rPr lang="en-US" sz="2400" dirty="0" smtClean="0"/>
              <a:t>Refill plan (including consideration of controlled substance)</a:t>
            </a:r>
          </a:p>
          <a:p>
            <a:pPr lvl="2"/>
            <a:r>
              <a:rPr lang="en-US" sz="2400" dirty="0" smtClean="0"/>
              <a:t>Reassessment with parents &amp; school </a:t>
            </a:r>
          </a:p>
          <a:p>
            <a:pPr marL="1371600" lvl="3" indent="0">
              <a:buNone/>
            </a:pPr>
            <a:r>
              <a:rPr lang="en-US" sz="2200" dirty="0" smtClean="0"/>
              <a:t>(verbal communication, rating scales, etc.)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26621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ADHD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>Treatment (Medication Management Tips)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3200" dirty="0" smtClean="0"/>
              <a:t>Psychoeducation for patient and parents</a:t>
            </a:r>
          </a:p>
          <a:p>
            <a:pPr lvl="2"/>
            <a:r>
              <a:rPr lang="en-US" sz="2400" dirty="0" smtClean="0"/>
              <a:t>Timing (</a:t>
            </a:r>
            <a:r>
              <a:rPr lang="en-US" sz="2400" i="1" dirty="0" smtClean="0"/>
              <a:t>immediate benefit likely but process may take awhile</a:t>
            </a:r>
            <a:r>
              <a:rPr lang="en-US" sz="2400" dirty="0" smtClean="0"/>
              <a:t>)</a:t>
            </a:r>
          </a:p>
          <a:p>
            <a:pPr lvl="2"/>
            <a:r>
              <a:rPr lang="en-US" sz="2400" dirty="0" smtClean="0"/>
              <a:t>May need to increase dose sometimes</a:t>
            </a:r>
          </a:p>
          <a:p>
            <a:pPr lvl="2"/>
            <a:r>
              <a:rPr lang="en-US" sz="2400" dirty="0" smtClean="0"/>
              <a:t>May need to change meds sometimes</a:t>
            </a:r>
          </a:p>
          <a:p>
            <a:pPr lvl="2"/>
            <a:r>
              <a:rPr lang="en-US" sz="2400" dirty="0" smtClean="0"/>
              <a:t>Realistic expectations around anticipated benefits</a:t>
            </a:r>
            <a:endParaRPr lang="en-US" sz="2400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78683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381736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American Academy of Pediatrics (AAP) Clinical Practice </a:t>
            </a:r>
            <a:r>
              <a:rPr lang="en-US" dirty="0" smtClean="0"/>
              <a:t>Guideline</a:t>
            </a:r>
          </a:p>
          <a:p>
            <a:pPr lvl="1"/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pediatrics.aappublications.org/content/pediatrics/early/2011/10/14/peds.2011-2654.full.pdf</a:t>
            </a:r>
            <a:endParaRPr lang="en-US" dirty="0" smtClean="0"/>
          </a:p>
          <a:p>
            <a:r>
              <a:rPr lang="en-US" dirty="0" smtClean="0"/>
              <a:t>American </a:t>
            </a:r>
            <a:r>
              <a:rPr lang="en-US" dirty="0"/>
              <a:t>Academy of Child &amp; Adolescent Psychiatry (AACAP) Practice </a:t>
            </a:r>
            <a:r>
              <a:rPr lang="en-US" dirty="0" smtClean="0"/>
              <a:t>Parameter</a:t>
            </a:r>
          </a:p>
          <a:p>
            <a:pPr lvl="1"/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www.jaacap.com/article/S0890-8567(09)62182-1/pdf</a:t>
            </a:r>
            <a:endParaRPr lang="en-US" dirty="0" smtClean="0"/>
          </a:p>
          <a:p>
            <a:r>
              <a:rPr lang="en-US" dirty="0" smtClean="0"/>
              <a:t>AACAP ADHD Resource Center</a:t>
            </a:r>
            <a:endParaRPr lang="en-US" dirty="0" smtClean="0">
              <a:hlinkClick r:id="rId4"/>
            </a:endParaRPr>
          </a:p>
          <a:p>
            <a:pPr lvl="1"/>
            <a:r>
              <a:rPr lang="en-US" dirty="0" smtClean="0">
                <a:hlinkClick r:id="rId4"/>
              </a:rPr>
              <a:t>http</a:t>
            </a:r>
            <a:r>
              <a:rPr lang="en-US" dirty="0">
                <a:hlinkClick r:id="rId4"/>
              </a:rPr>
              <a:t>://www.aacap.org/AACAP/Families_and_Youth/Resource_Centers/ADHD_Resource_Center/</a:t>
            </a:r>
            <a:r>
              <a:rPr lang="en-US" dirty="0" smtClean="0">
                <a:hlinkClick r:id="rId4"/>
              </a:rPr>
              <a:t>Home.aspx</a:t>
            </a:r>
            <a:endParaRPr lang="en-US" dirty="0" smtClean="0"/>
          </a:p>
          <a:p>
            <a:r>
              <a:rPr lang="en-US" dirty="0"/>
              <a:t>Parent Medication Guide (AACAP, APA</a:t>
            </a:r>
            <a:r>
              <a:rPr lang="en-US" dirty="0" smtClean="0"/>
              <a:t>)</a:t>
            </a:r>
            <a:endParaRPr lang="en-US" dirty="0" smtClean="0">
              <a:hlinkClick r:id="rId5"/>
            </a:endParaRPr>
          </a:p>
          <a:p>
            <a:pPr lvl="1"/>
            <a:r>
              <a:rPr lang="en-US" dirty="0" smtClean="0">
                <a:hlinkClick r:id="rId5"/>
              </a:rPr>
              <a:t>http</a:t>
            </a:r>
            <a:r>
              <a:rPr lang="en-US" dirty="0">
                <a:hlinkClick r:id="rId5"/>
              </a:rPr>
              <a:t>://www.parentsmedguide.org/</a:t>
            </a:r>
            <a:r>
              <a:rPr lang="en-US" dirty="0" smtClean="0">
                <a:hlinkClick r:id="rId5"/>
              </a:rPr>
              <a:t>parentguide_english.pdf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0968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AAP Clinical Practice Guideline</a:t>
            </a:r>
          </a:p>
          <a:p>
            <a:pPr marL="457200" lvl="1" indent="0">
              <a:buNone/>
            </a:pPr>
            <a:r>
              <a:rPr lang="en-US" dirty="0" smtClean="0"/>
              <a:t>ADHD</a:t>
            </a:r>
            <a:r>
              <a:rPr lang="en-US" dirty="0"/>
              <a:t>: Clinical practice guideline for the diagnosis, evaluation, and treatment of attention-deficit/hyperactivity disorder in children and adolescents </a:t>
            </a:r>
            <a:r>
              <a:rPr lang="en-US" dirty="0" smtClean="0"/>
              <a:t>(2011</a:t>
            </a:r>
            <a:r>
              <a:rPr lang="en-US" dirty="0"/>
              <a:t>).  </a:t>
            </a:r>
            <a:r>
              <a:rPr lang="en-US" i="1" dirty="0"/>
              <a:t>Pediatrics:</a:t>
            </a:r>
            <a:r>
              <a:rPr lang="en-US" dirty="0"/>
              <a:t> 128 (5), pp. 1 – 16.</a:t>
            </a:r>
          </a:p>
          <a:p>
            <a:r>
              <a:rPr lang="en-US" dirty="0" smtClean="0"/>
              <a:t>AACAP Practice Parameter</a:t>
            </a:r>
          </a:p>
          <a:p>
            <a:pPr marL="457200" lvl="1" indent="0">
              <a:buNone/>
            </a:pPr>
            <a:r>
              <a:rPr lang="en-US" dirty="0" smtClean="0"/>
              <a:t>Practice parameter for the assessment and treatment of children and adolescents with attention-deficit/hyperactivity disorder (2007).  </a:t>
            </a:r>
            <a:r>
              <a:rPr lang="en-US" i="1" dirty="0" smtClean="0"/>
              <a:t>JAACAP</a:t>
            </a:r>
            <a:r>
              <a:rPr lang="en-US" dirty="0"/>
              <a:t>,</a:t>
            </a:r>
            <a:r>
              <a:rPr lang="en-US" dirty="0" smtClean="0"/>
              <a:t> 46 (7): 894-921.</a:t>
            </a:r>
          </a:p>
          <a:p>
            <a:r>
              <a:rPr lang="en-US" dirty="0" smtClean="0"/>
              <a:t>Distributed article</a:t>
            </a:r>
          </a:p>
          <a:p>
            <a:pPr marL="457200" lvl="1" indent="0">
              <a:buNone/>
            </a:pPr>
            <a:r>
              <a:rPr lang="en-US" dirty="0" err="1" smtClean="0"/>
              <a:t>Southammakosane</a:t>
            </a:r>
            <a:r>
              <a:rPr lang="en-US" dirty="0" smtClean="0"/>
              <a:t>, C &amp; Schmitz K (2015).  Pediatric psychopharmacology for treatment of ADHD, depression, and anxiety.  </a:t>
            </a:r>
            <a:r>
              <a:rPr lang="en-US" i="1" dirty="0" smtClean="0"/>
              <a:t>Pediatrics,</a:t>
            </a:r>
            <a:r>
              <a:rPr lang="en-US" dirty="0" smtClean="0"/>
              <a:t> 136 (2): 351-359.</a:t>
            </a:r>
          </a:p>
        </p:txBody>
      </p:sp>
    </p:spTree>
    <p:extLst>
      <p:ext uri="{BB962C8B-B14F-4D97-AF65-F5344CB8AC3E}">
        <p14:creationId xmlns:p14="http://schemas.microsoft.com/office/powerpoint/2010/main" val="266109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Presentation &amp; </a:t>
            </a:r>
            <a:br>
              <a:rPr lang="en-US" dirty="0" smtClean="0"/>
            </a:br>
            <a:r>
              <a:rPr lang="en-US" dirty="0" smtClean="0"/>
              <a:t>Panel Discussion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02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presentation &amp; Panel discussion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different cases to review (30 minutes per case)</a:t>
            </a:r>
          </a:p>
          <a:p>
            <a:r>
              <a:rPr lang="en-US" dirty="0" smtClean="0"/>
              <a:t>Focus on different aspects of ADHD assessment &amp; treatment across three different stages of development</a:t>
            </a:r>
          </a:p>
          <a:p>
            <a:r>
              <a:rPr lang="en-US" u="sng" dirty="0" smtClean="0"/>
              <a:t>FORMAT</a:t>
            </a:r>
            <a:r>
              <a:rPr lang="en-US" dirty="0" smtClean="0"/>
              <a:t> (for each case):</a:t>
            </a:r>
          </a:p>
          <a:p>
            <a:pPr lvl="1"/>
            <a:r>
              <a:rPr lang="en-US" dirty="0" smtClean="0"/>
              <a:t>Brief case presentation</a:t>
            </a:r>
          </a:p>
          <a:p>
            <a:pPr lvl="1"/>
            <a:r>
              <a:rPr lang="en-US" dirty="0" smtClean="0"/>
              <a:t>Tables discuss for 10 minutes</a:t>
            </a:r>
          </a:p>
          <a:p>
            <a:pPr lvl="1"/>
            <a:r>
              <a:rPr lang="en-US" dirty="0" smtClean="0"/>
              <a:t>Facilitated audience discussion with input from panel members</a:t>
            </a:r>
          </a:p>
          <a:p>
            <a:pPr lvl="1"/>
            <a:r>
              <a:rPr lang="en-US" dirty="0" smtClean="0"/>
              <a:t>Panel wrap-up with key points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194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 dirty="0" smtClean="0"/>
              <a:t>Hannah presents to your office for her 3-year old well child visit.</a:t>
            </a:r>
          </a:p>
          <a:p>
            <a:pPr marL="0" indent="0">
              <a:buNone/>
            </a:pPr>
            <a:endParaRPr lang="en-US" sz="3200" b="1" dirty="0" smtClean="0"/>
          </a:p>
          <a:p>
            <a:r>
              <a:rPr lang="en-US" dirty="0" smtClean="0"/>
              <a:t>Screening for Wellness in Young Children (SWYC) indicates that her mother has behavioral concerns.</a:t>
            </a:r>
          </a:p>
          <a:p>
            <a:r>
              <a:rPr lang="en-US" dirty="0" smtClean="0"/>
              <a:t>Mother reports that Hannah is “hyper” and doesn’t listen.</a:t>
            </a:r>
          </a:p>
          <a:p>
            <a:r>
              <a:rPr lang="en-US" dirty="0" smtClean="0"/>
              <a:t>Hannah’s mother is afraid to send her to preschool because she can’t sit still and would like your help.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15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 dirty="0" smtClean="0"/>
              <a:t>Joey is an 8-year old boy whose parents bring him in to your office when they find out he has to repeat the second grade.</a:t>
            </a:r>
          </a:p>
          <a:p>
            <a:pPr marL="0" indent="0">
              <a:buNone/>
            </a:pPr>
            <a:endParaRPr lang="en-US" sz="3200" b="1" dirty="0" smtClean="0"/>
          </a:p>
          <a:p>
            <a:r>
              <a:rPr lang="en-US" dirty="0" smtClean="0"/>
              <a:t>Joey has been struggling to learn how to read</a:t>
            </a:r>
          </a:p>
          <a:p>
            <a:r>
              <a:rPr lang="en-US" dirty="0" smtClean="0"/>
              <a:t>Joey’s teachers report that he is disruptive in class, speaks out in turn, and never has his homework finished.</a:t>
            </a:r>
          </a:p>
          <a:p>
            <a:r>
              <a:rPr lang="en-US" dirty="0" smtClean="0"/>
              <a:t>Joey’s parents are asking for your help in figuring out what’s wrong with him and what they should do about school.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841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 dirty="0" smtClean="0"/>
              <a:t>Sam is a 14-year old patient of yours who presents with increasing school difficulty.</a:t>
            </a:r>
          </a:p>
          <a:p>
            <a:pPr marL="0" indent="0">
              <a:buNone/>
            </a:pPr>
            <a:endParaRPr lang="en-US" sz="3200" b="1" dirty="0" smtClean="0"/>
          </a:p>
          <a:p>
            <a:r>
              <a:rPr lang="en-US" dirty="0" smtClean="0"/>
              <a:t>Sam was struggling in 7</a:t>
            </a:r>
            <a:r>
              <a:rPr lang="en-US" baseline="30000" dirty="0" smtClean="0"/>
              <a:t>th</a:t>
            </a:r>
            <a:r>
              <a:rPr lang="en-US" dirty="0" smtClean="0"/>
              <a:t> grade and is still having trouble in 8</a:t>
            </a:r>
            <a:r>
              <a:rPr lang="en-US" baseline="30000" dirty="0" smtClean="0"/>
              <a:t>th</a:t>
            </a:r>
            <a:r>
              <a:rPr lang="en-US" dirty="0" smtClean="0"/>
              <a:t>.</a:t>
            </a:r>
          </a:p>
          <a:p>
            <a:r>
              <a:rPr lang="en-US" dirty="0" smtClean="0"/>
              <a:t>Sam often shows up late to school and has already missed 12 days this semester.</a:t>
            </a:r>
          </a:p>
          <a:p>
            <a:r>
              <a:rPr lang="en-US" dirty="0" smtClean="0"/>
              <a:t>The parents just got a letter from the school truancy officer and want your help in figuring out what is wrong and what they can do about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841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American Academy of  Pediatrics: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Clinical Practice Guideline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Published in 2000 (recommendations for diagnosis &amp; evaluation)</a:t>
            </a:r>
          </a:p>
          <a:p>
            <a:r>
              <a:rPr lang="en-US" dirty="0" smtClean="0"/>
              <a:t>Published in 2001 (recommendations for treatment)</a:t>
            </a:r>
          </a:p>
          <a:p>
            <a:r>
              <a:rPr lang="en-US" b="1" dirty="0" smtClean="0"/>
              <a:t>Revised in 2011</a:t>
            </a:r>
            <a:endParaRPr lang="en-US" dirty="0" smtClean="0"/>
          </a:p>
          <a:p>
            <a:endParaRPr lang="en-US" b="1" dirty="0"/>
          </a:p>
          <a:p>
            <a:r>
              <a:rPr lang="en-US" dirty="0" smtClean="0"/>
              <a:t>Intended to be integrated with broader algorithms developed as part of the mission of the AAP Task Force on Mental Health</a:t>
            </a:r>
          </a:p>
          <a:p>
            <a:r>
              <a:rPr lang="en-US" dirty="0" smtClean="0"/>
              <a:t>Based on multilevel, systematic review of the literature as evidence base for both diagnosis &amp; treatment</a:t>
            </a:r>
          </a:p>
          <a:p>
            <a:r>
              <a:rPr lang="en-US" i="1" dirty="0" smtClean="0"/>
              <a:t>Acknowledges implementation challenges (payment and time, access to mental health clinicians, cultural differences, etc.)</a:t>
            </a:r>
          </a:p>
        </p:txBody>
      </p:sp>
    </p:spTree>
    <p:extLst>
      <p:ext uri="{BB962C8B-B14F-4D97-AF65-F5344CB8AC3E}">
        <p14:creationId xmlns:p14="http://schemas.microsoft.com/office/powerpoint/2010/main" val="3723400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American Academy of  Pediatrics: Clinical Practice Guideline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ACTION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u="sng" dirty="0" smtClean="0"/>
              <a:t>“The primary care clinician should….”</a:t>
            </a:r>
          </a:p>
        </p:txBody>
      </p:sp>
    </p:spTree>
    <p:extLst>
      <p:ext uri="{BB962C8B-B14F-4D97-AF65-F5344CB8AC3E}">
        <p14:creationId xmlns:p14="http://schemas.microsoft.com/office/powerpoint/2010/main" val="93501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American Academy of  Pediatrics: Clinical Practice Guideline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ACTION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u="sng" dirty="0" smtClean="0"/>
              <a:t>“The primary care clinician should….”</a:t>
            </a:r>
            <a:endParaRPr lang="en-US" dirty="0" smtClean="0"/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Initiate an </a:t>
            </a:r>
            <a:r>
              <a:rPr lang="en-US" b="1" dirty="0" smtClean="0"/>
              <a:t>evaluation</a:t>
            </a:r>
            <a:r>
              <a:rPr lang="en-US" dirty="0" smtClean="0"/>
              <a:t> for ADHD for any child </a:t>
            </a:r>
            <a:r>
              <a:rPr lang="en-US" b="1" dirty="0" smtClean="0"/>
              <a:t>4 through 18 years </a:t>
            </a:r>
            <a:r>
              <a:rPr lang="en-US" dirty="0" smtClean="0"/>
              <a:t>of age who presents with </a:t>
            </a:r>
            <a:r>
              <a:rPr lang="en-US" b="1" dirty="0" smtClean="0"/>
              <a:t>academic or behavioral problems </a:t>
            </a:r>
            <a:r>
              <a:rPr lang="en-US" dirty="0" smtClean="0"/>
              <a:t>and </a:t>
            </a:r>
            <a:r>
              <a:rPr lang="en-US" b="1" dirty="0" smtClean="0"/>
              <a:t>symptoms of inattention, hyperactivity, or impulsivity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86651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American Academy of  Pediatrics: Clinical Practice Guideline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ACTION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u="sng" dirty="0" smtClean="0"/>
              <a:t>“The primary care clinician should….”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Initiate an evaluation for ADHD for any child 4 through 18 years of age who presents with academic or behavioral problems and symptoms of inattention, hyperactivity, or impulsivity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b="1" dirty="0" smtClean="0"/>
              <a:t>Determine that DSM-IV criteria have been met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67623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644</TotalTime>
  <Words>2863</Words>
  <Application>Microsoft Office PowerPoint</Application>
  <PresentationFormat>Widescreen</PresentationFormat>
  <Paragraphs>415</Paragraphs>
  <Slides>58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63" baseType="lpstr">
      <vt:lpstr>Arial</vt:lpstr>
      <vt:lpstr>Calibri</vt:lpstr>
      <vt:lpstr>Calibri Light</vt:lpstr>
      <vt:lpstr>Wingdings</vt:lpstr>
      <vt:lpstr>Office Theme</vt:lpstr>
      <vt:lpstr>Attention-deficit/ Hyperactivity Disorder: Best Practice Protocols</vt:lpstr>
      <vt:lpstr>DISCLOSURE</vt:lpstr>
      <vt:lpstr>GOALS</vt:lpstr>
      <vt:lpstr>RESOURCES</vt:lpstr>
      <vt:lpstr>REFERENCES</vt:lpstr>
      <vt:lpstr>American Academy of  Pediatrics: Clinical Practice Guideline</vt:lpstr>
      <vt:lpstr>American Academy of  Pediatrics: Clinical Practice Guideline  ACTION STATEMENTS</vt:lpstr>
      <vt:lpstr>American Academy of  Pediatrics: Clinical Practice Guideline  ACTION STATEMENTS</vt:lpstr>
      <vt:lpstr>American Academy of  Pediatrics: Clinical Practice Guideline  ACTION STATEMENTS</vt:lpstr>
      <vt:lpstr>American Academy of  Pediatrics: Clinical Practice Guideline  ACTION STATEMENTS</vt:lpstr>
      <vt:lpstr>American Academy of  Pediatrics: Clinical Practice Guideline  ACTION STATEMENTS</vt:lpstr>
      <vt:lpstr>American Academy of  Pediatrics: Clinical Practice Guideline  ACTION STATEMENTS</vt:lpstr>
      <vt:lpstr>American Academy of  Pediatrics: Clinical Practice Guideline  ACTION STATEMENTS</vt:lpstr>
      <vt:lpstr>American Academy of  Pediatrics: Clinical Practice Guideline  ACTION STATEMENTS</vt:lpstr>
      <vt:lpstr>American Academy of  Pediatrics: Clinical Practice Guideline  ACTION STATEMENTS</vt:lpstr>
      <vt:lpstr>ADHD Evaluation</vt:lpstr>
      <vt:lpstr>ADHD Evaluation</vt:lpstr>
      <vt:lpstr>American Academy of  Pediatrics: Clinical Practice Guideline  ACTION STATEMENTS</vt:lpstr>
      <vt:lpstr>DSM-5 (effective May, 2013) Changes to ADHD from DSM-IV</vt:lpstr>
      <vt:lpstr>DSM-5 (effective May, 2013) ADHD Sub-types  Presentations</vt:lpstr>
      <vt:lpstr>DSM-5 (effective May, 2013) ADHD Diagnostic Criteria</vt:lpstr>
      <vt:lpstr>DSM-5 (effective May, 2013) ADHD Diagnostic Criteria</vt:lpstr>
      <vt:lpstr>DSM-5 (effective May, 2013) ADHD Diagnostic Criteria</vt:lpstr>
      <vt:lpstr>DSM-5 (effective May, 2013) Changes to ADHD from DSM-IV</vt:lpstr>
      <vt:lpstr>American Academy of  Pediatrics: Clinical Practice Guideline  ACTION STATEMENTS</vt:lpstr>
      <vt:lpstr>ADHD Differential Diagnosis</vt:lpstr>
      <vt:lpstr>American Academy of  Pediatrics: Clinical Practice Guideline  ACTION STATEMENTS</vt:lpstr>
      <vt:lpstr>ADHD Co-Morbidity</vt:lpstr>
      <vt:lpstr>American Academy of  Pediatrics: Clinical Practice Guideline  ACTION STATEMENTS</vt:lpstr>
      <vt:lpstr>ADHD “Recognize as a chronic condition”</vt:lpstr>
      <vt:lpstr>American Academy of  Pediatrics: Clinical Practice Guideline  ACTION STATEMENTS</vt:lpstr>
      <vt:lpstr>ADHD Treatment</vt:lpstr>
      <vt:lpstr>ADHD Treatment (varies by age)</vt:lpstr>
      <vt:lpstr>ADHD Treatment (varies by age)</vt:lpstr>
      <vt:lpstr>ADHD Treatment (varies by age)</vt:lpstr>
      <vt:lpstr>ADHD Treatment (varies by age)</vt:lpstr>
      <vt:lpstr>ADHD Treatment</vt:lpstr>
      <vt:lpstr>ADHD Treatment</vt:lpstr>
      <vt:lpstr>ADHD Treatment</vt:lpstr>
      <vt:lpstr>ADHD Treatment</vt:lpstr>
      <vt:lpstr>ADHD Treatment</vt:lpstr>
      <vt:lpstr>ADHD Treatment</vt:lpstr>
      <vt:lpstr>ADHD Treatment (Medications – FDA-approved)</vt:lpstr>
      <vt:lpstr>ADHD Treatment (Medications – FDA-approved)</vt:lpstr>
      <vt:lpstr>ADHD Treatment (Medications – FDA-approved)</vt:lpstr>
      <vt:lpstr>ADHD Treatment (Medications – FDA-approved)</vt:lpstr>
      <vt:lpstr>ADHD Treatment</vt:lpstr>
      <vt:lpstr>American Academy of  Pediatrics: Clinical Practice Guideline  ACTION STATEMENTS</vt:lpstr>
      <vt:lpstr>ADHD Treatment (Medication Management Tips)</vt:lpstr>
      <vt:lpstr>ADHD Treatment (Medication Management Tips)</vt:lpstr>
      <vt:lpstr>ADHD Treatment (Medication Management Tips)</vt:lpstr>
      <vt:lpstr>RESOURCES</vt:lpstr>
      <vt:lpstr>REFERENCES</vt:lpstr>
      <vt:lpstr>Case Presentation &amp;  Panel Discussion</vt:lpstr>
      <vt:lpstr>Case presentation &amp; Panel discussion</vt:lpstr>
      <vt:lpstr>CASE #1</vt:lpstr>
      <vt:lpstr>CASE #2</vt:lpstr>
      <vt:lpstr>CASE #3</vt:lpstr>
    </vt:vector>
  </TitlesOfParts>
  <Company>Brown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 Lowenhaupt</dc:creator>
  <cp:lastModifiedBy>Hakim, Hannah</cp:lastModifiedBy>
  <cp:revision>49</cp:revision>
  <dcterms:created xsi:type="dcterms:W3CDTF">2016-04-17T22:43:01Z</dcterms:created>
  <dcterms:modified xsi:type="dcterms:W3CDTF">2016-04-26T11:49:23Z</dcterms:modified>
</cp:coreProperties>
</file>