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382" r:id="rId4"/>
    <p:sldId id="421" r:id="rId5"/>
    <p:sldId id="418" r:id="rId6"/>
    <p:sldId id="419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 varScale="1">
        <p:scale>
          <a:sx n="50" d="100"/>
          <a:sy n="50" d="100"/>
        </p:scale>
        <p:origin x="9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1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6ABC76-8CA3-4E50-97F4-A12441031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26571-2995-4D1D-9D4C-6412ACC936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4C6A83-4747-45C2-A904-2E24DAD64F4D}" type="datetimeFigureOut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4AFDC-96BA-4CFD-8FC7-E636AFB4AA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A7BE8-7C43-4194-97A9-AC24B769D0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3E829B-0F08-4097-85DA-ADFA66AB1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3883AA-0A78-47E8-80C9-0A810482A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835D2C-B1EF-4BD0-A1F8-F9F36C0044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766521-881B-438F-A812-6E293D21A998}" type="datetimeFigureOut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D2E93-2177-4612-8E9D-B18EBB980F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70F01E-3CE1-4723-A785-A07509207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F4D8E-D826-4FFF-9F0D-BAE84CD488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FD549-8D22-49CD-BAC4-C1F4392533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3B8EC0-D61D-4CB3-94E9-97BFFC80C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3B8EC0-D61D-4CB3-94E9-97BFFC80CF4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D7F9F6-6FBA-467E-A532-06B2BECCC2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85A616-37F9-4CD6-B2BD-157CC5452C6F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74C985-6964-4245-B099-5C441293A228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C14E84-C9C9-4B58-9138-414C6811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8C31-66E5-4B3E-A6DF-F2128205266B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D4FAD4-24BC-4CD8-A91B-5183511FF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C856C23-0755-4F86-BDE2-6EA7513C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C93-B259-46FB-B8EC-9588DEB25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90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8A83-83C3-4BD5-8969-2A2CBC8FD6EE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D9D6A-34D3-4E07-AB1A-643ED769F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74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FB0CBA-7E08-4D69-A8EC-0C5FA6630AAA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2FB013-9BD3-4D47-90A1-5CF13DC1636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DA87F5-E465-4BE8-AE33-36A625E2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3A7F-5EEF-4806-B8DC-969EFE80ECDB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D5B459-561B-49EE-92A9-A3B22920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C80223-E470-4AD6-9C88-693589EE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ABC9-72FD-4DD5-8811-5DF6EE9EF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1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97D2-3615-4D93-91E8-8B823DB8A1E5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4284-87FA-469F-8B86-4348E0BCF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82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15398A-2518-43ED-8B60-BC2F4F1D5BEB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3C1C4-A54A-4BD3-AFCE-57518637455D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CC6491-F442-44AB-902B-88E917D91F1C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D0579A-A13A-4ADB-94CF-7F2B61D2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BFA3C-914E-416C-A055-21B8FD25AAF9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399530-ADF3-4433-84A4-FBCF0A46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681A3D-6CC3-4C23-8E0C-E1589A9B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85AF-0556-4F7C-8C65-33B6262A5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5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B30C-7E54-459F-BE9E-1240F5E477BC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0CB3-84E4-4F71-A85B-1353AF8FE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33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8A56C-F067-4F43-AEF5-0EB30973FE9E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1DB44-5F2F-4133-A9A7-8533CC126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4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8BCD-DEFC-4155-8B87-8047A87D39D3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8E709-8CFE-4B42-9E88-19C358757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7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CEA0E-9323-48C5-97AC-BFC8038314F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054311-B459-45D2-B77B-A5D9D055D4CC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DBC3525-752D-482C-97A4-6283E951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6C33-60FD-4EBB-9F21-C1F4F6215A27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CCF02696-7E94-4916-87AC-94C673FE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F58D4EA-110E-42E3-B47B-F85378F33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542A-D9F1-4D70-8502-3ACBA9386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3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8F0A62-A1FF-499E-A6C9-5CD7AE42C979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B413C-7E21-4FE4-A8B2-262E839509A5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2AD6810-0CBA-4785-809E-D337EE4B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BD58-7F7C-4B62-AE7F-E23F9381B87C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0ABFD3E-AE1F-44CA-8008-2DF21E2B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752AE85-D591-471F-AE60-5558F231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86C51D-5C09-4FCD-938C-167BEAE97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6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7FFC0D-8F28-4530-943F-CE552E72C4D4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A8335-E579-4A83-9132-28408E3F8FF0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3E735F1-239D-40CA-A3B4-4C272EC0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846C-B040-4407-9666-612C50387D15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DFECA00-770F-480A-BA66-AE8F09B0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518F0F9-0402-4AEE-8130-66E91273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069F0-63D8-4FE1-BA41-966F270E0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8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9101ED-E6C0-48C1-B941-E5710C4BC5AA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6E2BD6-F732-46D0-A7A9-BB657850737F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B9111C-D72A-4693-BEEA-755DF431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78A9-B68C-490D-85B3-54F7F56C6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27D5AA-FE36-4152-97FB-DECEFA42E6D4}" type="datetime1">
              <a:rPr lang="en-US" altLang="en-US"/>
              <a:pPr>
                <a:defRPr/>
              </a:pPr>
              <a:t>6/15/2020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D1D35-E04A-4640-BD62-1060D6718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1CC9E-3178-4958-BA80-5ACB7306D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163109-5CAA-4F37-80D6-EA88142E7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547574-6211-4B17-8406-CCE27018727C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4" r:id="rId1"/>
    <p:sldLayoutId id="2147484849" r:id="rId2"/>
    <p:sldLayoutId id="2147484855" r:id="rId3"/>
    <p:sldLayoutId id="2147484850" r:id="rId4"/>
    <p:sldLayoutId id="2147484851" r:id="rId5"/>
    <p:sldLayoutId id="2147484852" r:id="rId6"/>
    <p:sldLayoutId id="2147484856" r:id="rId7"/>
    <p:sldLayoutId id="2147484857" r:id="rId8"/>
    <p:sldLayoutId id="2147484858" r:id="rId9"/>
    <p:sldLayoutId id="2147484853" r:id="rId10"/>
    <p:sldLayoutId id="2147484859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MS PGothic" pitchFamily="34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MS PGothic" pitchFamily="34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MS PGothic" pitchFamily="34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  <a:ea typeface="MS PGothic" pitchFamily="34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9013144-408E-4C00-9DB2-8825F3D6D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500" y="4456113"/>
            <a:ext cx="7543800" cy="1550987"/>
          </a:xfrm>
        </p:spPr>
        <p:txBody>
          <a:bodyPr rtlCol="0">
            <a:normAutofit/>
          </a:bodyPr>
          <a:lstStyle/>
          <a:p>
            <a:pPr>
              <a:buFont typeface="Calibri" charset="0"/>
              <a:buNone/>
              <a:defRPr/>
            </a:pPr>
            <a:r>
              <a:rPr lang="en-US" sz="2000" b="1" dirty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Susanne Campbell RN MS </a:t>
            </a:r>
          </a:p>
          <a:p>
            <a:pPr>
              <a:buFont typeface="Calibri" charset="0"/>
              <a:buNone/>
              <a:defRPr/>
            </a:pPr>
            <a:r>
              <a:rPr lang="en-US" sz="2000" b="1" dirty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CTC Senior Project Director</a:t>
            </a:r>
          </a:p>
          <a:p>
            <a:pPr>
              <a:buFont typeface="Calibri" charset="0"/>
              <a:buNone/>
              <a:defRPr/>
            </a:pPr>
            <a:r>
              <a:rPr lang="en-US" sz="20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NCM/CC </a:t>
            </a:r>
            <a:r>
              <a:rPr lang="en-US" sz="20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Committee </a:t>
            </a:r>
            <a:r>
              <a:rPr lang="en-US" sz="20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Meeting    June </a:t>
            </a:r>
            <a:r>
              <a:rPr lang="en-US" sz="20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16, </a:t>
            </a:r>
            <a:r>
              <a:rPr lang="en-US" sz="20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 pitchFamily="34" charset="0"/>
              </a:rPr>
              <a:t>2020</a:t>
            </a:r>
            <a:endParaRPr lang="en-US" sz="2000" b="1" dirty="0">
              <a:solidFill>
                <a:srgbClr val="004080"/>
              </a:solidFill>
              <a:latin typeface="+mn-lt"/>
              <a:ea typeface="ＭＳ Ｐゴシック" charset="0"/>
              <a:cs typeface="Arial" pitchFamily="34" charset="0"/>
            </a:endParaRPr>
          </a:p>
          <a:p>
            <a:pPr eaLnBrk="1" fontAlgn="auto" hangingPunct="1">
              <a:lnSpc>
                <a:spcPct val="100000"/>
              </a:lnSpc>
              <a:defRPr/>
            </a:pP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13F7FCE-61D5-4FD2-B331-DCED53740675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738500B-C224-424D-81AC-E4F96161F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863" y="1722438"/>
            <a:ext cx="7543800" cy="25638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PCMH Kids Cohort 3 2020-2021 </a:t>
            </a:r>
            <a:r>
              <a:rPr lang="en-US" sz="48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Updated Deliverables and Incentive </a:t>
            </a:r>
            <a:r>
              <a:rPr lang="en-US" sz="48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Payment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+mn-lt"/>
              <a:ea typeface="ＭＳ Ｐゴシック" charset="0"/>
            </a:endParaRPr>
          </a:p>
        </p:txBody>
      </p:sp>
      <p:pic>
        <p:nvPicPr>
          <p:cNvPr id="1024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411163"/>
            <a:ext cx="46926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E7934-D99F-4EAF-8514-9F13FB81E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287338"/>
            <a:ext cx="8839200" cy="14493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2020 CONTRACTING COMMITTEE </a:t>
            </a:r>
            <a:r>
              <a:rPr lang="en-US" sz="4400" b="1" dirty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AGENDA </a:t>
            </a:r>
            <a:endParaRPr lang="en-US" sz="4400" b="1" dirty="0">
              <a:solidFill>
                <a:srgbClr val="004080"/>
              </a:solidFill>
              <a:latin typeface="+mn-lt"/>
              <a:ea typeface="+mj-ea"/>
              <a:cs typeface="Arial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84225" y="1833563"/>
            <a:ext cx="7864475" cy="40227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Current Incentive Payment Structure </a:t>
            </a: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Clinical 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Quality </a:t>
            </a:r>
            <a:r>
              <a:rPr lang="en-US" altLang="en-US" sz="2800" b="1" dirty="0" smtClean="0">
                <a:solidFill>
                  <a:schemeClr val="tx2"/>
                </a:solidFill>
              </a:rPr>
              <a:t>Measures and Plan for Incentive Payment </a:t>
            </a: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Customer Experience </a:t>
            </a: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endParaRPr lang="en-US" altLang="en-US" sz="2800" b="1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alibri" panose="020F0502020204030204" pitchFamily="34" charset="0"/>
              <a:buNone/>
            </a:pPr>
            <a:endParaRPr lang="en-US" alt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E95A22-B386-4B49-BEF2-F67427259694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EDAC-B3FC-4EB0-B254-FB16B511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6" y="287338"/>
            <a:ext cx="8576109" cy="14493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Current </a:t>
            </a:r>
            <a:b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</a:b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PCMH </a:t>
            </a:r>
            <a:r>
              <a:rPr lang="en-US" sz="3600" b="1" dirty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Kids </a:t>
            </a: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Cohort 3 </a:t>
            </a:r>
            <a:r>
              <a:rPr lang="en-US" sz="3600" b="1" dirty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Performance Standards for Incentive Payment </a:t>
            </a: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Structure  </a:t>
            </a:r>
            <a:endParaRPr lang="en-US" sz="3600" b="1" dirty="0">
              <a:solidFill>
                <a:srgbClr val="004080"/>
              </a:solidFill>
              <a:latin typeface="+mn-lt"/>
              <a:ea typeface="+mj-ea"/>
              <a:cs typeface="Arial"/>
            </a:endParaRPr>
          </a:p>
        </p:txBody>
      </p:sp>
      <p:sp>
        <p:nvSpPr>
          <p:cNvPr id="47107" name="Content Placeholder 7"/>
          <p:cNvSpPr>
            <a:spLocks noGrp="1"/>
          </p:cNvSpPr>
          <p:nvPr>
            <p:ph idx="1"/>
          </p:nvPr>
        </p:nvSpPr>
        <p:spPr>
          <a:xfrm>
            <a:off x="698500" y="1846263"/>
            <a:ext cx="7861300" cy="4389437"/>
          </a:xfrm>
        </p:spPr>
        <p:txBody>
          <a:bodyPr/>
          <a:lstStyle/>
          <a:p>
            <a:r>
              <a:rPr lang="en-US" altLang="en-US" sz="2800" dirty="0" smtClean="0"/>
              <a:t>Incentive Payment: $0.50 pmpm </a:t>
            </a:r>
          </a:p>
          <a:p>
            <a:r>
              <a:rPr lang="en-US" altLang="en-US" sz="2800" dirty="0" smtClean="0"/>
              <a:t>Meet 3 out of 4 performance measure thresholds </a:t>
            </a:r>
          </a:p>
          <a:p>
            <a:r>
              <a:rPr lang="en-US" altLang="en-US" sz="2800" b="1" u="sng" dirty="0" smtClean="0"/>
              <a:t>Clinical Quality: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2 can be clinical quality measures</a:t>
            </a:r>
          </a:p>
          <a:p>
            <a:r>
              <a:rPr lang="en-US" altLang="en-US" sz="2800" b="1" u="sng" dirty="0" smtClean="0"/>
              <a:t>Customer Experience: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1 can be CAHPS measure (Defined as meeting 2 out of 3 of CAHPS  measures)</a:t>
            </a:r>
          </a:p>
          <a:p>
            <a:r>
              <a:rPr lang="en-US" altLang="en-US" sz="2800" b="1" u="sng" dirty="0" smtClean="0"/>
              <a:t>Utilization: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1 can be ED utilization (5% favorable difference via method of using rolling years to compare the change in trends of CTC practices to the comparison of non PCMH group)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5E476D-5D94-49EB-9208-454A2B9B59B6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EDAC-B3FC-4EB0-B254-FB16B511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Deliverables and </a:t>
            </a:r>
            <a:r>
              <a:rPr lang="en-US" sz="32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 </a:t>
            </a:r>
            <a:r>
              <a:rPr lang="en-US" sz="32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Incentive Payment Structure for 2020-2021 Performance Period</a:t>
            </a:r>
            <a:endParaRPr lang="en-US" sz="3200" b="1" dirty="0">
              <a:solidFill>
                <a:srgbClr val="004080"/>
              </a:solidFill>
              <a:latin typeface="+mn-lt"/>
              <a:ea typeface="+mj-ea"/>
              <a:cs typeface="Arial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5E476D-5D94-49EB-9208-454A2B9B59B6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626" y="1846263"/>
            <a:ext cx="8495071" cy="44101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Clinical Quality</a:t>
            </a:r>
            <a:r>
              <a:rPr lang="en-US" sz="2800" b="1" dirty="0" smtClean="0"/>
              <a:t>: </a:t>
            </a:r>
            <a:r>
              <a:rPr lang="en-US" sz="2800" dirty="0"/>
              <a:t>P</a:t>
            </a:r>
            <a:r>
              <a:rPr lang="en-US" sz="2800" dirty="0" smtClean="0"/>
              <a:t>ractices </a:t>
            </a:r>
            <a:r>
              <a:rPr lang="en-US" sz="2800" dirty="0" smtClean="0"/>
              <a:t>continue to report clinical quality measures (with no incentive targets to meet) and deliver on other deliverables outlined on the CTC-RI/PCMH Kids milestone document</a:t>
            </a:r>
            <a:r>
              <a:rPr lang="en-US" sz="2800" dirty="0" smtClean="0"/>
              <a:t>.</a:t>
            </a:r>
          </a:p>
          <a:p>
            <a:pPr marL="90488" lvl="1" indent="-9048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chemeClr val="tx1"/>
                </a:solidFill>
              </a:rPr>
              <a:t>Goal: </a:t>
            </a:r>
            <a:r>
              <a:rPr lang="en-US" sz="2800" dirty="0">
                <a:solidFill>
                  <a:schemeClr val="tx1"/>
                </a:solidFill>
              </a:rPr>
              <a:t>MMR immunization for school age children with 10% prior year by December 31, </a:t>
            </a:r>
            <a:r>
              <a:rPr lang="en-US" sz="2800" dirty="0" smtClean="0">
                <a:solidFill>
                  <a:schemeClr val="tx1"/>
                </a:solidFill>
              </a:rPr>
              <a:t>2020</a:t>
            </a:r>
          </a:p>
          <a:p>
            <a:pPr marL="90488" lvl="1" indent="-90488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b="1" u="sng" dirty="0"/>
              <a:t>Incentive payment </a:t>
            </a:r>
            <a:r>
              <a:rPr lang="en-US" sz="2800" b="1" u="sng" dirty="0" smtClean="0"/>
              <a:t> </a:t>
            </a:r>
            <a:r>
              <a:rPr lang="en-US" sz="2800" dirty="0" smtClean="0"/>
              <a:t>$0.50 pmpm: 75</a:t>
            </a:r>
            <a:r>
              <a:rPr lang="en-US" sz="2800" dirty="0"/>
              <a:t>% upfront; 25% for meeting goal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sz="2400" dirty="0" smtClean="0"/>
          </a:p>
          <a:p>
            <a:pPr marL="200025" lvl="1" indent="0">
              <a:buNone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0" indent="-92075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EDAC-B3FC-4EB0-B254-FB16B511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CAHPS </a:t>
            </a: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Survey : Deferred 2020 </a:t>
            </a:r>
            <a:b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</a:b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Will want to look at alternative customer experience plan </a:t>
            </a:r>
            <a:endParaRPr lang="en-US" sz="3600" b="1" dirty="0">
              <a:solidFill>
                <a:srgbClr val="004080"/>
              </a:solidFill>
              <a:latin typeface="+mn-lt"/>
              <a:ea typeface="+mj-ea"/>
              <a:cs typeface="Arial"/>
            </a:endParaRPr>
          </a:p>
        </p:txBody>
      </p:sp>
      <p:sp>
        <p:nvSpPr>
          <p:cNvPr id="47107" name="Content Placeholder 7"/>
          <p:cNvSpPr>
            <a:spLocks noGrp="1"/>
          </p:cNvSpPr>
          <p:nvPr>
            <p:ph idx="1"/>
          </p:nvPr>
        </p:nvSpPr>
        <p:spPr>
          <a:xfrm>
            <a:off x="182881" y="1736725"/>
            <a:ext cx="8720488" cy="48277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child CAHPS survey has a look back period of 6 </a:t>
            </a:r>
            <a:r>
              <a:rPr lang="en-US" sz="2400" dirty="0" smtClean="0"/>
              <a:t>months. Given the timing of the survey, patients </a:t>
            </a:r>
            <a:r>
              <a:rPr lang="en-US" sz="2400" dirty="0"/>
              <a:t>will be asked about their patient experience during the months of </a:t>
            </a:r>
            <a:r>
              <a:rPr lang="en-US" sz="2400" b="1" dirty="0"/>
              <a:t>March 2020 through </a:t>
            </a:r>
            <a:r>
              <a:rPr lang="en-US" sz="2400" b="1" dirty="0" smtClean="0"/>
              <a:t>September 2020</a:t>
            </a:r>
            <a:r>
              <a:rPr lang="en-US" sz="24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NCQA Patient Centered Medical Home recognition, practices need to monitor patient experience but this can be done without using a certified NCQA certified vendor.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Will be assisting practices with what might be helpful in obtaining customer experience feedback </a:t>
            </a:r>
            <a:endParaRPr lang="en-US" sz="2400" dirty="0" smtClean="0"/>
          </a:p>
          <a:p>
            <a:pPr marL="0" indent="0">
              <a:buNone/>
            </a:pPr>
            <a:endParaRPr lang="en-US" altLang="en-US" sz="1900" dirty="0" smtClean="0">
              <a:solidFill>
                <a:srgbClr val="0070C0"/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5E476D-5D94-49EB-9208-454A2B9B59B6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EDAC-B3FC-4EB0-B254-FB16B511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4080"/>
                </a:solidFill>
                <a:latin typeface="+mn-lt"/>
                <a:ea typeface="ＭＳ Ｐゴシック" charset="0"/>
                <a:cs typeface="Arial"/>
              </a:rPr>
              <a:t>Updated 2020-21 PCMH KIDS Milestone Document </a:t>
            </a:r>
            <a:endParaRPr lang="en-US" sz="3600" b="1" dirty="0">
              <a:solidFill>
                <a:srgbClr val="004080"/>
              </a:solidFill>
              <a:latin typeface="+mn-lt"/>
              <a:ea typeface="+mj-ea"/>
              <a:cs typeface="Arial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5E476D-5D94-49EB-9208-454A2B9B59B6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5187" y="1736725"/>
            <a:ext cx="7998076" cy="4410158"/>
          </a:xfrm>
          <a:effectLst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/>
              <a:t>Access to Care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demand? What is the supply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</a:rPr>
              <a:t>Customer Experience: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What is your system of care presenting using for customer experience? What else would be helpful to know from parents around returning to practice?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chemeClr val="tx1"/>
                </a:solidFill>
              </a:rPr>
              <a:t>Quality Improvement: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Plan-Do-Study-Act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7755</TotalTime>
  <Words>339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Calibri Light</vt:lpstr>
      <vt:lpstr>Wingdings</vt:lpstr>
      <vt:lpstr>Retrospect</vt:lpstr>
      <vt:lpstr>PCMH Kids Cohort 3 2020-2021 Updated Deliverables and Incentive Payment</vt:lpstr>
      <vt:lpstr>2020 CONTRACTING COMMITTEE AGENDA </vt:lpstr>
      <vt:lpstr>Current  PCMH Kids Cohort 3 Performance Standards for Incentive Payment Structure  </vt:lpstr>
      <vt:lpstr>Deliverables and  Incentive Payment Structure for 2020-2021 Performance Period</vt:lpstr>
      <vt:lpstr>CAHPS Survey : Deferred 2020  Will want to look at alternative customer experience plan </vt:lpstr>
      <vt:lpstr>Updated 2020-21 PCMH KIDS Milestone Document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Advisory Group R.I. Chronic Care Sustainability Initiative</dc:title>
  <dc:creator>Sarah Beron</dc:creator>
  <cp:lastModifiedBy>Susanne Campbell</cp:lastModifiedBy>
  <cp:revision>427</cp:revision>
  <dcterms:created xsi:type="dcterms:W3CDTF">2013-10-16T15:00:37Z</dcterms:created>
  <dcterms:modified xsi:type="dcterms:W3CDTF">2020-06-15T17:05:20Z</dcterms:modified>
</cp:coreProperties>
</file>