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2" r:id="rId2"/>
  </p:sldMasterIdLst>
  <p:notesMasterIdLst>
    <p:notesMasterId r:id="rId35"/>
  </p:notesMasterIdLst>
  <p:handoutMasterIdLst>
    <p:handoutMasterId r:id="rId36"/>
  </p:handoutMasterIdLst>
  <p:sldIdLst>
    <p:sldId id="259" r:id="rId3"/>
    <p:sldId id="806" r:id="rId4"/>
    <p:sldId id="818" r:id="rId5"/>
    <p:sldId id="813" r:id="rId6"/>
    <p:sldId id="807" r:id="rId7"/>
    <p:sldId id="283" r:id="rId8"/>
    <p:sldId id="284" r:id="rId9"/>
    <p:sldId id="812" r:id="rId10"/>
    <p:sldId id="278" r:id="rId11"/>
    <p:sldId id="372" r:id="rId12"/>
    <p:sldId id="394" r:id="rId13"/>
    <p:sldId id="805" r:id="rId14"/>
    <p:sldId id="814" r:id="rId15"/>
    <p:sldId id="801" r:id="rId16"/>
    <p:sldId id="292" r:id="rId17"/>
    <p:sldId id="396" r:id="rId18"/>
    <p:sldId id="395" r:id="rId19"/>
    <p:sldId id="808" r:id="rId20"/>
    <p:sldId id="307" r:id="rId21"/>
    <p:sldId id="293" r:id="rId22"/>
    <p:sldId id="294" r:id="rId23"/>
    <p:sldId id="281" r:id="rId24"/>
    <p:sldId id="382" r:id="rId25"/>
    <p:sldId id="399" r:id="rId26"/>
    <p:sldId id="397" r:id="rId27"/>
    <p:sldId id="803" r:id="rId28"/>
    <p:sldId id="815" r:id="rId29"/>
    <p:sldId id="817" r:id="rId30"/>
    <p:sldId id="820" r:id="rId31"/>
    <p:sldId id="816" r:id="rId32"/>
    <p:sldId id="390" r:id="rId33"/>
    <p:sldId id="819" r:id="rId34"/>
  </p:sldIdLst>
  <p:sldSz cx="27432000" cy="16459200"/>
  <p:notesSz cx="7010400" cy="9296400"/>
  <p:defaultTextStyle>
    <a:defPPr>
      <a:defRPr lang="en-US"/>
    </a:defPPr>
    <a:lvl1pPr marL="0" algn="l" defTabSz="889822" rtl="0" eaLnBrk="1" latinLnBrk="0" hangingPunct="1">
      <a:defRPr sz="3500" kern="1200">
        <a:solidFill>
          <a:schemeClr val="tx1"/>
        </a:solidFill>
        <a:latin typeface="+mn-lt"/>
        <a:ea typeface="+mn-ea"/>
        <a:cs typeface="+mn-cs"/>
      </a:defRPr>
    </a:lvl1pPr>
    <a:lvl2pPr marL="889822" algn="l" defTabSz="889822" rtl="0" eaLnBrk="1" latinLnBrk="0" hangingPunct="1">
      <a:defRPr sz="3500" kern="1200">
        <a:solidFill>
          <a:schemeClr val="tx1"/>
        </a:solidFill>
        <a:latin typeface="+mn-lt"/>
        <a:ea typeface="+mn-ea"/>
        <a:cs typeface="+mn-cs"/>
      </a:defRPr>
    </a:lvl2pPr>
    <a:lvl3pPr marL="1779644" algn="l" defTabSz="889822" rtl="0" eaLnBrk="1" latinLnBrk="0" hangingPunct="1">
      <a:defRPr sz="3500" kern="1200">
        <a:solidFill>
          <a:schemeClr val="tx1"/>
        </a:solidFill>
        <a:latin typeface="+mn-lt"/>
        <a:ea typeface="+mn-ea"/>
        <a:cs typeface="+mn-cs"/>
      </a:defRPr>
    </a:lvl3pPr>
    <a:lvl4pPr marL="2669466" algn="l" defTabSz="889822" rtl="0" eaLnBrk="1" latinLnBrk="0" hangingPunct="1">
      <a:defRPr sz="3500" kern="1200">
        <a:solidFill>
          <a:schemeClr val="tx1"/>
        </a:solidFill>
        <a:latin typeface="+mn-lt"/>
        <a:ea typeface="+mn-ea"/>
        <a:cs typeface="+mn-cs"/>
      </a:defRPr>
    </a:lvl4pPr>
    <a:lvl5pPr marL="3559288" algn="l" defTabSz="889822" rtl="0" eaLnBrk="1" latinLnBrk="0" hangingPunct="1">
      <a:defRPr sz="3500" kern="1200">
        <a:solidFill>
          <a:schemeClr val="tx1"/>
        </a:solidFill>
        <a:latin typeface="+mn-lt"/>
        <a:ea typeface="+mn-ea"/>
        <a:cs typeface="+mn-cs"/>
      </a:defRPr>
    </a:lvl5pPr>
    <a:lvl6pPr marL="4449110" algn="l" defTabSz="889822" rtl="0" eaLnBrk="1" latinLnBrk="0" hangingPunct="1">
      <a:defRPr sz="3500" kern="1200">
        <a:solidFill>
          <a:schemeClr val="tx1"/>
        </a:solidFill>
        <a:latin typeface="+mn-lt"/>
        <a:ea typeface="+mn-ea"/>
        <a:cs typeface="+mn-cs"/>
      </a:defRPr>
    </a:lvl6pPr>
    <a:lvl7pPr marL="5338931" algn="l" defTabSz="889822" rtl="0" eaLnBrk="1" latinLnBrk="0" hangingPunct="1">
      <a:defRPr sz="3500" kern="1200">
        <a:solidFill>
          <a:schemeClr val="tx1"/>
        </a:solidFill>
        <a:latin typeface="+mn-lt"/>
        <a:ea typeface="+mn-ea"/>
        <a:cs typeface="+mn-cs"/>
      </a:defRPr>
    </a:lvl7pPr>
    <a:lvl8pPr marL="6228754" algn="l" defTabSz="889822" rtl="0" eaLnBrk="1" latinLnBrk="0" hangingPunct="1">
      <a:defRPr sz="3500" kern="1200">
        <a:solidFill>
          <a:schemeClr val="tx1"/>
        </a:solidFill>
        <a:latin typeface="+mn-lt"/>
        <a:ea typeface="+mn-ea"/>
        <a:cs typeface="+mn-cs"/>
      </a:defRPr>
    </a:lvl8pPr>
    <a:lvl9pPr marL="7118576" algn="l" defTabSz="889822" rtl="0" eaLnBrk="1" latinLnBrk="0" hangingPunct="1">
      <a:defRPr sz="35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AC1C94-DFBC-442B-8435-573878AB2D6F}">
          <p14:sldIdLst>
            <p14:sldId id="259"/>
            <p14:sldId id="806"/>
            <p14:sldId id="818"/>
            <p14:sldId id="813"/>
            <p14:sldId id="807"/>
            <p14:sldId id="283"/>
            <p14:sldId id="284"/>
            <p14:sldId id="812"/>
            <p14:sldId id="278"/>
            <p14:sldId id="372"/>
            <p14:sldId id="394"/>
            <p14:sldId id="805"/>
            <p14:sldId id="814"/>
            <p14:sldId id="801"/>
            <p14:sldId id="292"/>
            <p14:sldId id="396"/>
            <p14:sldId id="395"/>
            <p14:sldId id="808"/>
            <p14:sldId id="307"/>
            <p14:sldId id="293"/>
            <p14:sldId id="294"/>
            <p14:sldId id="281"/>
            <p14:sldId id="382"/>
            <p14:sldId id="399"/>
            <p14:sldId id="397"/>
            <p14:sldId id="803"/>
            <p14:sldId id="815"/>
            <p14:sldId id="817"/>
            <p14:sldId id="820"/>
            <p14:sldId id="816"/>
            <p14:sldId id="390"/>
            <p14:sldId id="819"/>
          </p14:sldIdLst>
        </p14:section>
      </p14:sectionLst>
    </p:ext>
    <p:ext uri="{EFAFB233-063F-42B5-8137-9DF3F51BA10A}">
      <p15:sldGuideLst xmlns:p15="http://schemas.microsoft.com/office/powerpoint/2012/main">
        <p15:guide id="1" orient="horz" pos="5208" userDrawn="1">
          <p15:clr>
            <a:srgbClr val="A4A3A4"/>
          </p15:clr>
        </p15:guide>
        <p15:guide id="2" pos="86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asley" initials="JB" lastIdx="1" clrIdx="0">
    <p:extLst>
      <p:ext uri="{19B8F6BF-5375-455C-9EA6-DF929625EA0E}">
        <p15:presenceInfo xmlns:p15="http://schemas.microsoft.com/office/powerpoint/2012/main" userId="153b9a790dac14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6B3"/>
    <a:srgbClr val="C75E08"/>
    <a:srgbClr val="FFD524"/>
    <a:srgbClr val="C91D5D"/>
    <a:srgbClr val="B7B400"/>
    <a:srgbClr val="6402C1"/>
    <a:srgbClr val="1511D8"/>
    <a:srgbClr val="FF0E39"/>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0" autoAdjust="0"/>
    <p:restoredTop sz="94374" autoAdjust="0"/>
  </p:normalViewPr>
  <p:slideViewPr>
    <p:cSldViewPr snapToGrid="0" snapToObjects="1">
      <p:cViewPr varScale="1">
        <p:scale>
          <a:sx n="24" d="100"/>
          <a:sy n="24" d="100"/>
        </p:scale>
        <p:origin x="212" y="52"/>
      </p:cViewPr>
      <p:guideLst>
        <p:guide orient="horz" pos="5208"/>
        <p:guide pos="8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2" d="100"/>
        <a:sy n="42" d="100"/>
      </p:scale>
      <p:origin x="0" y="0"/>
    </p:cViewPr>
  </p:sorterViewPr>
  <p:notesViewPr>
    <p:cSldViewPr snapToGrid="0" snapToObjects="1">
      <p:cViewPr varScale="1">
        <p:scale>
          <a:sx n="106" d="100"/>
          <a:sy n="106" d="100"/>
        </p:scale>
        <p:origin x="306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2AD94-1656-A843-BFE8-FC4EA13298D4}"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BCC51464-EA0A-C544-9994-C44D77A1BE7F}">
      <dgm:prSet custT="1"/>
      <dgm:spPr/>
      <dgm:t>
        <a:bodyPr/>
        <a:lstStyle/>
        <a:p>
          <a:r>
            <a:rPr lang="en-US" sz="5400" dirty="0"/>
            <a:t>1. Build Rapport &amp; Raise the Topic</a:t>
          </a:r>
        </a:p>
      </dgm:t>
    </dgm:pt>
    <dgm:pt modelId="{D4E89EF3-7FF2-B14C-B169-8D713EE4C541}" type="parTrans" cxnId="{0DE8412C-A303-8F44-9A9A-117AF39D55D8}">
      <dgm:prSet/>
      <dgm:spPr/>
      <dgm:t>
        <a:bodyPr/>
        <a:lstStyle/>
        <a:p>
          <a:endParaRPr lang="en-US" sz="5400"/>
        </a:p>
      </dgm:t>
    </dgm:pt>
    <dgm:pt modelId="{985E2925-D33C-4A4D-A554-85E1D21077BC}" type="sibTrans" cxnId="{0DE8412C-A303-8F44-9A9A-117AF39D55D8}">
      <dgm:prSet/>
      <dgm:spPr/>
      <dgm:t>
        <a:bodyPr/>
        <a:lstStyle/>
        <a:p>
          <a:endParaRPr lang="en-US" sz="5400"/>
        </a:p>
      </dgm:t>
    </dgm:pt>
    <dgm:pt modelId="{AA26CF45-EF5B-534B-8BA7-262C3D9C9078}">
      <dgm:prSet custT="1"/>
      <dgm:spPr/>
      <dgm:t>
        <a:bodyPr/>
        <a:lstStyle/>
        <a:p>
          <a:r>
            <a:rPr lang="en-US" sz="5400" dirty="0"/>
            <a:t>2. Pros and Cons</a:t>
          </a:r>
        </a:p>
      </dgm:t>
    </dgm:pt>
    <dgm:pt modelId="{10375F4E-D3E5-BA41-A35F-0E04D5256856}" type="parTrans" cxnId="{A84499AD-E2D0-A54E-8AA1-28819A228E44}">
      <dgm:prSet/>
      <dgm:spPr/>
      <dgm:t>
        <a:bodyPr/>
        <a:lstStyle/>
        <a:p>
          <a:endParaRPr lang="en-US" sz="5400"/>
        </a:p>
      </dgm:t>
    </dgm:pt>
    <dgm:pt modelId="{5A12DDB0-A0DE-984C-9267-758E72D720EB}" type="sibTrans" cxnId="{A84499AD-E2D0-A54E-8AA1-28819A228E44}">
      <dgm:prSet/>
      <dgm:spPr/>
      <dgm:t>
        <a:bodyPr/>
        <a:lstStyle/>
        <a:p>
          <a:endParaRPr lang="en-US" sz="5400"/>
        </a:p>
      </dgm:t>
    </dgm:pt>
    <dgm:pt modelId="{95E254FE-6252-3746-81D2-E5EFBC8640ED}">
      <dgm:prSet custT="1"/>
      <dgm:spPr/>
      <dgm:t>
        <a:bodyPr/>
        <a:lstStyle/>
        <a:p>
          <a:r>
            <a:rPr lang="en-US" sz="5400" dirty="0"/>
            <a:t>3. Information &amp; Feedback (Elicit—Provide—Elicit)</a:t>
          </a:r>
        </a:p>
      </dgm:t>
    </dgm:pt>
    <dgm:pt modelId="{C9A583DB-AAA9-9849-9C1B-CDEFB5BD0798}" type="parTrans" cxnId="{CE678131-1B40-4246-B5D0-7B298291CF49}">
      <dgm:prSet/>
      <dgm:spPr/>
      <dgm:t>
        <a:bodyPr/>
        <a:lstStyle/>
        <a:p>
          <a:endParaRPr lang="en-US" sz="5400"/>
        </a:p>
      </dgm:t>
    </dgm:pt>
    <dgm:pt modelId="{866858C1-5785-2C45-BCBB-F3CD8E2F9D4E}" type="sibTrans" cxnId="{CE678131-1B40-4246-B5D0-7B298291CF49}">
      <dgm:prSet/>
      <dgm:spPr/>
      <dgm:t>
        <a:bodyPr/>
        <a:lstStyle/>
        <a:p>
          <a:endParaRPr lang="en-US" sz="5400"/>
        </a:p>
      </dgm:t>
    </dgm:pt>
    <dgm:pt modelId="{253CFA96-8263-4C48-BFE1-A9595B315905}">
      <dgm:prSet custT="1"/>
      <dgm:spPr/>
      <dgm:t>
        <a:bodyPr/>
        <a:lstStyle/>
        <a:p>
          <a:r>
            <a:rPr lang="en-US" sz="5400" dirty="0"/>
            <a:t>4. Readiness Ruler</a:t>
          </a:r>
        </a:p>
      </dgm:t>
    </dgm:pt>
    <dgm:pt modelId="{3B7B6ED4-DAB8-3643-B30D-819D2A71D2F3}" type="parTrans" cxnId="{AE52872F-1351-D142-AB50-3E77FB6490FA}">
      <dgm:prSet/>
      <dgm:spPr/>
      <dgm:t>
        <a:bodyPr/>
        <a:lstStyle/>
        <a:p>
          <a:endParaRPr lang="en-US" sz="5400"/>
        </a:p>
      </dgm:t>
    </dgm:pt>
    <dgm:pt modelId="{3DC43417-AD40-7741-AC9C-958B3A8CAE88}" type="sibTrans" cxnId="{AE52872F-1351-D142-AB50-3E77FB6490FA}">
      <dgm:prSet/>
      <dgm:spPr/>
      <dgm:t>
        <a:bodyPr/>
        <a:lstStyle/>
        <a:p>
          <a:endParaRPr lang="en-US" sz="5400"/>
        </a:p>
      </dgm:t>
    </dgm:pt>
    <dgm:pt modelId="{4DBF68AA-A6E8-7740-8633-E7D52262E624}">
      <dgm:prSet custT="1"/>
      <dgm:spPr/>
      <dgm:t>
        <a:bodyPr/>
        <a:lstStyle/>
        <a:p>
          <a:r>
            <a:rPr lang="en-US" sz="5400" dirty="0"/>
            <a:t>5. Action Plan (Affirm ideas; Write down steps)</a:t>
          </a:r>
        </a:p>
      </dgm:t>
    </dgm:pt>
    <dgm:pt modelId="{B02F7CDD-750B-E146-8EB1-3A09DD724914}" type="parTrans" cxnId="{16F366EB-68D3-0744-A677-CF83BFB0025A}">
      <dgm:prSet/>
      <dgm:spPr/>
      <dgm:t>
        <a:bodyPr/>
        <a:lstStyle/>
        <a:p>
          <a:endParaRPr lang="en-US" sz="5400"/>
        </a:p>
      </dgm:t>
    </dgm:pt>
    <dgm:pt modelId="{FD9BACBA-2A69-3741-857B-2E71407FBE50}" type="sibTrans" cxnId="{16F366EB-68D3-0744-A677-CF83BFB0025A}">
      <dgm:prSet/>
      <dgm:spPr/>
      <dgm:t>
        <a:bodyPr/>
        <a:lstStyle/>
        <a:p>
          <a:endParaRPr lang="en-US" sz="5400"/>
        </a:p>
      </dgm:t>
    </dgm:pt>
    <dgm:pt modelId="{E6B5DCA0-7AE9-7D48-9E4A-AFA03488124D}">
      <dgm:prSet custT="1"/>
      <dgm:spPr/>
      <dgm:t>
        <a:bodyPr/>
        <a:lstStyle/>
        <a:p>
          <a:r>
            <a:rPr lang="en-US" sz="5400" dirty="0"/>
            <a:t>6. Seal the Deal (Offer appropriate resources; Thank the patient)</a:t>
          </a:r>
        </a:p>
      </dgm:t>
    </dgm:pt>
    <dgm:pt modelId="{512B9841-91B3-374D-9241-52D985B3F21C}" type="parTrans" cxnId="{C9CAFD78-0641-624F-8341-4E55B7D9538A}">
      <dgm:prSet/>
      <dgm:spPr/>
      <dgm:t>
        <a:bodyPr/>
        <a:lstStyle/>
        <a:p>
          <a:endParaRPr lang="en-US" sz="5400"/>
        </a:p>
      </dgm:t>
    </dgm:pt>
    <dgm:pt modelId="{947E48E1-134E-FB47-9CF8-3C6A798DB4ED}" type="sibTrans" cxnId="{C9CAFD78-0641-624F-8341-4E55B7D9538A}">
      <dgm:prSet/>
      <dgm:spPr/>
      <dgm:t>
        <a:bodyPr/>
        <a:lstStyle/>
        <a:p>
          <a:endParaRPr lang="en-US" sz="5400"/>
        </a:p>
      </dgm:t>
    </dgm:pt>
    <dgm:pt modelId="{441DCBC3-5C22-6D49-AAC3-8655F28BA21C}" type="pres">
      <dgm:prSet presAssocID="{E1D2AD94-1656-A843-BFE8-FC4EA13298D4}" presName="linear" presStyleCnt="0">
        <dgm:presLayoutVars>
          <dgm:animLvl val="lvl"/>
          <dgm:resizeHandles val="exact"/>
        </dgm:presLayoutVars>
      </dgm:prSet>
      <dgm:spPr/>
      <dgm:t>
        <a:bodyPr/>
        <a:lstStyle/>
        <a:p>
          <a:endParaRPr lang="en-US"/>
        </a:p>
      </dgm:t>
    </dgm:pt>
    <dgm:pt modelId="{43C5DA92-99C6-944C-BB50-195018E374C3}" type="pres">
      <dgm:prSet presAssocID="{BCC51464-EA0A-C544-9994-C44D77A1BE7F}" presName="parentText" presStyleLbl="node1" presStyleIdx="0" presStyleCnt="6">
        <dgm:presLayoutVars>
          <dgm:chMax val="0"/>
          <dgm:bulletEnabled val="1"/>
        </dgm:presLayoutVars>
      </dgm:prSet>
      <dgm:spPr/>
      <dgm:t>
        <a:bodyPr/>
        <a:lstStyle/>
        <a:p>
          <a:endParaRPr lang="en-US"/>
        </a:p>
      </dgm:t>
    </dgm:pt>
    <dgm:pt modelId="{EABFF1CF-A52E-CC46-9344-2C9EFC486905}" type="pres">
      <dgm:prSet presAssocID="{985E2925-D33C-4A4D-A554-85E1D21077BC}" presName="spacer" presStyleCnt="0"/>
      <dgm:spPr/>
    </dgm:pt>
    <dgm:pt modelId="{DA0D7C95-07CD-A742-9CB5-E5E56826E7EE}" type="pres">
      <dgm:prSet presAssocID="{AA26CF45-EF5B-534B-8BA7-262C3D9C9078}" presName="parentText" presStyleLbl="node1" presStyleIdx="1" presStyleCnt="6" custLinFactNeighborX="519" custLinFactNeighborY="-18787">
        <dgm:presLayoutVars>
          <dgm:chMax val="0"/>
          <dgm:bulletEnabled val="1"/>
        </dgm:presLayoutVars>
      </dgm:prSet>
      <dgm:spPr/>
      <dgm:t>
        <a:bodyPr/>
        <a:lstStyle/>
        <a:p>
          <a:endParaRPr lang="en-US"/>
        </a:p>
      </dgm:t>
    </dgm:pt>
    <dgm:pt modelId="{E5D98301-0A87-3B43-8D98-089C25F5C054}" type="pres">
      <dgm:prSet presAssocID="{5A12DDB0-A0DE-984C-9267-758E72D720EB}" presName="spacer" presStyleCnt="0"/>
      <dgm:spPr/>
    </dgm:pt>
    <dgm:pt modelId="{BEECA2CB-9608-5F4E-A4B7-B75F936D1967}" type="pres">
      <dgm:prSet presAssocID="{95E254FE-6252-3746-81D2-E5EFBC8640ED}" presName="parentText" presStyleLbl="node1" presStyleIdx="2" presStyleCnt="6">
        <dgm:presLayoutVars>
          <dgm:chMax val="0"/>
          <dgm:bulletEnabled val="1"/>
        </dgm:presLayoutVars>
      </dgm:prSet>
      <dgm:spPr/>
      <dgm:t>
        <a:bodyPr/>
        <a:lstStyle/>
        <a:p>
          <a:endParaRPr lang="en-US"/>
        </a:p>
      </dgm:t>
    </dgm:pt>
    <dgm:pt modelId="{B32C01F9-B1CC-3647-A375-FA77CA8F8384}" type="pres">
      <dgm:prSet presAssocID="{866858C1-5785-2C45-BCBB-F3CD8E2F9D4E}" presName="spacer" presStyleCnt="0"/>
      <dgm:spPr/>
    </dgm:pt>
    <dgm:pt modelId="{674230A7-2F64-4B40-97C0-FE61B310A2CF}" type="pres">
      <dgm:prSet presAssocID="{253CFA96-8263-4C48-BFE1-A9595B315905}" presName="parentText" presStyleLbl="node1" presStyleIdx="3" presStyleCnt="6">
        <dgm:presLayoutVars>
          <dgm:chMax val="0"/>
          <dgm:bulletEnabled val="1"/>
        </dgm:presLayoutVars>
      </dgm:prSet>
      <dgm:spPr/>
      <dgm:t>
        <a:bodyPr/>
        <a:lstStyle/>
        <a:p>
          <a:endParaRPr lang="en-US"/>
        </a:p>
      </dgm:t>
    </dgm:pt>
    <dgm:pt modelId="{CAAAD7B3-40CA-0245-9EA8-4B3A07660D58}" type="pres">
      <dgm:prSet presAssocID="{3DC43417-AD40-7741-AC9C-958B3A8CAE88}" presName="spacer" presStyleCnt="0"/>
      <dgm:spPr/>
    </dgm:pt>
    <dgm:pt modelId="{BF6A42B3-C06A-FA47-9755-778F67A12AEB}" type="pres">
      <dgm:prSet presAssocID="{4DBF68AA-A6E8-7740-8633-E7D52262E624}" presName="parentText" presStyleLbl="node1" presStyleIdx="4" presStyleCnt="6">
        <dgm:presLayoutVars>
          <dgm:chMax val="0"/>
          <dgm:bulletEnabled val="1"/>
        </dgm:presLayoutVars>
      </dgm:prSet>
      <dgm:spPr/>
      <dgm:t>
        <a:bodyPr/>
        <a:lstStyle/>
        <a:p>
          <a:endParaRPr lang="en-US"/>
        </a:p>
      </dgm:t>
    </dgm:pt>
    <dgm:pt modelId="{0D33071A-70D1-3342-B69B-9FAC8277F25A}" type="pres">
      <dgm:prSet presAssocID="{FD9BACBA-2A69-3741-857B-2E71407FBE50}" presName="spacer" presStyleCnt="0"/>
      <dgm:spPr/>
    </dgm:pt>
    <dgm:pt modelId="{F978930E-07C5-544E-882B-7A619D7E6040}" type="pres">
      <dgm:prSet presAssocID="{E6B5DCA0-7AE9-7D48-9E4A-AFA03488124D}" presName="parentText" presStyleLbl="node1" presStyleIdx="5" presStyleCnt="6">
        <dgm:presLayoutVars>
          <dgm:chMax val="0"/>
          <dgm:bulletEnabled val="1"/>
        </dgm:presLayoutVars>
      </dgm:prSet>
      <dgm:spPr/>
      <dgm:t>
        <a:bodyPr/>
        <a:lstStyle/>
        <a:p>
          <a:endParaRPr lang="en-US"/>
        </a:p>
      </dgm:t>
    </dgm:pt>
  </dgm:ptLst>
  <dgm:cxnLst>
    <dgm:cxn modelId="{E1707F92-73F8-CC47-9FBD-D1A0E0E6FE35}" type="presOf" srcId="{E6B5DCA0-7AE9-7D48-9E4A-AFA03488124D}" destId="{F978930E-07C5-544E-882B-7A619D7E6040}" srcOrd="0" destOrd="0" presId="urn:microsoft.com/office/officeart/2005/8/layout/vList2"/>
    <dgm:cxn modelId="{AE52872F-1351-D142-AB50-3E77FB6490FA}" srcId="{E1D2AD94-1656-A843-BFE8-FC4EA13298D4}" destId="{253CFA96-8263-4C48-BFE1-A9595B315905}" srcOrd="3" destOrd="0" parTransId="{3B7B6ED4-DAB8-3643-B30D-819D2A71D2F3}" sibTransId="{3DC43417-AD40-7741-AC9C-958B3A8CAE88}"/>
    <dgm:cxn modelId="{036522FA-1B2F-6444-8AB5-E43A963DC439}" type="presOf" srcId="{253CFA96-8263-4C48-BFE1-A9595B315905}" destId="{674230A7-2F64-4B40-97C0-FE61B310A2CF}" srcOrd="0" destOrd="0" presId="urn:microsoft.com/office/officeart/2005/8/layout/vList2"/>
    <dgm:cxn modelId="{E5B59855-5E67-B448-89A3-5FF4D819701E}" type="presOf" srcId="{BCC51464-EA0A-C544-9994-C44D77A1BE7F}" destId="{43C5DA92-99C6-944C-BB50-195018E374C3}" srcOrd="0" destOrd="0" presId="urn:microsoft.com/office/officeart/2005/8/layout/vList2"/>
    <dgm:cxn modelId="{0DE8412C-A303-8F44-9A9A-117AF39D55D8}" srcId="{E1D2AD94-1656-A843-BFE8-FC4EA13298D4}" destId="{BCC51464-EA0A-C544-9994-C44D77A1BE7F}" srcOrd="0" destOrd="0" parTransId="{D4E89EF3-7FF2-B14C-B169-8D713EE4C541}" sibTransId="{985E2925-D33C-4A4D-A554-85E1D21077BC}"/>
    <dgm:cxn modelId="{4AD0BF97-5569-C64E-9DB0-94E18BFDA3AC}" type="presOf" srcId="{95E254FE-6252-3746-81D2-E5EFBC8640ED}" destId="{BEECA2CB-9608-5F4E-A4B7-B75F936D1967}" srcOrd="0" destOrd="0" presId="urn:microsoft.com/office/officeart/2005/8/layout/vList2"/>
    <dgm:cxn modelId="{16F366EB-68D3-0744-A677-CF83BFB0025A}" srcId="{E1D2AD94-1656-A843-BFE8-FC4EA13298D4}" destId="{4DBF68AA-A6E8-7740-8633-E7D52262E624}" srcOrd="4" destOrd="0" parTransId="{B02F7CDD-750B-E146-8EB1-3A09DD724914}" sibTransId="{FD9BACBA-2A69-3741-857B-2E71407FBE50}"/>
    <dgm:cxn modelId="{CE678131-1B40-4246-B5D0-7B298291CF49}" srcId="{E1D2AD94-1656-A843-BFE8-FC4EA13298D4}" destId="{95E254FE-6252-3746-81D2-E5EFBC8640ED}" srcOrd="2" destOrd="0" parTransId="{C9A583DB-AAA9-9849-9C1B-CDEFB5BD0798}" sibTransId="{866858C1-5785-2C45-BCBB-F3CD8E2F9D4E}"/>
    <dgm:cxn modelId="{C9CAFD78-0641-624F-8341-4E55B7D9538A}" srcId="{E1D2AD94-1656-A843-BFE8-FC4EA13298D4}" destId="{E6B5DCA0-7AE9-7D48-9E4A-AFA03488124D}" srcOrd="5" destOrd="0" parTransId="{512B9841-91B3-374D-9241-52D985B3F21C}" sibTransId="{947E48E1-134E-FB47-9CF8-3C6A798DB4ED}"/>
    <dgm:cxn modelId="{5D88BEA9-E040-2A4B-AB4D-77A7CB74BABA}" type="presOf" srcId="{AA26CF45-EF5B-534B-8BA7-262C3D9C9078}" destId="{DA0D7C95-07CD-A742-9CB5-E5E56826E7EE}" srcOrd="0" destOrd="0" presId="urn:microsoft.com/office/officeart/2005/8/layout/vList2"/>
    <dgm:cxn modelId="{DBB92B8B-A514-2E43-AF02-3BAB237D938D}" type="presOf" srcId="{E1D2AD94-1656-A843-BFE8-FC4EA13298D4}" destId="{441DCBC3-5C22-6D49-AAC3-8655F28BA21C}" srcOrd="0" destOrd="0" presId="urn:microsoft.com/office/officeart/2005/8/layout/vList2"/>
    <dgm:cxn modelId="{BEC391D0-63F8-8E40-867A-BFA84F9CEEBD}" type="presOf" srcId="{4DBF68AA-A6E8-7740-8633-E7D52262E624}" destId="{BF6A42B3-C06A-FA47-9755-778F67A12AEB}" srcOrd="0" destOrd="0" presId="urn:microsoft.com/office/officeart/2005/8/layout/vList2"/>
    <dgm:cxn modelId="{A84499AD-E2D0-A54E-8AA1-28819A228E44}" srcId="{E1D2AD94-1656-A843-BFE8-FC4EA13298D4}" destId="{AA26CF45-EF5B-534B-8BA7-262C3D9C9078}" srcOrd="1" destOrd="0" parTransId="{10375F4E-D3E5-BA41-A35F-0E04D5256856}" sibTransId="{5A12DDB0-A0DE-984C-9267-758E72D720EB}"/>
    <dgm:cxn modelId="{9EFA5275-497A-FB42-A204-4F609A2455E2}" type="presParOf" srcId="{441DCBC3-5C22-6D49-AAC3-8655F28BA21C}" destId="{43C5DA92-99C6-944C-BB50-195018E374C3}" srcOrd="0" destOrd="0" presId="urn:microsoft.com/office/officeart/2005/8/layout/vList2"/>
    <dgm:cxn modelId="{9CC4C2DD-F8C6-314E-A2C9-717A5E9CE770}" type="presParOf" srcId="{441DCBC3-5C22-6D49-AAC3-8655F28BA21C}" destId="{EABFF1CF-A52E-CC46-9344-2C9EFC486905}" srcOrd="1" destOrd="0" presId="urn:microsoft.com/office/officeart/2005/8/layout/vList2"/>
    <dgm:cxn modelId="{722C2C2F-4BE6-AD45-A879-34731F35410A}" type="presParOf" srcId="{441DCBC3-5C22-6D49-AAC3-8655F28BA21C}" destId="{DA0D7C95-07CD-A742-9CB5-E5E56826E7EE}" srcOrd="2" destOrd="0" presId="urn:microsoft.com/office/officeart/2005/8/layout/vList2"/>
    <dgm:cxn modelId="{EFCC0580-1672-3548-B084-F41DA98F7491}" type="presParOf" srcId="{441DCBC3-5C22-6D49-AAC3-8655F28BA21C}" destId="{E5D98301-0A87-3B43-8D98-089C25F5C054}" srcOrd="3" destOrd="0" presId="urn:microsoft.com/office/officeart/2005/8/layout/vList2"/>
    <dgm:cxn modelId="{9F726860-4CB9-A247-B8BA-B4E54414C38C}" type="presParOf" srcId="{441DCBC3-5C22-6D49-AAC3-8655F28BA21C}" destId="{BEECA2CB-9608-5F4E-A4B7-B75F936D1967}" srcOrd="4" destOrd="0" presId="urn:microsoft.com/office/officeart/2005/8/layout/vList2"/>
    <dgm:cxn modelId="{4AB524C2-7AB3-034C-81CB-ABAD96942425}" type="presParOf" srcId="{441DCBC3-5C22-6D49-AAC3-8655F28BA21C}" destId="{B32C01F9-B1CC-3647-A375-FA77CA8F8384}" srcOrd="5" destOrd="0" presId="urn:microsoft.com/office/officeart/2005/8/layout/vList2"/>
    <dgm:cxn modelId="{3E54873F-450F-C842-B6D5-820681D0C076}" type="presParOf" srcId="{441DCBC3-5C22-6D49-AAC3-8655F28BA21C}" destId="{674230A7-2F64-4B40-97C0-FE61B310A2CF}" srcOrd="6" destOrd="0" presId="urn:microsoft.com/office/officeart/2005/8/layout/vList2"/>
    <dgm:cxn modelId="{D178EE09-34CA-4541-AE91-17ED0728EECD}" type="presParOf" srcId="{441DCBC3-5C22-6D49-AAC3-8655F28BA21C}" destId="{CAAAD7B3-40CA-0245-9EA8-4B3A07660D58}" srcOrd="7" destOrd="0" presId="urn:microsoft.com/office/officeart/2005/8/layout/vList2"/>
    <dgm:cxn modelId="{F2416F55-1B48-8346-85D9-52E5B7AF9795}" type="presParOf" srcId="{441DCBC3-5C22-6D49-AAC3-8655F28BA21C}" destId="{BF6A42B3-C06A-FA47-9755-778F67A12AEB}" srcOrd="8" destOrd="0" presId="urn:microsoft.com/office/officeart/2005/8/layout/vList2"/>
    <dgm:cxn modelId="{825C4FDB-64E9-C141-B391-3D6C6B8AAAB2}" type="presParOf" srcId="{441DCBC3-5C22-6D49-AAC3-8655F28BA21C}" destId="{0D33071A-70D1-3342-B69B-9FAC8277F25A}" srcOrd="9" destOrd="0" presId="urn:microsoft.com/office/officeart/2005/8/layout/vList2"/>
    <dgm:cxn modelId="{40F0B3BB-061F-B741-90F5-854D9D7E2A92}" type="presParOf" srcId="{441DCBC3-5C22-6D49-AAC3-8655F28BA21C}" destId="{F978930E-07C5-544E-882B-7A619D7E604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5DA92-99C6-944C-BB50-195018E374C3}">
      <dsp:nvSpPr>
        <dsp:cNvPr id="0" name=""/>
        <dsp:cNvSpPr/>
      </dsp:nvSpPr>
      <dsp:spPr>
        <a:xfrm>
          <a:off x="0" y="840865"/>
          <a:ext cx="20322540" cy="12928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kern="1200" dirty="0"/>
            <a:t>1. Build Rapport &amp; Raise the Topic</a:t>
          </a:r>
        </a:p>
      </dsp:txBody>
      <dsp:txXfrm>
        <a:off x="63112" y="903977"/>
        <a:ext cx="20196316" cy="1166626"/>
      </dsp:txXfrm>
    </dsp:sp>
    <dsp:sp modelId="{DA0D7C95-07CD-A742-9CB5-E5E56826E7EE}">
      <dsp:nvSpPr>
        <dsp:cNvPr id="0" name=""/>
        <dsp:cNvSpPr/>
      </dsp:nvSpPr>
      <dsp:spPr>
        <a:xfrm>
          <a:off x="0" y="2285746"/>
          <a:ext cx="20322540" cy="129285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kern="1200" dirty="0"/>
            <a:t>2. Pros and Cons</a:t>
          </a:r>
        </a:p>
      </dsp:txBody>
      <dsp:txXfrm>
        <a:off x="63112" y="2348858"/>
        <a:ext cx="20196316" cy="1166626"/>
      </dsp:txXfrm>
    </dsp:sp>
    <dsp:sp modelId="{BEECA2CB-9608-5F4E-A4B7-B75F936D1967}">
      <dsp:nvSpPr>
        <dsp:cNvPr id="0" name=""/>
        <dsp:cNvSpPr/>
      </dsp:nvSpPr>
      <dsp:spPr>
        <a:xfrm>
          <a:off x="0" y="3800965"/>
          <a:ext cx="20322540" cy="129285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kern="1200" dirty="0"/>
            <a:t>3. Information &amp; Feedback (Elicit—Provide—Elicit)</a:t>
          </a:r>
        </a:p>
      </dsp:txBody>
      <dsp:txXfrm>
        <a:off x="63112" y="3864077"/>
        <a:ext cx="20196316" cy="1166626"/>
      </dsp:txXfrm>
    </dsp:sp>
    <dsp:sp modelId="{674230A7-2F64-4B40-97C0-FE61B310A2CF}">
      <dsp:nvSpPr>
        <dsp:cNvPr id="0" name=""/>
        <dsp:cNvSpPr/>
      </dsp:nvSpPr>
      <dsp:spPr>
        <a:xfrm>
          <a:off x="0" y="5281015"/>
          <a:ext cx="20322540" cy="1292850"/>
        </a:xfrm>
        <a:prstGeom prst="round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kern="1200" dirty="0"/>
            <a:t>4. Readiness Ruler</a:t>
          </a:r>
        </a:p>
      </dsp:txBody>
      <dsp:txXfrm>
        <a:off x="63112" y="5344127"/>
        <a:ext cx="20196316" cy="1166626"/>
      </dsp:txXfrm>
    </dsp:sp>
    <dsp:sp modelId="{BF6A42B3-C06A-FA47-9755-778F67A12AEB}">
      <dsp:nvSpPr>
        <dsp:cNvPr id="0" name=""/>
        <dsp:cNvSpPr/>
      </dsp:nvSpPr>
      <dsp:spPr>
        <a:xfrm>
          <a:off x="0" y="6761065"/>
          <a:ext cx="20322540" cy="1292850"/>
        </a:xfrm>
        <a:prstGeom prst="round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kern="1200" dirty="0"/>
            <a:t>5. Action Plan (Affirm ideas; Write down steps)</a:t>
          </a:r>
        </a:p>
      </dsp:txBody>
      <dsp:txXfrm>
        <a:off x="63112" y="6824177"/>
        <a:ext cx="20196316" cy="1166626"/>
      </dsp:txXfrm>
    </dsp:sp>
    <dsp:sp modelId="{F978930E-07C5-544E-882B-7A619D7E6040}">
      <dsp:nvSpPr>
        <dsp:cNvPr id="0" name=""/>
        <dsp:cNvSpPr/>
      </dsp:nvSpPr>
      <dsp:spPr>
        <a:xfrm>
          <a:off x="0" y="8241115"/>
          <a:ext cx="20322540" cy="129285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kern="1200" dirty="0"/>
            <a:t>6. Seal the Deal (Offer appropriate resources; Thank the patient)</a:t>
          </a:r>
        </a:p>
      </dsp:txBody>
      <dsp:txXfrm>
        <a:off x="63112" y="8304227"/>
        <a:ext cx="2019631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err="1"/>
              <a:t>Jhecht</a:t>
            </a:r>
            <a:r>
              <a:rPr lang="en-US" dirty="0"/>
              <a:t> MI </a:t>
            </a:r>
            <a:r>
              <a:rPr lang="en-US" dirty="0" err="1"/>
              <a:t>Training_TPAPN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88EFA9B-BB5C-9D4A-9ECD-E7E77BC546BB}" type="datetimeFigureOut">
              <a:rPr lang="en-US" smtClean="0"/>
              <a:t>3/29/2022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B9FC301-25E6-6A4B-B2E4-43FF0A1D721C}" type="slidenum">
              <a:rPr lang="en-US" smtClean="0"/>
              <a:t>‹#›</a:t>
            </a:fld>
            <a:endParaRPr lang="en-US" dirty="0"/>
          </a:p>
        </p:txBody>
      </p:sp>
    </p:spTree>
    <p:extLst>
      <p:ext uri="{BB962C8B-B14F-4D97-AF65-F5344CB8AC3E}">
        <p14:creationId xmlns:p14="http://schemas.microsoft.com/office/powerpoint/2010/main" val="3189774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4499D76-8408-514B-8617-63E0AAC35101}" type="datetimeFigureOut">
              <a:rPr lang="en-US" smtClean="0"/>
              <a:t>3/29/2022</a:t>
            </a:fld>
            <a:endParaRPr lang="en-US"/>
          </a:p>
        </p:txBody>
      </p:sp>
      <p:sp>
        <p:nvSpPr>
          <p:cNvPr id="4" name="Slide Image Placeholder 3"/>
          <p:cNvSpPr>
            <a:spLocks noGrp="1" noRot="1" noChangeAspect="1"/>
          </p:cNvSpPr>
          <p:nvPr>
            <p:ph type="sldImg" idx="2"/>
          </p:nvPr>
        </p:nvSpPr>
        <p:spPr>
          <a:xfrm>
            <a:off x="600075" y="696913"/>
            <a:ext cx="581025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96964E7-FF2D-7446-980B-697A8135E703}" type="slidenum">
              <a:rPr lang="en-US" smtClean="0"/>
              <a:t>‹#›</a:t>
            </a:fld>
            <a:endParaRPr lang="en-US"/>
          </a:p>
        </p:txBody>
      </p:sp>
    </p:spTree>
    <p:extLst>
      <p:ext uri="{BB962C8B-B14F-4D97-AF65-F5344CB8AC3E}">
        <p14:creationId xmlns:p14="http://schemas.microsoft.com/office/powerpoint/2010/main" val="1760329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4E7-FF2D-7446-980B-697A8135E703}" type="slidenum">
              <a:rPr lang="en-US" smtClean="0"/>
              <a:t>1</a:t>
            </a:fld>
            <a:endParaRPr lang="en-US"/>
          </a:p>
        </p:txBody>
      </p:sp>
    </p:spTree>
    <p:extLst>
      <p:ext uri="{BB962C8B-B14F-4D97-AF65-F5344CB8AC3E}">
        <p14:creationId xmlns:p14="http://schemas.microsoft.com/office/powerpoint/2010/main" val="207375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6964E7-FF2D-7446-980B-697A8135E703}" type="slidenum">
              <a:rPr lang="en-US" smtClean="0"/>
              <a:t>2</a:t>
            </a:fld>
            <a:endParaRPr lang="en-US"/>
          </a:p>
        </p:txBody>
      </p:sp>
    </p:spTree>
    <p:extLst>
      <p:ext uri="{BB962C8B-B14F-4D97-AF65-F5344CB8AC3E}">
        <p14:creationId xmlns:p14="http://schemas.microsoft.com/office/powerpoint/2010/main" val="347943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people have some ambivalence, or mixed feelings about making change. One part of them may want to change, while another part does not. This is very common, and is one of the main reasons why people stay stuck. </a:t>
            </a:r>
            <a:endParaRPr lang="en-US" dirty="0"/>
          </a:p>
        </p:txBody>
      </p:sp>
      <p:sp>
        <p:nvSpPr>
          <p:cNvPr id="4" name="Slide Number Placeholder 3"/>
          <p:cNvSpPr>
            <a:spLocks noGrp="1"/>
          </p:cNvSpPr>
          <p:nvPr>
            <p:ph type="sldNum" sz="quarter" idx="10"/>
          </p:nvPr>
        </p:nvSpPr>
        <p:spPr/>
        <p:txBody>
          <a:bodyPr/>
          <a:lstStyle/>
          <a:p>
            <a:fld id="{696964E7-FF2D-7446-980B-697A8135E703}" type="slidenum">
              <a:rPr lang="en-US" smtClean="0"/>
              <a:t>9</a:t>
            </a:fld>
            <a:endParaRPr lang="en-US"/>
          </a:p>
        </p:txBody>
      </p:sp>
    </p:spTree>
    <p:extLst>
      <p:ext uri="{BB962C8B-B14F-4D97-AF65-F5344CB8AC3E}">
        <p14:creationId xmlns:p14="http://schemas.microsoft.com/office/powerpoint/2010/main" val="324527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964E7-FF2D-7446-980B-697A8135E703}" type="slidenum">
              <a:rPr lang="en-US" smtClean="0"/>
              <a:t>15</a:t>
            </a:fld>
            <a:endParaRPr lang="en-US"/>
          </a:p>
        </p:txBody>
      </p:sp>
    </p:spTree>
    <p:extLst>
      <p:ext uri="{BB962C8B-B14F-4D97-AF65-F5344CB8AC3E}">
        <p14:creationId xmlns:p14="http://schemas.microsoft.com/office/powerpoint/2010/main" val="5047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identifying a target behavior(s), it can be helpful to ask the client how important it is to</a:t>
            </a:r>
            <a:r>
              <a:rPr lang="en-US" baseline="0" dirty="0"/>
              <a:t> make this change. Using an importance “ruler” can be a quick and easy way to have this discussion. When using such a ruler, ask the client “</a:t>
            </a:r>
            <a:r>
              <a:rPr lang="en-US" sz="1200" i="1" dirty="0">
                <a:solidFill>
                  <a:srgbClr val="800000"/>
                </a:solidFill>
              </a:rPr>
              <a:t>On a scale of 1 to 10, where 1 is not at all important, and 10 is extremely important: How important is it for you to</a:t>
            </a:r>
            <a:r>
              <a:rPr lang="en-US" sz="1200" i="1" dirty="0"/>
              <a:t> change your _______(e.g.,</a:t>
            </a:r>
            <a:r>
              <a:rPr lang="en-US" sz="1200" i="1" baseline="0" dirty="0"/>
              <a:t> eating habits). </a:t>
            </a:r>
            <a:r>
              <a:rPr lang="en-US" sz="1200" i="0" baseline="0" dirty="0"/>
              <a:t>After they provide a number, ask them </a:t>
            </a:r>
            <a:r>
              <a:rPr lang="en-US" sz="1200" i="1" baseline="0" dirty="0"/>
              <a:t>“</a:t>
            </a:r>
            <a:r>
              <a:rPr lang="en-US" sz="1200" i="1" dirty="0">
                <a:solidFill>
                  <a:srgbClr val="800000"/>
                </a:solidFill>
              </a:rPr>
              <a:t>What makes you choose (the client’s #) and not (a lower #)? e.g., What makes you choose a 4, and not a 1 or 2?” </a:t>
            </a:r>
            <a:r>
              <a:rPr lang="en-US" sz="1200" i="0" dirty="0">
                <a:solidFill>
                  <a:srgbClr val="800000"/>
                </a:solidFill>
              </a:rPr>
              <a:t>The</a:t>
            </a:r>
            <a:r>
              <a:rPr lang="en-US" sz="1200" i="0" baseline="0" dirty="0">
                <a:solidFill>
                  <a:srgbClr val="800000"/>
                </a:solidFill>
              </a:rPr>
              <a:t> most important part of this ruler is the conversation that you have around what made them choose the number they did. If we compare this to a </a:t>
            </a:r>
            <a:r>
              <a:rPr lang="en-US" sz="1200" b="1" i="0" baseline="0" dirty="0">
                <a:solidFill>
                  <a:srgbClr val="800000"/>
                </a:solidFill>
              </a:rPr>
              <a:t>lower number</a:t>
            </a:r>
            <a:r>
              <a:rPr lang="en-US" sz="1200" b="0" i="0" baseline="0" dirty="0">
                <a:solidFill>
                  <a:srgbClr val="800000"/>
                </a:solidFill>
              </a:rPr>
              <a:t>, the client will likely share their </a:t>
            </a:r>
            <a:r>
              <a:rPr lang="en-US" sz="1200" b="1" i="0" baseline="0" dirty="0">
                <a:solidFill>
                  <a:srgbClr val="800000"/>
                </a:solidFill>
              </a:rPr>
              <a:t>reasons</a:t>
            </a:r>
            <a:r>
              <a:rPr lang="en-US" sz="1200" b="0" i="0" baseline="0" dirty="0">
                <a:solidFill>
                  <a:srgbClr val="800000"/>
                </a:solidFill>
              </a:rPr>
              <a:t> for why it’s important to them, even if it’s only a little bit important. </a:t>
            </a:r>
            <a:endParaRPr lang="en-US" sz="1200" i="1" dirty="0">
              <a:solidFill>
                <a:srgbClr val="800000"/>
              </a:solidFill>
            </a:endParaRPr>
          </a:p>
          <a:p>
            <a:endParaRPr lang="en-US" dirty="0"/>
          </a:p>
        </p:txBody>
      </p:sp>
      <p:sp>
        <p:nvSpPr>
          <p:cNvPr id="4" name="Slide Number Placeholder 3"/>
          <p:cNvSpPr>
            <a:spLocks noGrp="1"/>
          </p:cNvSpPr>
          <p:nvPr>
            <p:ph type="sldNum" sz="quarter" idx="10"/>
          </p:nvPr>
        </p:nvSpPr>
        <p:spPr/>
        <p:txBody>
          <a:bodyPr/>
          <a:lstStyle/>
          <a:p>
            <a:fld id="{696964E7-FF2D-7446-980B-697A8135E703}" type="slidenum">
              <a:rPr lang="en-US" smtClean="0"/>
              <a:t>19</a:t>
            </a:fld>
            <a:endParaRPr lang="en-US"/>
          </a:p>
        </p:txBody>
      </p:sp>
    </p:spTree>
    <p:extLst>
      <p:ext uri="{BB962C8B-B14F-4D97-AF65-F5344CB8AC3E}">
        <p14:creationId xmlns:p14="http://schemas.microsoft.com/office/powerpoint/2010/main" val="195672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there are things that can get in the way of being able to show that you truly care. Surprisingly, it happens when we try to tell people what to do, which we sometimes call the “righting reflex.” We often do this when we see a client going down the “wrong path” or not doing what we recommend. At times like this, we feel the need to rescue the person or put up a big stop sign and tell them what they need to do to ”fix” their situation. But, most people don’t like being told what to do, and when they hear us pushing for change, they tend to pull back. </a:t>
            </a:r>
          </a:p>
        </p:txBody>
      </p:sp>
      <p:sp>
        <p:nvSpPr>
          <p:cNvPr id="4" name="Slide Number Placeholder 3"/>
          <p:cNvSpPr>
            <a:spLocks noGrp="1"/>
          </p:cNvSpPr>
          <p:nvPr>
            <p:ph type="sldNum" sz="quarter" idx="10"/>
          </p:nvPr>
        </p:nvSpPr>
        <p:spPr/>
        <p:txBody>
          <a:bodyPr/>
          <a:lstStyle/>
          <a:p>
            <a:fld id="{696964E7-FF2D-7446-980B-697A8135E703}" type="slidenum">
              <a:rPr lang="en-US" smtClean="0"/>
              <a:t>22</a:t>
            </a:fld>
            <a:endParaRPr lang="en-US"/>
          </a:p>
        </p:txBody>
      </p:sp>
    </p:spTree>
    <p:extLst>
      <p:ext uri="{BB962C8B-B14F-4D97-AF65-F5344CB8AC3E}">
        <p14:creationId xmlns:p14="http://schemas.microsoft.com/office/powerpoint/2010/main" val="82383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6964E7-FF2D-7446-980B-697A8135E703}" type="slidenum">
              <a:rPr lang="en-US" smtClean="0"/>
              <a:t>31</a:t>
            </a:fld>
            <a:endParaRPr lang="en-US"/>
          </a:p>
        </p:txBody>
      </p:sp>
    </p:spTree>
    <p:extLst>
      <p:ext uri="{BB962C8B-B14F-4D97-AF65-F5344CB8AC3E}">
        <p14:creationId xmlns:p14="http://schemas.microsoft.com/office/powerpoint/2010/main" val="185980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02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085064" y="2463294"/>
            <a:ext cx="1371600" cy="1059180"/>
          </a:xfrm>
          <a:prstGeom prst="rect">
            <a:avLst/>
          </a:prstGeom>
        </p:spPr>
        <p:txBody>
          <a:bodyPr lIns="250802" tIns="125401" rIns="250802" bIns="125401"/>
          <a:lstStyle/>
          <a:p>
            <a:fld id="{E45AB7D9-1346-3E4A-904F-08327FC88388}" type="slidenum">
              <a:rPr lang="en-US" smtClean="0"/>
              <a:pPr/>
              <a:t>‹#›</a:t>
            </a:fld>
            <a:endParaRPr lang="en-US"/>
          </a:p>
        </p:txBody>
      </p:sp>
      <p:sp>
        <p:nvSpPr>
          <p:cNvPr id="8" name="Content Placeholder 7"/>
          <p:cNvSpPr>
            <a:spLocks noGrp="1"/>
          </p:cNvSpPr>
          <p:nvPr>
            <p:ph sz="quarter" idx="1"/>
          </p:nvPr>
        </p:nvSpPr>
        <p:spPr>
          <a:xfrm>
            <a:off x="905256" y="3664915"/>
            <a:ext cx="25511760" cy="10972800"/>
          </a:xfrm>
          <a:prstGeom prst="rect">
            <a:avLst/>
          </a:prstGeom>
        </p:spPr>
        <p:txBody>
          <a:bodyPr lIns="250802" tIns="125401" rIns="250802" bIns="125401"/>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67884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085064" y="2463294"/>
            <a:ext cx="1371600" cy="1059180"/>
          </a:xfrm>
          <a:prstGeom prst="rect">
            <a:avLst/>
          </a:prstGeom>
        </p:spPr>
        <p:txBody>
          <a:bodyPr lIns="250802" tIns="125401" rIns="250802" bIns="125401"/>
          <a:lstStyle/>
          <a:p>
            <a:fld id="{E45AB7D9-1346-3E4A-904F-08327FC88388}" type="slidenum">
              <a:rPr lang="en-US" smtClean="0"/>
              <a:pPr/>
              <a:t>‹#›</a:t>
            </a:fld>
            <a:endParaRPr lang="en-US"/>
          </a:p>
        </p:txBody>
      </p:sp>
      <p:sp>
        <p:nvSpPr>
          <p:cNvPr id="8" name="Content Placeholder 7"/>
          <p:cNvSpPr>
            <a:spLocks noGrp="1"/>
          </p:cNvSpPr>
          <p:nvPr>
            <p:ph sz="quarter" idx="1"/>
          </p:nvPr>
        </p:nvSpPr>
        <p:spPr>
          <a:xfrm>
            <a:off x="905256" y="3664915"/>
            <a:ext cx="25511760" cy="10972800"/>
          </a:xfrm>
          <a:prstGeom prst="rect">
            <a:avLst/>
          </a:prstGeom>
        </p:spPr>
        <p:txBody>
          <a:bodyPr lIns="250802" tIns="125401" rIns="250802" bIns="125401"/>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5443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085064" y="2463294"/>
            <a:ext cx="1371600" cy="1059180"/>
          </a:xfrm>
          <a:prstGeom prst="rect">
            <a:avLst/>
          </a:prstGeom>
        </p:spPr>
        <p:txBody>
          <a:bodyPr lIns="250802" tIns="125401" rIns="250802" bIns="125401"/>
          <a:lstStyle/>
          <a:p>
            <a:fld id="{E45AB7D9-1346-3E4A-904F-08327FC88388}" type="slidenum">
              <a:rPr lang="en-US" smtClean="0"/>
              <a:pPr/>
              <a:t>‹#›</a:t>
            </a:fld>
            <a:endParaRPr lang="en-US"/>
          </a:p>
        </p:txBody>
      </p:sp>
      <p:sp>
        <p:nvSpPr>
          <p:cNvPr id="8" name="Content Placeholder 7"/>
          <p:cNvSpPr>
            <a:spLocks noGrp="1"/>
          </p:cNvSpPr>
          <p:nvPr>
            <p:ph sz="quarter" idx="1"/>
          </p:nvPr>
        </p:nvSpPr>
        <p:spPr>
          <a:xfrm>
            <a:off x="905256" y="3664915"/>
            <a:ext cx="25511760" cy="10972800"/>
          </a:xfrm>
          <a:prstGeom prst="rect">
            <a:avLst/>
          </a:prstGeom>
        </p:spPr>
        <p:txBody>
          <a:bodyPr lIns="250802" tIns="125401" rIns="250802" bIns="125401"/>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63857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085064" y="2463294"/>
            <a:ext cx="1371600" cy="1059180"/>
          </a:xfrm>
          <a:prstGeom prst="rect">
            <a:avLst/>
          </a:prstGeom>
        </p:spPr>
        <p:txBody>
          <a:bodyPr lIns="250802" tIns="125401" rIns="250802" bIns="125401"/>
          <a:lstStyle/>
          <a:p>
            <a:fld id="{E45AB7D9-1346-3E4A-904F-08327FC88388}" type="slidenum">
              <a:rPr lang="en-US" smtClean="0"/>
              <a:pPr/>
              <a:t>‹#›</a:t>
            </a:fld>
            <a:endParaRPr lang="en-US"/>
          </a:p>
        </p:txBody>
      </p:sp>
      <p:sp>
        <p:nvSpPr>
          <p:cNvPr id="8" name="Content Placeholder 7"/>
          <p:cNvSpPr>
            <a:spLocks noGrp="1"/>
          </p:cNvSpPr>
          <p:nvPr>
            <p:ph sz="quarter" idx="1"/>
          </p:nvPr>
        </p:nvSpPr>
        <p:spPr>
          <a:xfrm>
            <a:off x="905256" y="3664915"/>
            <a:ext cx="25511760" cy="10972800"/>
          </a:xfrm>
          <a:prstGeom prst="rect">
            <a:avLst/>
          </a:prstGeom>
        </p:spPr>
        <p:txBody>
          <a:bodyPr lIns="250802" tIns="125401" rIns="250802" bIns="125401"/>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4669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85223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27432000" cy="1763205"/>
          </a:xfrm>
          <a:prstGeom prst="rect">
            <a:avLst/>
          </a:prstGeom>
          <a:solidFill>
            <a:srgbClr val="C75E08"/>
          </a:solidFill>
          <a:ln>
            <a:noFill/>
          </a:ln>
          <a:effectLst/>
        </p:spPr>
        <p:style>
          <a:lnRef idx="1">
            <a:schemeClr val="accent1"/>
          </a:lnRef>
          <a:fillRef idx="3">
            <a:schemeClr val="accent1"/>
          </a:fillRef>
          <a:effectRef idx="2">
            <a:schemeClr val="accent1"/>
          </a:effectRef>
          <a:fontRef idx="minor">
            <a:schemeClr val="lt1"/>
          </a:fontRef>
        </p:style>
        <p:txBody>
          <a:bodyPr lIns="70784" tIns="35392" rIns="70784" bIns="35392" rtlCol="0" anchor="ctr"/>
          <a:lstStyle/>
          <a:p>
            <a:pPr algn="ctr"/>
            <a:endParaRPr lang="en-US">
              <a:solidFill>
                <a:schemeClr val="accent6">
                  <a:lumMod val="75000"/>
                </a:schemeClr>
              </a:solidFill>
            </a:endParaRPr>
          </a:p>
        </p:txBody>
      </p:sp>
      <p:pic>
        <p:nvPicPr>
          <p:cNvPr id="11" name="Picture 10"/>
          <p:cNvPicPr>
            <a:picLocks noChangeAspect="1"/>
          </p:cNvPicPr>
          <p:nvPr userDrawn="1"/>
        </p:nvPicPr>
        <p:blipFill>
          <a:blip r:embed="rId7"/>
          <a:stretch>
            <a:fillRect/>
          </a:stretch>
        </p:blipFill>
        <p:spPr>
          <a:xfrm>
            <a:off x="11124664" y="453204"/>
            <a:ext cx="5247822" cy="975060"/>
          </a:xfrm>
          <a:prstGeom prst="rect">
            <a:avLst/>
          </a:prstGeom>
          <a:noFill/>
          <a:ln>
            <a:noFill/>
          </a:ln>
        </p:spPr>
      </p:pic>
      <p:sp>
        <p:nvSpPr>
          <p:cNvPr id="12" name="Rectangle 11"/>
          <p:cNvSpPr/>
          <p:nvPr userDrawn="1"/>
        </p:nvSpPr>
        <p:spPr>
          <a:xfrm>
            <a:off x="0" y="15428041"/>
            <a:ext cx="27432000" cy="1031159"/>
          </a:xfrm>
          <a:prstGeom prst="rect">
            <a:avLst/>
          </a:prstGeom>
          <a:solidFill>
            <a:srgbClr val="C75E08"/>
          </a:solidFill>
          <a:ln>
            <a:noFill/>
          </a:ln>
          <a:effectLst/>
        </p:spPr>
        <p:style>
          <a:lnRef idx="1">
            <a:schemeClr val="accent1"/>
          </a:lnRef>
          <a:fillRef idx="3">
            <a:schemeClr val="accent1"/>
          </a:fillRef>
          <a:effectRef idx="2">
            <a:schemeClr val="accent1"/>
          </a:effectRef>
          <a:fontRef idx="minor">
            <a:schemeClr val="lt1"/>
          </a:fontRef>
        </p:style>
        <p:txBody>
          <a:bodyPr lIns="70784" tIns="35392" rIns="70784" bIns="35392" rtlCol="0" anchor="ctr"/>
          <a:lstStyle/>
          <a:p>
            <a:pPr algn="ctr"/>
            <a:endParaRPr lang="en-US">
              <a:solidFill>
                <a:schemeClr val="accent6">
                  <a:lumMod val="75000"/>
                </a:schemeClr>
              </a:solidFill>
            </a:endParaRPr>
          </a:p>
        </p:txBody>
      </p:sp>
      <p:sp>
        <p:nvSpPr>
          <p:cNvPr id="13" name="TextBox 12"/>
          <p:cNvSpPr txBox="1"/>
          <p:nvPr userDrawn="1"/>
        </p:nvSpPr>
        <p:spPr>
          <a:xfrm>
            <a:off x="7152900" y="15691207"/>
            <a:ext cx="13126200" cy="502362"/>
          </a:xfrm>
          <a:prstGeom prst="rect">
            <a:avLst/>
          </a:prstGeom>
          <a:noFill/>
        </p:spPr>
        <p:txBody>
          <a:bodyPr wrap="square" lIns="70784" tIns="35392" rIns="70784" bIns="35392" rtlCol="0">
            <a:spAutoFit/>
          </a:bodyPr>
          <a:lstStyle/>
          <a:p>
            <a:pPr algn="ctr"/>
            <a:r>
              <a:rPr lang="en-US" sz="2800" dirty="0" err="1">
                <a:solidFill>
                  <a:schemeClr val="bg1"/>
                </a:solidFill>
                <a:latin typeface="Helvetica"/>
                <a:cs typeface="Helvetica"/>
              </a:rPr>
              <a:t>utexas.edu</a:t>
            </a:r>
            <a:r>
              <a:rPr lang="en-US" sz="2800" dirty="0">
                <a:solidFill>
                  <a:schemeClr val="bg1"/>
                </a:solidFill>
                <a:latin typeface="Helvetica"/>
                <a:cs typeface="Helvetica"/>
              </a:rPr>
              <a:t>/nursing</a:t>
            </a:r>
          </a:p>
        </p:txBody>
      </p:sp>
    </p:spTree>
    <p:extLst>
      <p:ext uri="{BB962C8B-B14F-4D97-AF65-F5344CB8AC3E}">
        <p14:creationId xmlns:p14="http://schemas.microsoft.com/office/powerpoint/2010/main" val="3880199605"/>
      </p:ext>
    </p:extLst>
  </p:cSld>
  <p:clrMap bg1="lt1" tx1="dk1" bg2="lt2" tx2="dk2" accent1="accent1" accent2="accent2" accent3="accent3" accent4="accent4" accent5="accent5" accent6="accent6" hlink="hlink" folHlink="folHlink"/>
  <p:sldLayoutIdLst>
    <p:sldLayoutId id="2147483651" r:id="rId1"/>
    <p:sldLayoutId id="2147483657" r:id="rId2"/>
    <p:sldLayoutId id="2147483658" r:id="rId3"/>
    <p:sldLayoutId id="2147483659" r:id="rId4"/>
    <p:sldLayoutId id="2147483667" r:id="rId5"/>
  </p:sldLayoutIdLst>
  <p:txStyles>
    <p:titleStyle>
      <a:lvl1pPr algn="ctr" defTabSz="889822" rtl="0" eaLnBrk="1" latinLnBrk="0" hangingPunct="1">
        <a:spcBef>
          <a:spcPct val="0"/>
        </a:spcBef>
        <a:buNone/>
        <a:defRPr sz="8600" kern="1200">
          <a:solidFill>
            <a:schemeClr val="tx1"/>
          </a:solidFill>
          <a:latin typeface="+mj-lt"/>
          <a:ea typeface="+mj-ea"/>
          <a:cs typeface="+mj-cs"/>
        </a:defRPr>
      </a:lvl1pPr>
    </p:titleStyle>
    <p:bodyStyle>
      <a:lvl1pPr marL="667366" indent="-667366" algn="l" defTabSz="889822" rtl="0" eaLnBrk="1" latinLnBrk="0" hangingPunct="1">
        <a:spcBef>
          <a:spcPct val="20000"/>
        </a:spcBef>
        <a:buFont typeface="Arial"/>
        <a:buChar char="•"/>
        <a:defRPr sz="6200" kern="1200">
          <a:solidFill>
            <a:schemeClr val="tx1"/>
          </a:solidFill>
          <a:latin typeface="+mn-lt"/>
          <a:ea typeface="+mn-ea"/>
          <a:cs typeface="+mn-cs"/>
        </a:defRPr>
      </a:lvl1pPr>
      <a:lvl2pPr marL="1445961" indent="-556139" algn="l" defTabSz="889822" rtl="0" eaLnBrk="1" latinLnBrk="0" hangingPunct="1">
        <a:spcBef>
          <a:spcPct val="20000"/>
        </a:spcBef>
        <a:buFont typeface="Arial"/>
        <a:buChar char="–"/>
        <a:defRPr sz="5400" kern="1200">
          <a:solidFill>
            <a:schemeClr val="tx1"/>
          </a:solidFill>
          <a:latin typeface="+mn-lt"/>
          <a:ea typeface="+mn-ea"/>
          <a:cs typeface="+mn-cs"/>
        </a:defRPr>
      </a:lvl2pPr>
      <a:lvl3pPr marL="2224555" indent="-444911" algn="l" defTabSz="889822" rtl="0" eaLnBrk="1" latinLnBrk="0" hangingPunct="1">
        <a:spcBef>
          <a:spcPct val="20000"/>
        </a:spcBef>
        <a:buFont typeface="Arial"/>
        <a:buChar char="•"/>
        <a:defRPr sz="4600" kern="1200">
          <a:solidFill>
            <a:schemeClr val="tx1"/>
          </a:solidFill>
          <a:latin typeface="+mn-lt"/>
          <a:ea typeface="+mn-ea"/>
          <a:cs typeface="+mn-cs"/>
        </a:defRPr>
      </a:lvl3pPr>
      <a:lvl4pPr marL="3114377" indent="-444911" algn="l" defTabSz="889822" rtl="0" eaLnBrk="1" latinLnBrk="0" hangingPunct="1">
        <a:spcBef>
          <a:spcPct val="20000"/>
        </a:spcBef>
        <a:buFont typeface="Arial"/>
        <a:buChar char="–"/>
        <a:defRPr sz="3900" kern="1200">
          <a:solidFill>
            <a:schemeClr val="tx1"/>
          </a:solidFill>
          <a:latin typeface="+mn-lt"/>
          <a:ea typeface="+mn-ea"/>
          <a:cs typeface="+mn-cs"/>
        </a:defRPr>
      </a:lvl4pPr>
      <a:lvl5pPr marL="4004199" indent="-444911" algn="l" defTabSz="889822" rtl="0" eaLnBrk="1" latinLnBrk="0" hangingPunct="1">
        <a:spcBef>
          <a:spcPct val="20000"/>
        </a:spcBef>
        <a:buFont typeface="Arial"/>
        <a:buChar char="»"/>
        <a:defRPr sz="3900" kern="1200">
          <a:solidFill>
            <a:schemeClr val="tx1"/>
          </a:solidFill>
          <a:latin typeface="+mn-lt"/>
          <a:ea typeface="+mn-ea"/>
          <a:cs typeface="+mn-cs"/>
        </a:defRPr>
      </a:lvl5pPr>
      <a:lvl6pPr marL="4894020" indent="-444911" algn="l" defTabSz="889822" rtl="0" eaLnBrk="1" latinLnBrk="0" hangingPunct="1">
        <a:spcBef>
          <a:spcPct val="20000"/>
        </a:spcBef>
        <a:buFont typeface="Arial"/>
        <a:buChar char="•"/>
        <a:defRPr sz="3900" kern="1200">
          <a:solidFill>
            <a:schemeClr val="tx1"/>
          </a:solidFill>
          <a:latin typeface="+mn-lt"/>
          <a:ea typeface="+mn-ea"/>
          <a:cs typeface="+mn-cs"/>
        </a:defRPr>
      </a:lvl6pPr>
      <a:lvl7pPr marL="5783843" indent="-444911" algn="l" defTabSz="889822" rtl="0" eaLnBrk="1" latinLnBrk="0" hangingPunct="1">
        <a:spcBef>
          <a:spcPct val="20000"/>
        </a:spcBef>
        <a:buFont typeface="Arial"/>
        <a:buChar char="•"/>
        <a:defRPr sz="3900" kern="1200">
          <a:solidFill>
            <a:schemeClr val="tx1"/>
          </a:solidFill>
          <a:latin typeface="+mn-lt"/>
          <a:ea typeface="+mn-ea"/>
          <a:cs typeface="+mn-cs"/>
        </a:defRPr>
      </a:lvl7pPr>
      <a:lvl8pPr marL="6673665" indent="-444911" algn="l" defTabSz="889822" rtl="0" eaLnBrk="1" latinLnBrk="0" hangingPunct="1">
        <a:spcBef>
          <a:spcPct val="20000"/>
        </a:spcBef>
        <a:buFont typeface="Arial"/>
        <a:buChar char="•"/>
        <a:defRPr sz="3900" kern="1200">
          <a:solidFill>
            <a:schemeClr val="tx1"/>
          </a:solidFill>
          <a:latin typeface="+mn-lt"/>
          <a:ea typeface="+mn-ea"/>
          <a:cs typeface="+mn-cs"/>
        </a:defRPr>
      </a:lvl8pPr>
      <a:lvl9pPr marL="7563486" indent="-444911" algn="l" defTabSz="889822" rtl="0" eaLnBrk="1" latinLnBrk="0" hangingPunct="1">
        <a:spcBef>
          <a:spcPct val="20000"/>
        </a:spcBef>
        <a:buFont typeface="Arial"/>
        <a:buChar char="•"/>
        <a:defRPr sz="3900" kern="1200">
          <a:solidFill>
            <a:schemeClr val="tx1"/>
          </a:solidFill>
          <a:latin typeface="+mn-lt"/>
          <a:ea typeface="+mn-ea"/>
          <a:cs typeface="+mn-cs"/>
        </a:defRPr>
      </a:lvl9pPr>
    </p:bodyStyle>
    <p:otherStyle>
      <a:defPPr>
        <a:defRPr lang="en-US"/>
      </a:defPPr>
      <a:lvl1pPr marL="0" algn="l" defTabSz="889822" rtl="0" eaLnBrk="1" latinLnBrk="0" hangingPunct="1">
        <a:defRPr sz="3500" kern="1200">
          <a:solidFill>
            <a:schemeClr val="tx1"/>
          </a:solidFill>
          <a:latin typeface="+mn-lt"/>
          <a:ea typeface="+mn-ea"/>
          <a:cs typeface="+mn-cs"/>
        </a:defRPr>
      </a:lvl1pPr>
      <a:lvl2pPr marL="889822" algn="l" defTabSz="889822" rtl="0" eaLnBrk="1" latinLnBrk="0" hangingPunct="1">
        <a:defRPr sz="3500" kern="1200">
          <a:solidFill>
            <a:schemeClr val="tx1"/>
          </a:solidFill>
          <a:latin typeface="+mn-lt"/>
          <a:ea typeface="+mn-ea"/>
          <a:cs typeface="+mn-cs"/>
        </a:defRPr>
      </a:lvl2pPr>
      <a:lvl3pPr marL="1779644" algn="l" defTabSz="889822" rtl="0" eaLnBrk="1" latinLnBrk="0" hangingPunct="1">
        <a:defRPr sz="3500" kern="1200">
          <a:solidFill>
            <a:schemeClr val="tx1"/>
          </a:solidFill>
          <a:latin typeface="+mn-lt"/>
          <a:ea typeface="+mn-ea"/>
          <a:cs typeface="+mn-cs"/>
        </a:defRPr>
      </a:lvl3pPr>
      <a:lvl4pPr marL="2669466" algn="l" defTabSz="889822" rtl="0" eaLnBrk="1" latinLnBrk="0" hangingPunct="1">
        <a:defRPr sz="3500" kern="1200">
          <a:solidFill>
            <a:schemeClr val="tx1"/>
          </a:solidFill>
          <a:latin typeface="+mn-lt"/>
          <a:ea typeface="+mn-ea"/>
          <a:cs typeface="+mn-cs"/>
        </a:defRPr>
      </a:lvl4pPr>
      <a:lvl5pPr marL="3559288" algn="l" defTabSz="889822" rtl="0" eaLnBrk="1" latinLnBrk="0" hangingPunct="1">
        <a:defRPr sz="3500" kern="1200">
          <a:solidFill>
            <a:schemeClr val="tx1"/>
          </a:solidFill>
          <a:latin typeface="+mn-lt"/>
          <a:ea typeface="+mn-ea"/>
          <a:cs typeface="+mn-cs"/>
        </a:defRPr>
      </a:lvl5pPr>
      <a:lvl6pPr marL="4449110" algn="l" defTabSz="889822" rtl="0" eaLnBrk="1" latinLnBrk="0" hangingPunct="1">
        <a:defRPr sz="3500" kern="1200">
          <a:solidFill>
            <a:schemeClr val="tx1"/>
          </a:solidFill>
          <a:latin typeface="+mn-lt"/>
          <a:ea typeface="+mn-ea"/>
          <a:cs typeface="+mn-cs"/>
        </a:defRPr>
      </a:lvl6pPr>
      <a:lvl7pPr marL="5338931" algn="l" defTabSz="889822" rtl="0" eaLnBrk="1" latinLnBrk="0" hangingPunct="1">
        <a:defRPr sz="3500" kern="1200">
          <a:solidFill>
            <a:schemeClr val="tx1"/>
          </a:solidFill>
          <a:latin typeface="+mn-lt"/>
          <a:ea typeface="+mn-ea"/>
          <a:cs typeface="+mn-cs"/>
        </a:defRPr>
      </a:lvl7pPr>
      <a:lvl8pPr marL="6228754" algn="l" defTabSz="889822" rtl="0" eaLnBrk="1" latinLnBrk="0" hangingPunct="1">
        <a:defRPr sz="3500" kern="1200">
          <a:solidFill>
            <a:schemeClr val="tx1"/>
          </a:solidFill>
          <a:latin typeface="+mn-lt"/>
          <a:ea typeface="+mn-ea"/>
          <a:cs typeface="+mn-cs"/>
        </a:defRPr>
      </a:lvl8pPr>
      <a:lvl9pPr marL="7118576" algn="l" defTabSz="889822" rtl="0" eaLnBrk="1" latinLnBrk="0" hangingPunct="1">
        <a:defRPr sz="3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2012_000027.jpg"/>
          <p:cNvPicPr>
            <a:picLocks noChangeAspect="1"/>
          </p:cNvPicPr>
          <p:nvPr userDrawn="1"/>
        </p:nvPicPr>
        <p:blipFill rotWithShape="1">
          <a:blip r:embed="rId3">
            <a:extLst>
              <a:ext uri="{28A0092B-C50C-407E-A947-70E740481C1C}">
                <a14:useLocalDpi xmlns:a14="http://schemas.microsoft.com/office/drawing/2010/main" val="0"/>
              </a:ext>
            </a:extLst>
          </a:blip>
          <a:srcRect t="-716" b="21150"/>
          <a:stretch/>
        </p:blipFill>
        <p:spPr>
          <a:xfrm>
            <a:off x="0" y="9070929"/>
            <a:ext cx="27432000" cy="7388271"/>
          </a:xfrm>
          <a:prstGeom prst="rect">
            <a:avLst/>
          </a:prstGeom>
        </p:spPr>
      </p:pic>
      <p:sp>
        <p:nvSpPr>
          <p:cNvPr id="6" name="Rectangle 5"/>
          <p:cNvSpPr/>
          <p:nvPr userDrawn="1"/>
        </p:nvSpPr>
        <p:spPr>
          <a:xfrm>
            <a:off x="21045714" y="13860379"/>
            <a:ext cx="6041572" cy="1995604"/>
          </a:xfrm>
          <a:prstGeom prst="rect">
            <a:avLst/>
          </a:prstGeom>
          <a:solidFill>
            <a:srgbClr val="C75E08">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lIns="70784" tIns="35392" rIns="70784" bIns="35392" rtlCol="0" anchor="ctr"/>
          <a:lstStyle/>
          <a:p>
            <a:pPr algn="ctr"/>
            <a:endParaRPr lang="en-US">
              <a:solidFill>
                <a:schemeClr val="accent6">
                  <a:lumMod val="75000"/>
                </a:schemeClr>
              </a:solidFill>
            </a:endParaRPr>
          </a:p>
        </p:txBody>
      </p:sp>
      <p:pic>
        <p:nvPicPr>
          <p:cNvPr id="11" name="Picture 10"/>
          <p:cNvPicPr>
            <a:picLocks noChangeAspect="1"/>
          </p:cNvPicPr>
          <p:nvPr userDrawn="1"/>
        </p:nvPicPr>
        <p:blipFill>
          <a:blip r:embed="rId4"/>
          <a:stretch>
            <a:fillRect/>
          </a:stretch>
        </p:blipFill>
        <p:spPr>
          <a:xfrm>
            <a:off x="21466092" y="14492702"/>
            <a:ext cx="5247822" cy="975060"/>
          </a:xfrm>
          <a:prstGeom prst="rect">
            <a:avLst/>
          </a:prstGeom>
          <a:noFill/>
          <a:ln>
            <a:noFill/>
          </a:ln>
        </p:spPr>
      </p:pic>
    </p:spTree>
    <p:extLst>
      <p:ext uri="{BB962C8B-B14F-4D97-AF65-F5344CB8AC3E}">
        <p14:creationId xmlns:p14="http://schemas.microsoft.com/office/powerpoint/2010/main" val="549627455"/>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889822" rtl="0" eaLnBrk="1" latinLnBrk="0" hangingPunct="1">
        <a:spcBef>
          <a:spcPct val="0"/>
        </a:spcBef>
        <a:buNone/>
        <a:defRPr sz="8600" kern="1200">
          <a:solidFill>
            <a:schemeClr val="tx1"/>
          </a:solidFill>
          <a:latin typeface="+mj-lt"/>
          <a:ea typeface="+mj-ea"/>
          <a:cs typeface="+mj-cs"/>
        </a:defRPr>
      </a:lvl1pPr>
    </p:titleStyle>
    <p:bodyStyle>
      <a:lvl1pPr marL="667366" indent="-667366" algn="l" defTabSz="889822" rtl="0" eaLnBrk="1" latinLnBrk="0" hangingPunct="1">
        <a:spcBef>
          <a:spcPct val="20000"/>
        </a:spcBef>
        <a:buFont typeface="Arial"/>
        <a:buChar char="•"/>
        <a:defRPr sz="6200" kern="1200">
          <a:solidFill>
            <a:schemeClr val="tx1"/>
          </a:solidFill>
          <a:latin typeface="+mn-lt"/>
          <a:ea typeface="+mn-ea"/>
          <a:cs typeface="+mn-cs"/>
        </a:defRPr>
      </a:lvl1pPr>
      <a:lvl2pPr marL="1445961" indent="-556139" algn="l" defTabSz="889822" rtl="0" eaLnBrk="1" latinLnBrk="0" hangingPunct="1">
        <a:spcBef>
          <a:spcPct val="20000"/>
        </a:spcBef>
        <a:buFont typeface="Arial"/>
        <a:buChar char="–"/>
        <a:defRPr sz="5400" kern="1200">
          <a:solidFill>
            <a:schemeClr val="tx1"/>
          </a:solidFill>
          <a:latin typeface="+mn-lt"/>
          <a:ea typeface="+mn-ea"/>
          <a:cs typeface="+mn-cs"/>
        </a:defRPr>
      </a:lvl2pPr>
      <a:lvl3pPr marL="2224555" indent="-444911" algn="l" defTabSz="889822" rtl="0" eaLnBrk="1" latinLnBrk="0" hangingPunct="1">
        <a:spcBef>
          <a:spcPct val="20000"/>
        </a:spcBef>
        <a:buFont typeface="Arial"/>
        <a:buChar char="•"/>
        <a:defRPr sz="4600" kern="1200">
          <a:solidFill>
            <a:schemeClr val="tx1"/>
          </a:solidFill>
          <a:latin typeface="+mn-lt"/>
          <a:ea typeface="+mn-ea"/>
          <a:cs typeface="+mn-cs"/>
        </a:defRPr>
      </a:lvl3pPr>
      <a:lvl4pPr marL="3114377" indent="-444911" algn="l" defTabSz="889822" rtl="0" eaLnBrk="1" latinLnBrk="0" hangingPunct="1">
        <a:spcBef>
          <a:spcPct val="20000"/>
        </a:spcBef>
        <a:buFont typeface="Arial"/>
        <a:buChar char="–"/>
        <a:defRPr sz="3900" kern="1200">
          <a:solidFill>
            <a:schemeClr val="tx1"/>
          </a:solidFill>
          <a:latin typeface="+mn-lt"/>
          <a:ea typeface="+mn-ea"/>
          <a:cs typeface="+mn-cs"/>
        </a:defRPr>
      </a:lvl4pPr>
      <a:lvl5pPr marL="4004199" indent="-444911" algn="l" defTabSz="889822" rtl="0" eaLnBrk="1" latinLnBrk="0" hangingPunct="1">
        <a:spcBef>
          <a:spcPct val="20000"/>
        </a:spcBef>
        <a:buFont typeface="Arial"/>
        <a:buChar char="»"/>
        <a:defRPr sz="3900" kern="1200">
          <a:solidFill>
            <a:schemeClr val="tx1"/>
          </a:solidFill>
          <a:latin typeface="+mn-lt"/>
          <a:ea typeface="+mn-ea"/>
          <a:cs typeface="+mn-cs"/>
        </a:defRPr>
      </a:lvl5pPr>
      <a:lvl6pPr marL="4894020" indent="-444911" algn="l" defTabSz="889822" rtl="0" eaLnBrk="1" latinLnBrk="0" hangingPunct="1">
        <a:spcBef>
          <a:spcPct val="20000"/>
        </a:spcBef>
        <a:buFont typeface="Arial"/>
        <a:buChar char="•"/>
        <a:defRPr sz="3900" kern="1200">
          <a:solidFill>
            <a:schemeClr val="tx1"/>
          </a:solidFill>
          <a:latin typeface="+mn-lt"/>
          <a:ea typeface="+mn-ea"/>
          <a:cs typeface="+mn-cs"/>
        </a:defRPr>
      </a:lvl6pPr>
      <a:lvl7pPr marL="5783843" indent="-444911" algn="l" defTabSz="889822" rtl="0" eaLnBrk="1" latinLnBrk="0" hangingPunct="1">
        <a:spcBef>
          <a:spcPct val="20000"/>
        </a:spcBef>
        <a:buFont typeface="Arial"/>
        <a:buChar char="•"/>
        <a:defRPr sz="3900" kern="1200">
          <a:solidFill>
            <a:schemeClr val="tx1"/>
          </a:solidFill>
          <a:latin typeface="+mn-lt"/>
          <a:ea typeface="+mn-ea"/>
          <a:cs typeface="+mn-cs"/>
        </a:defRPr>
      </a:lvl7pPr>
      <a:lvl8pPr marL="6673665" indent="-444911" algn="l" defTabSz="889822" rtl="0" eaLnBrk="1" latinLnBrk="0" hangingPunct="1">
        <a:spcBef>
          <a:spcPct val="20000"/>
        </a:spcBef>
        <a:buFont typeface="Arial"/>
        <a:buChar char="•"/>
        <a:defRPr sz="3900" kern="1200">
          <a:solidFill>
            <a:schemeClr val="tx1"/>
          </a:solidFill>
          <a:latin typeface="+mn-lt"/>
          <a:ea typeface="+mn-ea"/>
          <a:cs typeface="+mn-cs"/>
        </a:defRPr>
      </a:lvl8pPr>
      <a:lvl9pPr marL="7563486" indent="-444911" algn="l" defTabSz="889822" rtl="0" eaLnBrk="1" latinLnBrk="0" hangingPunct="1">
        <a:spcBef>
          <a:spcPct val="20000"/>
        </a:spcBef>
        <a:buFont typeface="Arial"/>
        <a:buChar char="•"/>
        <a:defRPr sz="3900" kern="1200">
          <a:solidFill>
            <a:schemeClr val="tx1"/>
          </a:solidFill>
          <a:latin typeface="+mn-lt"/>
          <a:ea typeface="+mn-ea"/>
          <a:cs typeface="+mn-cs"/>
        </a:defRPr>
      </a:lvl9pPr>
    </p:bodyStyle>
    <p:otherStyle>
      <a:defPPr>
        <a:defRPr lang="en-US"/>
      </a:defPPr>
      <a:lvl1pPr marL="0" algn="l" defTabSz="889822" rtl="0" eaLnBrk="1" latinLnBrk="0" hangingPunct="1">
        <a:defRPr sz="3500" kern="1200">
          <a:solidFill>
            <a:schemeClr val="tx1"/>
          </a:solidFill>
          <a:latin typeface="+mn-lt"/>
          <a:ea typeface="+mn-ea"/>
          <a:cs typeface="+mn-cs"/>
        </a:defRPr>
      </a:lvl1pPr>
      <a:lvl2pPr marL="889822" algn="l" defTabSz="889822" rtl="0" eaLnBrk="1" latinLnBrk="0" hangingPunct="1">
        <a:defRPr sz="3500" kern="1200">
          <a:solidFill>
            <a:schemeClr val="tx1"/>
          </a:solidFill>
          <a:latin typeface="+mn-lt"/>
          <a:ea typeface="+mn-ea"/>
          <a:cs typeface="+mn-cs"/>
        </a:defRPr>
      </a:lvl2pPr>
      <a:lvl3pPr marL="1779644" algn="l" defTabSz="889822" rtl="0" eaLnBrk="1" latinLnBrk="0" hangingPunct="1">
        <a:defRPr sz="3500" kern="1200">
          <a:solidFill>
            <a:schemeClr val="tx1"/>
          </a:solidFill>
          <a:latin typeface="+mn-lt"/>
          <a:ea typeface="+mn-ea"/>
          <a:cs typeface="+mn-cs"/>
        </a:defRPr>
      </a:lvl3pPr>
      <a:lvl4pPr marL="2669466" algn="l" defTabSz="889822" rtl="0" eaLnBrk="1" latinLnBrk="0" hangingPunct="1">
        <a:defRPr sz="3500" kern="1200">
          <a:solidFill>
            <a:schemeClr val="tx1"/>
          </a:solidFill>
          <a:latin typeface="+mn-lt"/>
          <a:ea typeface="+mn-ea"/>
          <a:cs typeface="+mn-cs"/>
        </a:defRPr>
      </a:lvl4pPr>
      <a:lvl5pPr marL="3559288" algn="l" defTabSz="889822" rtl="0" eaLnBrk="1" latinLnBrk="0" hangingPunct="1">
        <a:defRPr sz="3500" kern="1200">
          <a:solidFill>
            <a:schemeClr val="tx1"/>
          </a:solidFill>
          <a:latin typeface="+mn-lt"/>
          <a:ea typeface="+mn-ea"/>
          <a:cs typeface="+mn-cs"/>
        </a:defRPr>
      </a:lvl5pPr>
      <a:lvl6pPr marL="4449110" algn="l" defTabSz="889822" rtl="0" eaLnBrk="1" latinLnBrk="0" hangingPunct="1">
        <a:defRPr sz="3500" kern="1200">
          <a:solidFill>
            <a:schemeClr val="tx1"/>
          </a:solidFill>
          <a:latin typeface="+mn-lt"/>
          <a:ea typeface="+mn-ea"/>
          <a:cs typeface="+mn-cs"/>
        </a:defRPr>
      </a:lvl6pPr>
      <a:lvl7pPr marL="5338931" algn="l" defTabSz="889822" rtl="0" eaLnBrk="1" latinLnBrk="0" hangingPunct="1">
        <a:defRPr sz="3500" kern="1200">
          <a:solidFill>
            <a:schemeClr val="tx1"/>
          </a:solidFill>
          <a:latin typeface="+mn-lt"/>
          <a:ea typeface="+mn-ea"/>
          <a:cs typeface="+mn-cs"/>
        </a:defRPr>
      </a:lvl7pPr>
      <a:lvl8pPr marL="6228754" algn="l" defTabSz="889822" rtl="0" eaLnBrk="1" latinLnBrk="0" hangingPunct="1">
        <a:defRPr sz="3500" kern="1200">
          <a:solidFill>
            <a:schemeClr val="tx1"/>
          </a:solidFill>
          <a:latin typeface="+mn-lt"/>
          <a:ea typeface="+mn-ea"/>
          <a:cs typeface="+mn-cs"/>
        </a:defRPr>
      </a:lvl8pPr>
      <a:lvl9pPr marL="7118576" algn="l" defTabSz="889822" rtl="0" eaLnBrk="1" latinLnBrk="0" hangingPunct="1">
        <a:defRPr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https://www.ctc-ri.org/sites/default/files/uploads/ctc.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montefiorehvc.org/what-matters-to-you/" TargetMode="External"/><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hyperlink" Target="https://nam12.safelinks.protection.outlook.com/?url=https://www.surveymonkey.com/r/FPS5MHF&amp;data=04|01||bddff00596594756a4d908da10ca681e|31d7e2a5bdd8414e9e97bea998ebdfe1|0|0|637840758761245656|Unknown|TWFpbGZsb3d8eyJWIjoiMC4wLjAwMDAiLCJQIjoiV2luMzIiLCJBTiI6Ik1haWwiLCJXVCI6Mn0%3D|3000&amp;sdata=bg9frvHaBv5YqMgr04viMEPJ7UK8eEuUlUzlHHwD/Rs%3D&amp;reserved=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798954" y="-827482"/>
            <a:ext cx="184731" cy="630942"/>
          </a:xfrm>
          <a:prstGeom prst="rect">
            <a:avLst/>
          </a:prstGeom>
          <a:noFill/>
        </p:spPr>
        <p:txBody>
          <a:bodyPr wrap="none" rtlCol="0">
            <a:spAutoFit/>
          </a:bodyPr>
          <a:lstStyle/>
          <a:p>
            <a:endParaRPr lang="en-US"/>
          </a:p>
        </p:txBody>
      </p:sp>
      <p:sp>
        <p:nvSpPr>
          <p:cNvPr id="10" name="Subtitle 2">
            <a:extLst>
              <a:ext uri="{FF2B5EF4-FFF2-40B4-BE49-F238E27FC236}">
                <a16:creationId xmlns:a16="http://schemas.microsoft.com/office/drawing/2014/main" id="{7488A8A3-B359-4673-A61A-1C2025927AB1}"/>
              </a:ext>
            </a:extLst>
          </p:cNvPr>
          <p:cNvSpPr txBox="1">
            <a:spLocks/>
          </p:cNvSpPr>
          <p:nvPr/>
        </p:nvSpPr>
        <p:spPr>
          <a:xfrm>
            <a:off x="687120" y="8619891"/>
            <a:ext cx="25703480" cy="3771547"/>
          </a:xfrm>
          <a:prstGeom prst="rect">
            <a:avLst/>
          </a:prstGeom>
        </p:spPr>
        <p:txBody>
          <a:bodyPr anchor="t">
            <a:noAutofit/>
          </a:bodyPr>
          <a:lstStyle>
            <a:lvl1pPr marL="667366" indent="-667366" algn="l" defTabSz="889822" rtl="0" eaLnBrk="1" latinLnBrk="0" hangingPunct="1">
              <a:spcBef>
                <a:spcPct val="20000"/>
              </a:spcBef>
              <a:buFont typeface="Arial"/>
              <a:buChar char="•"/>
              <a:defRPr sz="6200" kern="1200">
                <a:solidFill>
                  <a:schemeClr val="tx1"/>
                </a:solidFill>
                <a:latin typeface="+mn-lt"/>
                <a:ea typeface="+mn-ea"/>
                <a:cs typeface="+mn-cs"/>
              </a:defRPr>
            </a:lvl1pPr>
            <a:lvl2pPr marL="1445961" indent="-556139" algn="l" defTabSz="889822" rtl="0" eaLnBrk="1" latinLnBrk="0" hangingPunct="1">
              <a:spcBef>
                <a:spcPct val="20000"/>
              </a:spcBef>
              <a:buFont typeface="Arial"/>
              <a:buChar char="–"/>
              <a:defRPr sz="5400" kern="1200">
                <a:solidFill>
                  <a:schemeClr val="tx1"/>
                </a:solidFill>
                <a:latin typeface="+mn-lt"/>
                <a:ea typeface="+mn-ea"/>
                <a:cs typeface="+mn-cs"/>
              </a:defRPr>
            </a:lvl2pPr>
            <a:lvl3pPr marL="2224555" indent="-444911" algn="l" defTabSz="889822" rtl="0" eaLnBrk="1" latinLnBrk="0" hangingPunct="1">
              <a:spcBef>
                <a:spcPct val="20000"/>
              </a:spcBef>
              <a:buFont typeface="Arial"/>
              <a:buChar char="•"/>
              <a:defRPr sz="4600" kern="1200">
                <a:solidFill>
                  <a:schemeClr val="tx1"/>
                </a:solidFill>
                <a:latin typeface="+mn-lt"/>
                <a:ea typeface="+mn-ea"/>
                <a:cs typeface="+mn-cs"/>
              </a:defRPr>
            </a:lvl3pPr>
            <a:lvl4pPr marL="3114377" indent="-444911" algn="l" defTabSz="889822" rtl="0" eaLnBrk="1" latinLnBrk="0" hangingPunct="1">
              <a:spcBef>
                <a:spcPct val="20000"/>
              </a:spcBef>
              <a:buFont typeface="Arial"/>
              <a:buChar char="–"/>
              <a:defRPr sz="3900" kern="1200">
                <a:solidFill>
                  <a:schemeClr val="tx1"/>
                </a:solidFill>
                <a:latin typeface="+mn-lt"/>
                <a:ea typeface="+mn-ea"/>
                <a:cs typeface="+mn-cs"/>
              </a:defRPr>
            </a:lvl4pPr>
            <a:lvl5pPr marL="4004199" indent="-444911" algn="l" defTabSz="889822" rtl="0" eaLnBrk="1" latinLnBrk="0" hangingPunct="1">
              <a:spcBef>
                <a:spcPct val="20000"/>
              </a:spcBef>
              <a:buFont typeface="Arial"/>
              <a:buChar char="»"/>
              <a:defRPr sz="3900" kern="1200">
                <a:solidFill>
                  <a:schemeClr val="tx1"/>
                </a:solidFill>
                <a:latin typeface="+mn-lt"/>
                <a:ea typeface="+mn-ea"/>
                <a:cs typeface="+mn-cs"/>
              </a:defRPr>
            </a:lvl5pPr>
            <a:lvl6pPr marL="4894020" indent="-444911" algn="l" defTabSz="889822" rtl="0" eaLnBrk="1" latinLnBrk="0" hangingPunct="1">
              <a:spcBef>
                <a:spcPct val="20000"/>
              </a:spcBef>
              <a:buFont typeface="Arial"/>
              <a:buChar char="•"/>
              <a:defRPr sz="3900" kern="1200">
                <a:solidFill>
                  <a:schemeClr val="tx1"/>
                </a:solidFill>
                <a:latin typeface="+mn-lt"/>
                <a:ea typeface="+mn-ea"/>
                <a:cs typeface="+mn-cs"/>
              </a:defRPr>
            </a:lvl6pPr>
            <a:lvl7pPr marL="5783843" indent="-444911" algn="l" defTabSz="889822" rtl="0" eaLnBrk="1" latinLnBrk="0" hangingPunct="1">
              <a:spcBef>
                <a:spcPct val="20000"/>
              </a:spcBef>
              <a:buFont typeface="Arial"/>
              <a:buChar char="•"/>
              <a:defRPr sz="3900" kern="1200">
                <a:solidFill>
                  <a:schemeClr val="tx1"/>
                </a:solidFill>
                <a:latin typeface="+mn-lt"/>
                <a:ea typeface="+mn-ea"/>
                <a:cs typeface="+mn-cs"/>
              </a:defRPr>
            </a:lvl7pPr>
            <a:lvl8pPr marL="6673665" indent="-444911" algn="l" defTabSz="889822" rtl="0" eaLnBrk="1" latinLnBrk="0" hangingPunct="1">
              <a:spcBef>
                <a:spcPct val="20000"/>
              </a:spcBef>
              <a:buFont typeface="Arial"/>
              <a:buChar char="•"/>
              <a:defRPr sz="3900" kern="1200">
                <a:solidFill>
                  <a:schemeClr val="tx1"/>
                </a:solidFill>
                <a:latin typeface="+mn-lt"/>
                <a:ea typeface="+mn-ea"/>
                <a:cs typeface="+mn-cs"/>
              </a:defRPr>
            </a:lvl8pPr>
            <a:lvl9pPr marL="7563486" indent="-444911" algn="l" defTabSz="889822" rtl="0" eaLnBrk="1" latinLnBrk="0" hangingPunct="1">
              <a:spcBef>
                <a:spcPct val="20000"/>
              </a:spcBef>
              <a:buFont typeface="Arial"/>
              <a:buChar char="•"/>
              <a:defRPr sz="3900" kern="1200">
                <a:solidFill>
                  <a:schemeClr val="tx1"/>
                </a:solidFill>
                <a:latin typeface="+mn-lt"/>
                <a:ea typeface="+mn-ea"/>
                <a:cs typeface="+mn-cs"/>
              </a:defRPr>
            </a:lvl9pPr>
          </a:lstStyle>
          <a:p>
            <a:pPr marL="0" indent="0" algn="ctr">
              <a:lnSpc>
                <a:spcPct val="150000"/>
              </a:lnSpc>
              <a:spcAft>
                <a:spcPts val="1200"/>
              </a:spcAft>
              <a:buNone/>
            </a:pPr>
            <a:r>
              <a:rPr lang="en-US" altLang="en-US" sz="5400" b="1" i="1" dirty="0">
                <a:solidFill>
                  <a:schemeClr val="accent4">
                    <a:lumMod val="75000"/>
                  </a:schemeClr>
                </a:solidFill>
                <a:ea typeface="SimSun-ExtB"/>
                <a:cs typeface="Footlight MT Light"/>
              </a:rPr>
              <a:t>Jacki Hecht</a:t>
            </a:r>
            <a:r>
              <a:rPr lang="en-US" altLang="en-US" sz="5400" b="1" i="1" dirty="0">
                <a:solidFill>
                  <a:schemeClr val="accent4">
                    <a:lumMod val="75000"/>
                  </a:schemeClr>
                </a:solidFill>
                <a:ea typeface="Verdana" panose="020B0604030504040204" pitchFamily="34" charset="0"/>
                <a:cs typeface="Footlight MT Light"/>
              </a:rPr>
              <a:t>, RN, MSN, CHWI -- Managing Director</a:t>
            </a:r>
            <a:br>
              <a:rPr lang="en-US" altLang="en-US" sz="5400" b="1" i="1" dirty="0">
                <a:solidFill>
                  <a:schemeClr val="accent4">
                    <a:lumMod val="75000"/>
                  </a:schemeClr>
                </a:solidFill>
                <a:ea typeface="Verdana" panose="020B0604030504040204" pitchFamily="34" charset="0"/>
                <a:cs typeface="Footlight MT Light"/>
              </a:rPr>
            </a:br>
            <a:r>
              <a:rPr lang="en-US" altLang="en-US" sz="5400" b="1" i="1" dirty="0" err="1">
                <a:solidFill>
                  <a:schemeClr val="accent4">
                    <a:lumMod val="75000"/>
                  </a:schemeClr>
                </a:solidFill>
                <a:ea typeface="Verdana" panose="020B0604030504040204" pitchFamily="34" charset="0"/>
                <a:cs typeface="Footlight MT Light"/>
              </a:rPr>
              <a:t>jhecht@nursing.utexas.edu</a:t>
            </a:r>
            <a:r>
              <a:rPr lang="en-US" altLang="en-US" sz="5400" b="1" i="1" dirty="0">
                <a:solidFill>
                  <a:schemeClr val="accent4">
                    <a:lumMod val="75000"/>
                  </a:schemeClr>
                </a:solidFill>
                <a:ea typeface="Verdana" panose="020B0604030504040204" pitchFamily="34" charset="0"/>
                <a:cs typeface="Footlight MT Light"/>
              </a:rPr>
              <a:t> </a:t>
            </a:r>
            <a:r>
              <a:rPr lang="en-US" altLang="en-US" sz="5400" b="1" i="1" dirty="0">
                <a:solidFill>
                  <a:srgbClr val="800000"/>
                </a:solidFill>
                <a:ea typeface="Verdana" panose="020B0604030504040204" pitchFamily="34" charset="0"/>
                <a:cs typeface="Footlight MT Light"/>
              </a:rPr>
              <a:t/>
            </a:r>
            <a:br>
              <a:rPr lang="en-US" altLang="en-US" sz="5400" b="1" i="1" dirty="0">
                <a:solidFill>
                  <a:srgbClr val="800000"/>
                </a:solidFill>
                <a:ea typeface="Verdana" panose="020B0604030504040204" pitchFamily="34" charset="0"/>
                <a:cs typeface="Footlight MT Light"/>
              </a:rPr>
            </a:br>
            <a:r>
              <a:rPr lang="en-US" altLang="en-US" sz="4000" i="1" dirty="0">
                <a:ea typeface="Verdana" panose="020B0604030504040204" pitchFamily="34" charset="0"/>
                <a:cs typeface="Arial" panose="020B0604020202020204" pitchFamily="34" charset="0"/>
              </a:rPr>
              <a:t>Center for Health Equity Research, </a:t>
            </a:r>
            <a:r>
              <a:rPr lang="en-US" altLang="en-US" sz="4000" dirty="0">
                <a:ea typeface="Verdana" panose="020B0604030504040204" pitchFamily="34" charset="0"/>
                <a:cs typeface="Arial" panose="020B0604020202020204" pitchFamily="34" charset="0"/>
              </a:rPr>
              <a:t>UT Austin School of Nursing</a:t>
            </a:r>
          </a:p>
          <a:p>
            <a:pPr marL="0" indent="0" algn="ctr">
              <a:lnSpc>
                <a:spcPct val="150000"/>
              </a:lnSpc>
              <a:spcAft>
                <a:spcPts val="1200"/>
              </a:spcAft>
              <a:buNone/>
            </a:pPr>
            <a:endParaRPr lang="en-US" altLang="en-US" sz="4000" dirty="0">
              <a:solidFill>
                <a:schemeClr val="tx2"/>
              </a:solidFill>
              <a:ea typeface="Verdana" panose="020B0604030504040204" pitchFamily="34" charset="0"/>
              <a:cs typeface="Arial" panose="020B0604020202020204" pitchFamily="34" charset="0"/>
            </a:endParaRPr>
          </a:p>
          <a:p>
            <a:pPr marL="0" indent="0" algn="ctr">
              <a:lnSpc>
                <a:spcPct val="150000"/>
              </a:lnSpc>
              <a:spcAft>
                <a:spcPts val="1200"/>
              </a:spcAft>
              <a:buNone/>
            </a:pPr>
            <a:r>
              <a:rPr lang="en-US" sz="4000" b="1" i="1" dirty="0">
                <a:solidFill>
                  <a:schemeClr val="accent2">
                    <a:lumMod val="75000"/>
                  </a:schemeClr>
                </a:solidFill>
              </a:rPr>
              <a:t/>
            </a:r>
            <a:br>
              <a:rPr lang="en-US" sz="4000" b="1" i="1" dirty="0">
                <a:solidFill>
                  <a:schemeClr val="accent2">
                    <a:lumMod val="75000"/>
                  </a:schemeClr>
                </a:solidFill>
              </a:rPr>
            </a:br>
            <a:endParaRPr lang="en-US" altLang="en-US" sz="4000" b="1" i="1" dirty="0">
              <a:solidFill>
                <a:schemeClr val="accent2">
                  <a:lumMod val="75000"/>
                </a:schemeClr>
              </a:solidFill>
              <a:ea typeface="Verdana" panose="020B0604030504040204" pitchFamily="34" charset="0"/>
              <a:cs typeface="Arial" panose="020B0604020202020204" pitchFamily="34" charset="0"/>
            </a:endParaRPr>
          </a:p>
        </p:txBody>
      </p:sp>
      <p:sp>
        <p:nvSpPr>
          <p:cNvPr id="13" name="Title 3"/>
          <p:cNvSpPr txBox="1">
            <a:spLocks/>
          </p:cNvSpPr>
          <p:nvPr/>
        </p:nvSpPr>
        <p:spPr>
          <a:xfrm>
            <a:off x="839301" y="4906928"/>
            <a:ext cx="25703480" cy="3712957"/>
          </a:xfrm>
          <a:prstGeom prst="rect">
            <a:avLst/>
          </a:prstGeom>
        </p:spPr>
        <p:txBody>
          <a:bodyPr/>
          <a:lstStyle>
            <a:lvl1pPr algn="ctr" defTabSz="889822" rtl="0" eaLnBrk="1" latinLnBrk="0" hangingPunct="1">
              <a:spcBef>
                <a:spcPct val="0"/>
              </a:spcBef>
              <a:buNone/>
              <a:defRPr sz="8600" kern="1200">
                <a:solidFill>
                  <a:schemeClr val="tx1"/>
                </a:solidFill>
                <a:latin typeface="+mj-lt"/>
                <a:ea typeface="+mj-ea"/>
                <a:cs typeface="+mj-cs"/>
              </a:defRPr>
            </a:lvl1pPr>
          </a:lstStyle>
          <a:p>
            <a:r>
              <a:rPr lang="en-US" sz="10000" dirty="0">
                <a:latin typeface="Arial" panose="020B0604020202020204" pitchFamily="34" charset="0"/>
                <a:ea typeface="MS PGothic" panose="020B0600070205080204" pitchFamily="34" charset="-128"/>
                <a:cs typeface="Arial" panose="020B0604020202020204" pitchFamily="34" charset="0"/>
              </a:rPr>
              <a:t>Motivational Interviewing, SBIRT and BNI</a:t>
            </a:r>
            <a:endParaRPr lang="en-US" altLang="en-US" sz="6600" dirty="0">
              <a:ea typeface="MS PGothic" panose="020B0600070205080204" pitchFamily="34" charset="-128"/>
              <a:cs typeface="Times New Roman" panose="02020603050405020304" pitchFamily="18" charset="0"/>
            </a:endParaRPr>
          </a:p>
          <a:p>
            <a:pPr defTabSz="914400">
              <a:lnSpc>
                <a:spcPct val="90000"/>
              </a:lnSpc>
              <a:spcBef>
                <a:spcPts val="400"/>
              </a:spcBef>
              <a:buSzPct val="68000"/>
            </a:pPr>
            <a:r>
              <a:rPr lang="en-US" altLang="en-US" sz="8800" dirty="0">
                <a:ea typeface="MS PGothic" panose="020B0600070205080204" pitchFamily="34" charset="-128"/>
                <a:cs typeface="Times New Roman" panose="02020603050405020304" pitchFamily="18" charset="0"/>
              </a:rPr>
              <a:t>March 29, 2022</a:t>
            </a:r>
          </a:p>
        </p:txBody>
      </p:sp>
      <p:pic>
        <p:nvPicPr>
          <p:cNvPr id="1026" name="Picture 2">
            <a:extLst>
              <a:ext uri="{FF2B5EF4-FFF2-40B4-BE49-F238E27FC236}">
                <a16:creationId xmlns:a16="http://schemas.microsoft.com/office/drawing/2014/main" id="{7A1948FE-1495-D045-9B94-CE9DED69B6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01" y="1045628"/>
            <a:ext cx="9143781" cy="1911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9F54BFE2-6092-D149-AC02-F0F22EB4AC26}"/>
              </a:ext>
            </a:extLst>
          </p:cNvPr>
          <p:cNvSpPr>
            <a:spLocks noChangeArrowheads="1"/>
          </p:cNvSpPr>
          <p:nvPr/>
        </p:nvSpPr>
        <p:spPr bwMode="auto">
          <a:xfrm>
            <a:off x="18249900" y="1191387"/>
            <a:ext cx="2743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1" descr="Graphical user interface, logo&#10;&#10;Description automatically generated with medium confidence">
            <a:extLst>
              <a:ext uri="{FF2B5EF4-FFF2-40B4-BE49-F238E27FC236}">
                <a16:creationId xmlns:a16="http://schemas.microsoft.com/office/drawing/2014/main" id="{7D179E6A-5054-1D4B-88E1-549A181BCC22}"/>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6598683" y="649564"/>
            <a:ext cx="9791698" cy="2703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 Providers – RI MomsPRN">
            <a:extLst>
              <a:ext uri="{FF2B5EF4-FFF2-40B4-BE49-F238E27FC236}">
                <a16:creationId xmlns:a16="http://schemas.microsoft.com/office/drawing/2014/main" id="{52116FA0-DE5B-2842-8DBE-782CEDCA90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4466" y="649563"/>
            <a:ext cx="3029459" cy="302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705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5B0D45-86E4-BD4B-9A5E-C6F5B1AB06E5}"/>
              </a:ext>
            </a:extLst>
          </p:cNvPr>
          <p:cNvSpPr/>
          <p:nvPr/>
        </p:nvSpPr>
        <p:spPr>
          <a:xfrm>
            <a:off x="-73456" y="1704465"/>
            <a:ext cx="27578912" cy="13846875"/>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06BF3E-EE44-1241-8B1F-2A097A5FE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175" y="1704466"/>
            <a:ext cx="16506825" cy="13050267"/>
          </a:xfrm>
          <a:prstGeom prst="rect">
            <a:avLst/>
          </a:prstGeom>
        </p:spPr>
      </p:pic>
      <p:sp>
        <p:nvSpPr>
          <p:cNvPr id="4" name="Rectangle 3">
            <a:extLst>
              <a:ext uri="{FF2B5EF4-FFF2-40B4-BE49-F238E27FC236}">
                <a16:creationId xmlns:a16="http://schemas.microsoft.com/office/drawing/2014/main" id="{5C50DA75-77CB-AE4C-903F-098672314F9F}"/>
              </a:ext>
            </a:extLst>
          </p:cNvPr>
          <p:cNvSpPr/>
          <p:nvPr/>
        </p:nvSpPr>
        <p:spPr>
          <a:xfrm>
            <a:off x="344544" y="14704001"/>
            <a:ext cx="12409679" cy="830997"/>
          </a:xfrm>
          <a:prstGeom prst="rect">
            <a:avLst/>
          </a:prstGeom>
        </p:spPr>
        <p:txBody>
          <a:bodyPr wrap="none">
            <a:spAutoFit/>
          </a:bodyPr>
          <a:lstStyle/>
          <a:p>
            <a:r>
              <a:rPr lang="en-US" sz="4800" dirty="0">
                <a:solidFill>
                  <a:srgbClr val="FFD524"/>
                </a:solidFill>
                <a:hlinkClick r:id="rId3">
                  <a:extLst>
                    <a:ext uri="{A12FA001-AC4F-418D-AE19-62706E023703}">
                      <ahyp:hlinkClr xmlns:ahyp="http://schemas.microsoft.com/office/drawing/2018/hyperlinkcolor" xmlns="" val="tx"/>
                    </a:ext>
                  </a:extLst>
                </a:hlinkClick>
              </a:rPr>
              <a:t>https://montefiorehvc.org/what-matters-to-you/</a:t>
            </a:r>
            <a:endParaRPr lang="en-US" sz="4800" dirty="0">
              <a:solidFill>
                <a:srgbClr val="FFD524"/>
              </a:solidFill>
            </a:endParaRPr>
          </a:p>
        </p:txBody>
      </p:sp>
      <p:sp>
        <p:nvSpPr>
          <p:cNvPr id="5" name="TextBox 4">
            <a:extLst>
              <a:ext uri="{FF2B5EF4-FFF2-40B4-BE49-F238E27FC236}">
                <a16:creationId xmlns:a16="http://schemas.microsoft.com/office/drawing/2014/main" id="{B984C8EF-32A2-524B-8D83-1C656E06165A}"/>
              </a:ext>
            </a:extLst>
          </p:cNvPr>
          <p:cNvSpPr txBox="1"/>
          <p:nvPr/>
        </p:nvSpPr>
        <p:spPr>
          <a:xfrm>
            <a:off x="297380" y="7359362"/>
            <a:ext cx="8732960" cy="1323439"/>
          </a:xfrm>
          <a:prstGeom prst="rect">
            <a:avLst/>
          </a:prstGeom>
          <a:noFill/>
        </p:spPr>
        <p:txBody>
          <a:bodyPr wrap="square" rtlCol="0">
            <a:spAutoFit/>
          </a:bodyPr>
          <a:lstStyle/>
          <a:p>
            <a:r>
              <a:rPr lang="en-US" sz="8000" b="1" dirty="0">
                <a:solidFill>
                  <a:schemeClr val="bg1"/>
                </a:solidFill>
              </a:rPr>
              <a:t>Assess Client Values</a:t>
            </a:r>
          </a:p>
        </p:txBody>
      </p:sp>
      <p:pic>
        <p:nvPicPr>
          <p:cNvPr id="2050" name="Picture 2" descr="Institute for Healthcare Improvement">
            <a:extLst>
              <a:ext uri="{FF2B5EF4-FFF2-40B4-BE49-F238E27FC236}">
                <a16:creationId xmlns:a16="http://schemas.microsoft.com/office/drawing/2014/main" id="{409AFE3D-D11A-6043-AEB0-E5CD94A0C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1175" y="1704465"/>
            <a:ext cx="4451855" cy="146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1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89DD08-60B0-344A-B35B-8C954C133278}"/>
              </a:ext>
            </a:extLst>
          </p:cNvPr>
          <p:cNvSpPr/>
          <p:nvPr/>
        </p:nvSpPr>
        <p:spPr>
          <a:xfrm>
            <a:off x="0" y="1710813"/>
            <a:ext cx="27432000" cy="2566219"/>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ED5C46A-6BD9-E94F-A1AD-5C7F9B97FD60}"/>
              </a:ext>
            </a:extLst>
          </p:cNvPr>
          <p:cNvSpPr txBox="1">
            <a:spLocks/>
          </p:cNvSpPr>
          <p:nvPr/>
        </p:nvSpPr>
        <p:spPr>
          <a:xfrm>
            <a:off x="457199" y="2104481"/>
            <a:ext cx="26517601" cy="2566219"/>
          </a:xfrm>
          <a:prstGeom prst="rect">
            <a:avLst/>
          </a:prstGeom>
        </p:spPr>
        <p:txBody>
          <a:bodyPr lIns="250802" tIns="125401" rIns="250802" bIns="125401"/>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r>
              <a:rPr lang="en-US" sz="7200" b="1" dirty="0">
                <a:solidFill>
                  <a:schemeClr val="bg1"/>
                </a:solidFill>
              </a:rPr>
              <a:t>Reasons Why Women Might Struggle with Managing Diabetes?</a:t>
            </a:r>
          </a:p>
        </p:txBody>
      </p:sp>
      <p:sp>
        <p:nvSpPr>
          <p:cNvPr id="4" name="TextBox 3">
            <a:extLst>
              <a:ext uri="{FF2B5EF4-FFF2-40B4-BE49-F238E27FC236}">
                <a16:creationId xmlns:a16="http://schemas.microsoft.com/office/drawing/2014/main" id="{B09FDFA5-BFBB-9C44-9B4B-CA8DBB58E2B4}"/>
              </a:ext>
            </a:extLst>
          </p:cNvPr>
          <p:cNvSpPr txBox="1"/>
          <p:nvPr/>
        </p:nvSpPr>
        <p:spPr>
          <a:xfrm>
            <a:off x="1175657" y="5822161"/>
            <a:ext cx="24900509" cy="7571303"/>
          </a:xfrm>
          <a:prstGeom prst="rect">
            <a:avLst/>
          </a:prstGeom>
          <a:noFill/>
        </p:spPr>
        <p:txBody>
          <a:bodyPr wrap="square" rtlCol="0">
            <a:spAutoFit/>
          </a:bodyPr>
          <a:lstStyle/>
          <a:p>
            <a:pPr marL="914400" indent="-914400">
              <a:buAutoNum type="arabicPeriod"/>
            </a:pPr>
            <a:r>
              <a:rPr lang="en-US" sz="5400" dirty="0"/>
              <a:t>They don’t fully understand the impact on their health or the health of their baby, </a:t>
            </a:r>
          </a:p>
          <a:p>
            <a:pPr marL="914400" indent="-914400">
              <a:buAutoNum type="arabicPeriod"/>
            </a:pPr>
            <a:endParaRPr lang="en-US" sz="5400" dirty="0"/>
          </a:p>
          <a:p>
            <a:pPr marL="914400" indent="-914400">
              <a:buAutoNum type="arabicPeriod"/>
            </a:pPr>
            <a:r>
              <a:rPr lang="en-US" sz="5400" dirty="0"/>
              <a:t>They’re scared and it’s easier to avoid,</a:t>
            </a:r>
          </a:p>
          <a:p>
            <a:pPr marL="914400" indent="-914400">
              <a:buAutoNum type="arabicPeriod"/>
            </a:pPr>
            <a:endParaRPr lang="en-US" sz="5400" dirty="0"/>
          </a:p>
          <a:p>
            <a:pPr marL="914400" indent="-914400">
              <a:buAutoNum type="arabicPeriod"/>
            </a:pPr>
            <a:r>
              <a:rPr lang="en-US" sz="5400" dirty="0"/>
              <a:t>They’re overwhelmed and they don’t know what to do or where to start,</a:t>
            </a:r>
          </a:p>
          <a:p>
            <a:pPr marL="914400" indent="-914400">
              <a:buAutoNum type="arabicPeriod"/>
            </a:pPr>
            <a:endParaRPr lang="en-US" sz="5400" dirty="0"/>
          </a:p>
          <a:p>
            <a:pPr marL="914400" indent="-914400">
              <a:buAutoNum type="arabicPeriod"/>
            </a:pPr>
            <a:r>
              <a:rPr lang="en-US" sz="5400" dirty="0"/>
              <a:t>They’re busy; have competing priorities (work, caring for other children and family),</a:t>
            </a:r>
          </a:p>
          <a:p>
            <a:pPr marL="914400" indent="-914400">
              <a:buAutoNum type="arabicPeriod"/>
            </a:pPr>
            <a:endParaRPr lang="en-US" sz="5400" dirty="0"/>
          </a:p>
          <a:p>
            <a:pPr marL="914400" indent="-914400">
              <a:buAutoNum type="arabicPeriod"/>
            </a:pPr>
            <a:r>
              <a:rPr lang="en-US" sz="5400" dirty="0"/>
              <a:t>It’s hard to monitor blood sugars; change eating and physical activity habits, etc.</a:t>
            </a:r>
          </a:p>
        </p:txBody>
      </p:sp>
    </p:spTree>
    <p:extLst>
      <p:ext uri="{BB962C8B-B14F-4D97-AF65-F5344CB8AC3E}">
        <p14:creationId xmlns:p14="http://schemas.microsoft.com/office/powerpoint/2010/main" val="7835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89DD08-60B0-344A-B35B-8C954C133278}"/>
              </a:ext>
            </a:extLst>
          </p:cNvPr>
          <p:cNvSpPr/>
          <p:nvPr/>
        </p:nvSpPr>
        <p:spPr>
          <a:xfrm>
            <a:off x="0" y="1710813"/>
            <a:ext cx="27432000" cy="2566219"/>
          </a:xfrm>
          <a:prstGeom prst="rect">
            <a:avLst/>
          </a:prstGeom>
          <a:solidFill>
            <a:schemeClr val="accent5">
              <a:lumMod val="50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7ED5C46A-6BD9-E94F-A1AD-5C7F9B97FD60}"/>
              </a:ext>
            </a:extLst>
          </p:cNvPr>
          <p:cNvSpPr txBox="1">
            <a:spLocks/>
          </p:cNvSpPr>
          <p:nvPr/>
        </p:nvSpPr>
        <p:spPr>
          <a:xfrm>
            <a:off x="457199" y="2104481"/>
            <a:ext cx="26517601" cy="2566219"/>
          </a:xfrm>
          <a:prstGeom prst="rect">
            <a:avLst/>
          </a:prstGeom>
        </p:spPr>
        <p:txBody>
          <a:bodyPr lIns="250802" tIns="125401" rIns="250802" bIns="125401"/>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r>
              <a:rPr lang="en-US" sz="7200" b="1" dirty="0">
                <a:solidFill>
                  <a:schemeClr val="bg1"/>
                </a:solidFill>
              </a:rPr>
              <a:t>Reasons Why Women Might Not Want to Get the COVID Vaccine?</a:t>
            </a:r>
          </a:p>
        </p:txBody>
      </p:sp>
      <p:sp>
        <p:nvSpPr>
          <p:cNvPr id="4" name="TextBox 3">
            <a:extLst>
              <a:ext uri="{FF2B5EF4-FFF2-40B4-BE49-F238E27FC236}">
                <a16:creationId xmlns:a16="http://schemas.microsoft.com/office/drawing/2014/main" id="{B09FDFA5-BFBB-9C44-9B4B-CA8DBB58E2B4}"/>
              </a:ext>
            </a:extLst>
          </p:cNvPr>
          <p:cNvSpPr txBox="1"/>
          <p:nvPr/>
        </p:nvSpPr>
        <p:spPr>
          <a:xfrm>
            <a:off x="2268405" y="6050761"/>
            <a:ext cx="24069018" cy="6740307"/>
          </a:xfrm>
          <a:prstGeom prst="rect">
            <a:avLst/>
          </a:prstGeom>
          <a:noFill/>
        </p:spPr>
        <p:txBody>
          <a:bodyPr wrap="square" rtlCol="0">
            <a:spAutoFit/>
          </a:bodyPr>
          <a:lstStyle/>
          <a:p>
            <a:pPr marL="914400" indent="-914400">
              <a:buAutoNum type="arabicPeriod"/>
            </a:pPr>
            <a:r>
              <a:rPr lang="en-US" sz="5400" dirty="0"/>
              <a:t>They worry the vaccine isn’t safe for their unborn child or themselves,</a:t>
            </a:r>
            <a:br>
              <a:rPr lang="en-US" sz="5400" dirty="0"/>
            </a:br>
            <a:endParaRPr lang="en-US" sz="5400" dirty="0"/>
          </a:p>
          <a:p>
            <a:pPr marL="914400" indent="-914400">
              <a:buAutoNum type="arabicPeriod"/>
            </a:pPr>
            <a:r>
              <a:rPr lang="en-US" sz="5400" dirty="0"/>
              <a:t>They don’t like getting shots, </a:t>
            </a:r>
            <a:br>
              <a:rPr lang="en-US" sz="5400" dirty="0"/>
            </a:br>
            <a:endParaRPr lang="en-US" sz="5400" dirty="0"/>
          </a:p>
          <a:p>
            <a:pPr marL="914400" indent="-914400">
              <a:buAutoNum type="arabicPeriod"/>
            </a:pPr>
            <a:r>
              <a:rPr lang="en-US" sz="5400" dirty="0"/>
              <a:t>They don’t fully trust the medical establishment,</a:t>
            </a:r>
            <a:br>
              <a:rPr lang="en-US" sz="5400" dirty="0"/>
            </a:br>
            <a:endParaRPr lang="en-US" sz="5400" dirty="0"/>
          </a:p>
          <a:p>
            <a:pPr marL="914400" indent="-914400">
              <a:buAutoNum type="arabicPeriod"/>
            </a:pPr>
            <a:r>
              <a:rPr lang="en-US" sz="5400" dirty="0"/>
              <a:t>Other family members don’t want them to get vaccinated.</a:t>
            </a:r>
          </a:p>
          <a:p>
            <a:pPr marL="914400" indent="-914400">
              <a:buAutoNum type="arabicPeriod"/>
            </a:pPr>
            <a:endParaRPr lang="en-US" sz="5400" dirty="0"/>
          </a:p>
        </p:txBody>
      </p:sp>
    </p:spTree>
    <p:extLst>
      <p:ext uri="{BB962C8B-B14F-4D97-AF65-F5344CB8AC3E}">
        <p14:creationId xmlns:p14="http://schemas.microsoft.com/office/powerpoint/2010/main" val="43106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6C2131-E73F-404C-9D9D-C0205AF98845}"/>
              </a:ext>
            </a:extLst>
          </p:cNvPr>
          <p:cNvPicPr>
            <a:picLocks noChangeAspect="1"/>
          </p:cNvPicPr>
          <p:nvPr/>
        </p:nvPicPr>
        <p:blipFill>
          <a:blip r:embed="rId2"/>
          <a:stretch>
            <a:fillRect/>
          </a:stretch>
        </p:blipFill>
        <p:spPr>
          <a:xfrm>
            <a:off x="3223507" y="3462886"/>
            <a:ext cx="20337285" cy="11071385"/>
          </a:xfrm>
          <a:prstGeom prst="rect">
            <a:avLst/>
          </a:prstGeom>
        </p:spPr>
      </p:pic>
      <p:sp>
        <p:nvSpPr>
          <p:cNvPr id="7" name="Rectangle 6">
            <a:extLst>
              <a:ext uri="{FF2B5EF4-FFF2-40B4-BE49-F238E27FC236}">
                <a16:creationId xmlns:a16="http://schemas.microsoft.com/office/drawing/2014/main" id="{A04E8D77-AFF8-6441-9736-C4EC51ED2D90}"/>
              </a:ext>
            </a:extLst>
          </p:cNvPr>
          <p:cNvSpPr/>
          <p:nvPr/>
        </p:nvSpPr>
        <p:spPr>
          <a:xfrm>
            <a:off x="0" y="1796143"/>
            <a:ext cx="27432000" cy="1861457"/>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41F876F-77A9-D44C-AB7D-A6AFF30AAE83}"/>
              </a:ext>
            </a:extLst>
          </p:cNvPr>
          <p:cNvSpPr txBox="1">
            <a:spLocks noChangeArrowheads="1"/>
          </p:cNvSpPr>
          <p:nvPr/>
        </p:nvSpPr>
        <p:spPr>
          <a:xfrm>
            <a:off x="0" y="1848484"/>
            <a:ext cx="27432000" cy="1614402"/>
          </a:xfrm>
          <a:prstGeom prst="rect">
            <a:avLst/>
          </a:prstGeom>
        </p:spPr>
        <p:txBody>
          <a:bodyPr lIns="250802" tIns="125401" rIns="250802" bIns="125401">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r>
              <a:rPr lang="en-US" sz="8000" b="1" dirty="0">
                <a:solidFill>
                  <a:schemeClr val="accent1">
                    <a:lumMod val="50000"/>
                  </a:schemeClr>
                </a:solidFill>
              </a:rPr>
              <a:t>Screening, Brief Intervention and Referral to Treatment (SBIRT)</a:t>
            </a:r>
          </a:p>
        </p:txBody>
      </p:sp>
      <p:sp>
        <p:nvSpPr>
          <p:cNvPr id="5" name="Rectangle 4">
            <a:extLst>
              <a:ext uri="{FF2B5EF4-FFF2-40B4-BE49-F238E27FC236}">
                <a16:creationId xmlns:a16="http://schemas.microsoft.com/office/drawing/2014/main" id="{06C2925E-6480-1941-A835-CDE5BFDFB89A}"/>
              </a:ext>
            </a:extLst>
          </p:cNvPr>
          <p:cNvSpPr/>
          <p:nvPr/>
        </p:nvSpPr>
        <p:spPr>
          <a:xfrm>
            <a:off x="212271" y="14610716"/>
            <a:ext cx="27007457" cy="523220"/>
          </a:xfrm>
          <a:prstGeom prst="rect">
            <a:avLst/>
          </a:prstGeom>
        </p:spPr>
        <p:txBody>
          <a:bodyPr wrap="square">
            <a:spAutoFit/>
          </a:bodyPr>
          <a:lstStyle/>
          <a:p>
            <a:r>
              <a:rPr lang="en-US" sz="2800" dirty="0"/>
              <a:t>Northern NE Perinatal Quality Improvement Network: http://</a:t>
            </a:r>
            <a:r>
              <a:rPr lang="en-US" sz="2800" dirty="0" err="1"/>
              <a:t>www.nnepqin.org</a:t>
            </a:r>
            <a:r>
              <a:rPr lang="en-US" sz="2800" dirty="0"/>
              <a:t>/wp-content/uploads/2018/03/03.-SBIRT-for-Substance-Use-During-Pregnancy_REV-03.15.18.pdf</a:t>
            </a:r>
          </a:p>
        </p:txBody>
      </p:sp>
    </p:spTree>
    <p:extLst>
      <p:ext uri="{BB962C8B-B14F-4D97-AF65-F5344CB8AC3E}">
        <p14:creationId xmlns:p14="http://schemas.microsoft.com/office/powerpoint/2010/main" val="302406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ADBCAD-1A43-0246-BCDB-295A932B575B}"/>
              </a:ext>
            </a:extLst>
          </p:cNvPr>
          <p:cNvSpPr txBox="1">
            <a:spLocks noChangeArrowheads="1"/>
          </p:cNvSpPr>
          <p:nvPr/>
        </p:nvSpPr>
        <p:spPr>
          <a:xfrm>
            <a:off x="1992088" y="2121740"/>
            <a:ext cx="23317200" cy="1639159"/>
          </a:xfrm>
          <a:prstGeom prst="rect">
            <a:avLst/>
          </a:prstGeom>
        </p:spPr>
        <p:txBody>
          <a:bodyPr lIns="250802" tIns="125401" rIns="250802" bIns="125401">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r>
              <a:rPr lang="en-US" sz="11500" dirty="0">
                <a:solidFill>
                  <a:schemeClr val="accent1">
                    <a:lumMod val="50000"/>
                  </a:schemeClr>
                </a:solidFill>
              </a:rPr>
              <a:t> </a:t>
            </a:r>
            <a:r>
              <a:rPr lang="en-US" sz="11500" b="1" dirty="0">
                <a:solidFill>
                  <a:schemeClr val="accent1">
                    <a:lumMod val="50000"/>
                  </a:schemeClr>
                </a:solidFill>
              </a:rPr>
              <a:t>Brief Negotiated Interview (BNI)</a:t>
            </a:r>
          </a:p>
        </p:txBody>
      </p:sp>
      <p:graphicFrame>
        <p:nvGraphicFramePr>
          <p:cNvPr id="9" name="Diagram 8">
            <a:extLst>
              <a:ext uri="{FF2B5EF4-FFF2-40B4-BE49-F238E27FC236}">
                <a16:creationId xmlns:a16="http://schemas.microsoft.com/office/drawing/2014/main" id="{29DCBB9B-8DB9-B247-B849-12C2A7A93DAC}"/>
              </a:ext>
            </a:extLst>
          </p:cNvPr>
          <p:cNvGraphicFramePr/>
          <p:nvPr>
            <p:extLst>
              <p:ext uri="{D42A27DB-BD31-4B8C-83A1-F6EECF244321}">
                <p14:modId xmlns:p14="http://schemas.microsoft.com/office/powerpoint/2010/main" val="2562329055"/>
              </p:ext>
            </p:extLst>
          </p:nvPr>
        </p:nvGraphicFramePr>
        <p:xfrm>
          <a:off x="3817620" y="4186989"/>
          <a:ext cx="20322540" cy="10374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34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247902" y="7852821"/>
            <a:ext cx="8055981" cy="3527964"/>
          </a:xfrm>
          <a:prstGeom prst="ellipse">
            <a:avLst/>
          </a:prstGeom>
          <a:solidFill>
            <a:srgbClr val="C91D5D"/>
          </a:solidFill>
        </p:spPr>
        <p:style>
          <a:lnRef idx="1">
            <a:schemeClr val="accent1"/>
          </a:lnRef>
          <a:fillRef idx="3">
            <a:schemeClr val="accent1"/>
          </a:fillRef>
          <a:effectRef idx="2">
            <a:schemeClr val="accent1"/>
          </a:effectRef>
          <a:fontRef idx="minor">
            <a:schemeClr val="lt1"/>
          </a:fontRef>
        </p:style>
        <p:txBody>
          <a:bodyPr lIns="250802" tIns="125401" rIns="250802" bIns="125401" rtlCol="0" anchor="ctr"/>
          <a:lstStyle/>
          <a:p>
            <a:pPr algn="ctr"/>
            <a:endParaRPr lang="en-US"/>
          </a:p>
        </p:txBody>
      </p:sp>
      <p:sp>
        <p:nvSpPr>
          <p:cNvPr id="6" name="Oval 5"/>
          <p:cNvSpPr/>
          <p:nvPr/>
        </p:nvSpPr>
        <p:spPr>
          <a:xfrm>
            <a:off x="10680286" y="6291143"/>
            <a:ext cx="8055981" cy="3527964"/>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lIns="250802" tIns="125401" rIns="250802" bIns="125401" rtlCol="0" anchor="ctr"/>
          <a:lstStyle/>
          <a:p>
            <a:pPr algn="ctr"/>
            <a:endParaRPr lang="en-US"/>
          </a:p>
        </p:txBody>
      </p:sp>
      <p:sp>
        <p:nvSpPr>
          <p:cNvPr id="7" name="Oval 6"/>
          <p:cNvSpPr/>
          <p:nvPr/>
        </p:nvSpPr>
        <p:spPr>
          <a:xfrm>
            <a:off x="17738886" y="8168801"/>
            <a:ext cx="8055981" cy="3527964"/>
          </a:xfrm>
          <a:prstGeom prst="ellipse">
            <a:avLst/>
          </a:prstGeom>
          <a:solidFill>
            <a:srgbClr val="6402C1"/>
          </a:solidFill>
        </p:spPr>
        <p:style>
          <a:lnRef idx="1">
            <a:schemeClr val="accent1"/>
          </a:lnRef>
          <a:fillRef idx="3">
            <a:schemeClr val="accent1"/>
          </a:fillRef>
          <a:effectRef idx="2">
            <a:schemeClr val="accent1"/>
          </a:effectRef>
          <a:fontRef idx="minor">
            <a:schemeClr val="lt1"/>
          </a:fontRef>
        </p:style>
        <p:txBody>
          <a:bodyPr lIns="250802" tIns="125401" rIns="250802" bIns="125401" rtlCol="0" anchor="ctr"/>
          <a:lstStyle/>
          <a:p>
            <a:pPr algn="ctr"/>
            <a:endParaRPr lang="en-US"/>
          </a:p>
        </p:txBody>
      </p:sp>
      <p:sp>
        <p:nvSpPr>
          <p:cNvPr id="8" name="Oval 7"/>
          <p:cNvSpPr/>
          <p:nvPr/>
        </p:nvSpPr>
        <p:spPr>
          <a:xfrm>
            <a:off x="5863236" y="11487674"/>
            <a:ext cx="8055981" cy="3527964"/>
          </a:xfrm>
          <a:prstGeom prst="ellipse">
            <a:avLst/>
          </a:prstGeom>
          <a:solidFill>
            <a:srgbClr val="B7B400"/>
          </a:solidFill>
        </p:spPr>
        <p:style>
          <a:lnRef idx="1">
            <a:schemeClr val="accent1"/>
          </a:lnRef>
          <a:fillRef idx="3">
            <a:schemeClr val="accent1"/>
          </a:fillRef>
          <a:effectRef idx="2">
            <a:schemeClr val="accent1"/>
          </a:effectRef>
          <a:fontRef idx="minor">
            <a:schemeClr val="lt1"/>
          </a:fontRef>
        </p:style>
        <p:txBody>
          <a:bodyPr lIns="250802" tIns="125401" rIns="250802" bIns="125401" rtlCol="0" anchor="ctr"/>
          <a:lstStyle/>
          <a:p>
            <a:pPr algn="ctr"/>
            <a:endParaRPr lang="en-US"/>
          </a:p>
        </p:txBody>
      </p:sp>
      <p:sp>
        <p:nvSpPr>
          <p:cNvPr id="9" name="Oval 8"/>
          <p:cNvSpPr/>
          <p:nvPr/>
        </p:nvSpPr>
        <p:spPr>
          <a:xfrm>
            <a:off x="14259170" y="11810441"/>
            <a:ext cx="8055981" cy="3527964"/>
          </a:xfrm>
          <a:prstGeom prst="ellipse">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lIns="250802" tIns="125401" rIns="250802" bIns="125401" rtlCol="0" anchor="ctr"/>
          <a:lstStyle/>
          <a:p>
            <a:pPr algn="ctr"/>
            <a:endParaRPr lang="en-US" dirty="0"/>
          </a:p>
        </p:txBody>
      </p:sp>
      <p:sp>
        <p:nvSpPr>
          <p:cNvPr id="10" name="TextBox 9"/>
          <p:cNvSpPr txBox="1"/>
          <p:nvPr/>
        </p:nvSpPr>
        <p:spPr>
          <a:xfrm>
            <a:off x="12008691" y="7097502"/>
            <a:ext cx="5399169" cy="2007578"/>
          </a:xfrm>
          <a:prstGeom prst="rect">
            <a:avLst/>
          </a:prstGeom>
          <a:noFill/>
          <a:ln>
            <a:noFill/>
          </a:ln>
        </p:spPr>
        <p:txBody>
          <a:bodyPr wrap="square" lIns="250802" tIns="125401" rIns="250802" bIns="125401" rtlCol="0">
            <a:spAutoFit/>
          </a:bodyPr>
          <a:lstStyle/>
          <a:p>
            <a:pPr algn="ctr"/>
            <a:r>
              <a:rPr lang="en-US" sz="5400" dirty="0">
                <a:solidFill>
                  <a:schemeClr val="bg1"/>
                </a:solidFill>
              </a:rPr>
              <a:t>Monitoring your blood </a:t>
            </a:r>
            <a:r>
              <a:rPr lang="en-US" sz="6000" dirty="0">
                <a:solidFill>
                  <a:schemeClr val="bg1"/>
                </a:solidFill>
              </a:rPr>
              <a:t>sugar</a:t>
            </a:r>
          </a:p>
        </p:txBody>
      </p:sp>
      <p:sp>
        <p:nvSpPr>
          <p:cNvPr id="11" name="TextBox 10"/>
          <p:cNvSpPr txBox="1"/>
          <p:nvPr/>
        </p:nvSpPr>
        <p:spPr>
          <a:xfrm>
            <a:off x="17925778" y="9247959"/>
            <a:ext cx="7682195" cy="1176581"/>
          </a:xfrm>
          <a:prstGeom prst="rect">
            <a:avLst/>
          </a:prstGeom>
          <a:noFill/>
          <a:ln>
            <a:noFill/>
          </a:ln>
        </p:spPr>
        <p:txBody>
          <a:bodyPr wrap="square" lIns="250802" tIns="125401" rIns="250802" bIns="125401" rtlCol="0">
            <a:spAutoFit/>
          </a:bodyPr>
          <a:lstStyle/>
          <a:p>
            <a:pPr algn="ctr"/>
            <a:r>
              <a:rPr lang="en-US" sz="6000" dirty="0">
                <a:solidFill>
                  <a:schemeClr val="bg1"/>
                </a:solidFill>
              </a:rPr>
              <a:t>Eating a healthy diet</a:t>
            </a:r>
          </a:p>
        </p:txBody>
      </p:sp>
      <p:sp>
        <p:nvSpPr>
          <p:cNvPr id="12" name="TextBox 11"/>
          <p:cNvSpPr txBox="1"/>
          <p:nvPr/>
        </p:nvSpPr>
        <p:spPr>
          <a:xfrm>
            <a:off x="14825202" y="12245951"/>
            <a:ext cx="6923916" cy="3023240"/>
          </a:xfrm>
          <a:prstGeom prst="rect">
            <a:avLst/>
          </a:prstGeom>
          <a:noFill/>
          <a:ln>
            <a:noFill/>
          </a:ln>
        </p:spPr>
        <p:txBody>
          <a:bodyPr wrap="square" lIns="250802" tIns="125401" rIns="250802" bIns="125401" rtlCol="0">
            <a:spAutoFit/>
          </a:bodyPr>
          <a:lstStyle/>
          <a:p>
            <a:pPr algn="ctr"/>
            <a:r>
              <a:rPr lang="en-US" sz="6000" dirty="0">
                <a:solidFill>
                  <a:schemeClr val="bg1"/>
                </a:solidFill>
              </a:rPr>
              <a:t>Getting regular, moderate physical activity </a:t>
            </a:r>
          </a:p>
        </p:txBody>
      </p:sp>
      <p:sp>
        <p:nvSpPr>
          <p:cNvPr id="13" name="TextBox 12"/>
          <p:cNvSpPr txBox="1"/>
          <p:nvPr/>
        </p:nvSpPr>
        <p:spPr>
          <a:xfrm>
            <a:off x="8569542" y="12663365"/>
            <a:ext cx="2643367" cy="1176581"/>
          </a:xfrm>
          <a:prstGeom prst="rect">
            <a:avLst/>
          </a:prstGeom>
          <a:noFill/>
          <a:ln>
            <a:noFill/>
          </a:ln>
        </p:spPr>
        <p:txBody>
          <a:bodyPr wrap="square" lIns="250802" tIns="125401" rIns="250802" bIns="125401" rtlCol="0">
            <a:spAutoFit/>
          </a:bodyPr>
          <a:lstStyle/>
          <a:p>
            <a:r>
              <a:rPr lang="en-US" sz="6000" dirty="0">
                <a:solidFill>
                  <a:schemeClr val="bg1"/>
                </a:solidFill>
              </a:rPr>
              <a:t>Other</a:t>
            </a:r>
          </a:p>
        </p:txBody>
      </p:sp>
      <p:sp>
        <p:nvSpPr>
          <p:cNvPr id="14" name="TextBox 13"/>
          <p:cNvSpPr txBox="1"/>
          <p:nvPr/>
        </p:nvSpPr>
        <p:spPr>
          <a:xfrm>
            <a:off x="4330693" y="8105183"/>
            <a:ext cx="5678006" cy="3023240"/>
          </a:xfrm>
          <a:prstGeom prst="rect">
            <a:avLst/>
          </a:prstGeom>
          <a:noFill/>
          <a:ln>
            <a:noFill/>
          </a:ln>
        </p:spPr>
        <p:txBody>
          <a:bodyPr wrap="square" lIns="250802" tIns="125401" rIns="250802" bIns="125401" rtlCol="0">
            <a:spAutoFit/>
          </a:bodyPr>
          <a:lstStyle/>
          <a:p>
            <a:pPr algn="ctr"/>
            <a:r>
              <a:rPr lang="en-US" sz="6000" dirty="0">
                <a:solidFill>
                  <a:schemeClr val="bg1"/>
                </a:solidFill>
              </a:rPr>
              <a:t>Taking medication, if needed</a:t>
            </a:r>
          </a:p>
        </p:txBody>
      </p:sp>
      <p:sp>
        <p:nvSpPr>
          <p:cNvPr id="2" name="TextBox 1">
            <a:extLst>
              <a:ext uri="{FF2B5EF4-FFF2-40B4-BE49-F238E27FC236}">
                <a16:creationId xmlns:a16="http://schemas.microsoft.com/office/drawing/2014/main" id="{69E0989A-F78D-A349-947A-EF72B122E4A0}"/>
              </a:ext>
            </a:extLst>
          </p:cNvPr>
          <p:cNvSpPr txBox="1"/>
          <p:nvPr/>
        </p:nvSpPr>
        <p:spPr>
          <a:xfrm>
            <a:off x="707035" y="4550204"/>
            <a:ext cx="19198750" cy="1938992"/>
          </a:xfrm>
          <a:prstGeom prst="rect">
            <a:avLst/>
          </a:prstGeom>
          <a:noFill/>
        </p:spPr>
        <p:txBody>
          <a:bodyPr wrap="square" rtlCol="0">
            <a:spAutoFit/>
          </a:bodyPr>
          <a:lstStyle/>
          <a:p>
            <a:r>
              <a:rPr lang="en-US" sz="4000" b="1" i="1" dirty="0"/>
              <a:t>Managing diabetes involves paying attention to several things…. </a:t>
            </a:r>
          </a:p>
          <a:p>
            <a:r>
              <a:rPr lang="en-US" sz="4000" i="1" dirty="0">
                <a:solidFill>
                  <a:schemeClr val="accent5">
                    <a:lumMod val="50000"/>
                  </a:schemeClr>
                </a:solidFill>
              </a:rPr>
              <a:t>Which of these are going well for you?	</a:t>
            </a:r>
            <a:r>
              <a:rPr lang="en-US" sz="4000" i="1" dirty="0"/>
              <a:t>	</a:t>
            </a:r>
          </a:p>
          <a:p>
            <a:r>
              <a:rPr lang="en-US" sz="4000" i="1" dirty="0">
                <a:solidFill>
                  <a:schemeClr val="accent5">
                    <a:lumMod val="50000"/>
                  </a:schemeClr>
                </a:solidFill>
              </a:rPr>
              <a:t>Which, if any, are you struggling with? </a:t>
            </a:r>
            <a:r>
              <a:rPr lang="en-US" sz="4000" i="1" dirty="0"/>
              <a:t>		</a:t>
            </a:r>
            <a:endParaRPr lang="en-US" sz="4000" i="1" dirty="0">
              <a:solidFill>
                <a:schemeClr val="accent5">
                  <a:lumMod val="50000"/>
                </a:schemeClr>
              </a:solidFill>
            </a:endParaRPr>
          </a:p>
        </p:txBody>
      </p:sp>
      <p:grpSp>
        <p:nvGrpSpPr>
          <p:cNvPr id="15" name="Group 14">
            <a:extLst>
              <a:ext uri="{FF2B5EF4-FFF2-40B4-BE49-F238E27FC236}">
                <a16:creationId xmlns:a16="http://schemas.microsoft.com/office/drawing/2014/main" id="{0EF140B4-AEDA-1342-8942-33D8695CE91C}"/>
              </a:ext>
            </a:extLst>
          </p:cNvPr>
          <p:cNvGrpSpPr/>
          <p:nvPr/>
        </p:nvGrpSpPr>
        <p:grpSpPr>
          <a:xfrm>
            <a:off x="-1" y="1744861"/>
            <a:ext cx="19905786" cy="1275709"/>
            <a:chOff x="0" y="840865"/>
            <a:chExt cx="20322540" cy="1292850"/>
          </a:xfrm>
        </p:grpSpPr>
        <p:sp>
          <p:nvSpPr>
            <p:cNvPr id="17" name="Rounded Rectangle 16">
              <a:extLst>
                <a:ext uri="{FF2B5EF4-FFF2-40B4-BE49-F238E27FC236}">
                  <a16:creationId xmlns:a16="http://schemas.microsoft.com/office/drawing/2014/main" id="{C66D90D0-829F-6941-B72E-E760FF72867A}"/>
                </a:ext>
              </a:extLst>
            </p:cNvPr>
            <p:cNvSpPr/>
            <p:nvPr/>
          </p:nvSpPr>
          <p:spPr>
            <a:xfrm>
              <a:off x="0" y="840865"/>
              <a:ext cx="20322540" cy="129285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AE0CE32E-9E43-0B4F-9172-5038314797D7}"/>
                </a:ext>
              </a:extLst>
            </p:cNvPr>
            <p:cNvSpPr txBox="1"/>
            <p:nvPr/>
          </p:nvSpPr>
          <p:spPr>
            <a:xfrm>
              <a:off x="0" y="873969"/>
              <a:ext cx="20196316"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7200" kern="1200" dirty="0"/>
                <a:t>1. Build Rapport &amp; Raise the Topic</a:t>
              </a:r>
            </a:p>
          </p:txBody>
        </p:sp>
      </p:grpSp>
      <p:sp>
        <p:nvSpPr>
          <p:cNvPr id="3" name="TextBox 2">
            <a:extLst>
              <a:ext uri="{FF2B5EF4-FFF2-40B4-BE49-F238E27FC236}">
                <a16:creationId xmlns:a16="http://schemas.microsoft.com/office/drawing/2014/main" id="{4AB9383B-9D14-2640-A490-EFF2AF7D3B55}"/>
              </a:ext>
            </a:extLst>
          </p:cNvPr>
          <p:cNvSpPr txBox="1"/>
          <p:nvPr/>
        </p:nvSpPr>
        <p:spPr>
          <a:xfrm>
            <a:off x="707035" y="3020570"/>
            <a:ext cx="25087832" cy="1323439"/>
          </a:xfrm>
          <a:prstGeom prst="rect">
            <a:avLst/>
          </a:prstGeom>
          <a:noFill/>
        </p:spPr>
        <p:txBody>
          <a:bodyPr wrap="square" rtlCol="0">
            <a:spAutoFit/>
          </a:bodyPr>
          <a:lstStyle/>
          <a:p>
            <a:r>
              <a:rPr lang="en-US" sz="4000" i="1" dirty="0"/>
              <a:t>Having diabetes during pregnancy can feel overwhelming. I want to assure you that we work with lots of pregnant people with diabetes to have healthy babies.  And we’re here to work together to help you have a healthy outcome, too. </a:t>
            </a:r>
          </a:p>
        </p:txBody>
      </p:sp>
    </p:spTree>
    <p:extLst>
      <p:ext uri="{BB962C8B-B14F-4D97-AF65-F5344CB8AC3E}">
        <p14:creationId xmlns:p14="http://schemas.microsoft.com/office/powerpoint/2010/main" val="12310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0669BD-D2CB-6146-A606-49F1C26E8D14}"/>
              </a:ext>
            </a:extLst>
          </p:cNvPr>
          <p:cNvSpPr txBox="1">
            <a:spLocks noChangeArrowheads="1"/>
          </p:cNvSpPr>
          <p:nvPr/>
        </p:nvSpPr>
        <p:spPr>
          <a:xfrm>
            <a:off x="8326181" y="2977996"/>
            <a:ext cx="8895417" cy="1639159"/>
          </a:xfrm>
          <a:prstGeom prst="rect">
            <a:avLst/>
          </a:prstGeom>
        </p:spPr>
        <p:txBody>
          <a:bodyPr lIns="250802" tIns="125401" rIns="250802" bIns="125401">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r>
              <a:rPr lang="en-US" sz="8000" dirty="0">
                <a:solidFill>
                  <a:schemeClr val="accent1">
                    <a:lumMod val="50000"/>
                  </a:schemeClr>
                </a:solidFill>
              </a:rPr>
              <a:t> </a:t>
            </a:r>
            <a:r>
              <a:rPr lang="en-US" sz="8000" b="1" dirty="0">
                <a:solidFill>
                  <a:srgbClr val="002060"/>
                </a:solidFill>
              </a:rPr>
              <a:t>Decisional Balance</a:t>
            </a:r>
          </a:p>
        </p:txBody>
      </p:sp>
      <p:sp>
        <p:nvSpPr>
          <p:cNvPr id="5" name="TextBox 4">
            <a:extLst>
              <a:ext uri="{FF2B5EF4-FFF2-40B4-BE49-F238E27FC236}">
                <a16:creationId xmlns:a16="http://schemas.microsoft.com/office/drawing/2014/main" id="{599A05EC-4B91-F247-9C7F-BF15D365CB70}"/>
              </a:ext>
            </a:extLst>
          </p:cNvPr>
          <p:cNvSpPr txBox="1"/>
          <p:nvPr/>
        </p:nvSpPr>
        <p:spPr>
          <a:xfrm>
            <a:off x="13117199" y="4573246"/>
            <a:ext cx="12811985" cy="1569660"/>
          </a:xfrm>
          <a:prstGeom prst="rect">
            <a:avLst/>
          </a:prstGeom>
          <a:noFill/>
        </p:spPr>
        <p:txBody>
          <a:bodyPr wrap="square" rtlCol="0">
            <a:spAutoFit/>
          </a:bodyPr>
          <a:lstStyle/>
          <a:p>
            <a:r>
              <a:rPr lang="en-US" sz="4800" b="1" i="1" dirty="0">
                <a:solidFill>
                  <a:schemeClr val="accent2">
                    <a:lumMod val="75000"/>
                  </a:schemeClr>
                </a:solidFill>
              </a:rPr>
              <a:t>In what ways would monitoring your [</a:t>
            </a:r>
            <a:r>
              <a:rPr lang="en-US" sz="4800" b="1" i="1" dirty="0">
                <a:solidFill>
                  <a:srgbClr val="002060"/>
                </a:solidFill>
              </a:rPr>
              <a:t>blood sugar, eating; physical activity</a:t>
            </a:r>
            <a:r>
              <a:rPr lang="en-US" sz="4800" b="1" i="1" dirty="0">
                <a:solidFill>
                  <a:schemeClr val="accent2">
                    <a:lumMod val="75000"/>
                  </a:schemeClr>
                </a:solidFill>
              </a:rPr>
              <a:t>]</a:t>
            </a:r>
            <a:r>
              <a:rPr lang="en-US" sz="4800" b="1" i="1" dirty="0">
                <a:solidFill>
                  <a:srgbClr val="C00000"/>
                </a:solidFill>
              </a:rPr>
              <a:t> </a:t>
            </a:r>
            <a:r>
              <a:rPr lang="en-US" sz="4800" b="1" i="1" dirty="0">
                <a:solidFill>
                  <a:schemeClr val="accent2">
                    <a:lumMod val="75000"/>
                  </a:schemeClr>
                </a:solidFill>
              </a:rPr>
              <a:t>be helpful to you? </a:t>
            </a:r>
          </a:p>
        </p:txBody>
      </p:sp>
      <p:sp>
        <p:nvSpPr>
          <p:cNvPr id="6" name="TextBox 5">
            <a:extLst>
              <a:ext uri="{FF2B5EF4-FFF2-40B4-BE49-F238E27FC236}">
                <a16:creationId xmlns:a16="http://schemas.microsoft.com/office/drawing/2014/main" id="{45248549-37A8-E34D-BD67-9E24F823212C}"/>
              </a:ext>
            </a:extLst>
          </p:cNvPr>
          <p:cNvSpPr txBox="1"/>
          <p:nvPr/>
        </p:nvSpPr>
        <p:spPr>
          <a:xfrm>
            <a:off x="1256086" y="4545729"/>
            <a:ext cx="11389651" cy="1569660"/>
          </a:xfrm>
          <a:prstGeom prst="rect">
            <a:avLst/>
          </a:prstGeom>
          <a:noFill/>
        </p:spPr>
        <p:txBody>
          <a:bodyPr wrap="square" rtlCol="0">
            <a:spAutoFit/>
          </a:bodyPr>
          <a:lstStyle/>
          <a:p>
            <a:r>
              <a:rPr lang="en-US" sz="4800" b="1" i="1" dirty="0">
                <a:solidFill>
                  <a:schemeClr val="accent2">
                    <a:lumMod val="75000"/>
                  </a:schemeClr>
                </a:solidFill>
              </a:rPr>
              <a:t>What are the downsides of monitoring your [</a:t>
            </a:r>
            <a:r>
              <a:rPr lang="en-US" sz="4800" b="1" i="1" dirty="0">
                <a:solidFill>
                  <a:srgbClr val="002060"/>
                </a:solidFill>
              </a:rPr>
              <a:t>blood sugar, eating; physical activity</a:t>
            </a:r>
            <a:r>
              <a:rPr lang="en-US" sz="4800" b="1" i="1" dirty="0">
                <a:solidFill>
                  <a:schemeClr val="accent2">
                    <a:lumMod val="75000"/>
                  </a:schemeClr>
                </a:solidFill>
              </a:rPr>
              <a:t>]? </a:t>
            </a:r>
          </a:p>
        </p:txBody>
      </p:sp>
      <p:cxnSp>
        <p:nvCxnSpPr>
          <p:cNvPr id="8" name="Straight Connector 7">
            <a:extLst>
              <a:ext uri="{FF2B5EF4-FFF2-40B4-BE49-F238E27FC236}">
                <a16:creationId xmlns:a16="http://schemas.microsoft.com/office/drawing/2014/main" id="{A7E89778-4480-3343-A9CF-87A18704685F}"/>
              </a:ext>
            </a:extLst>
          </p:cNvPr>
          <p:cNvCxnSpPr>
            <a:cxnSpLocks/>
          </p:cNvCxnSpPr>
          <p:nvPr/>
        </p:nvCxnSpPr>
        <p:spPr>
          <a:xfrm>
            <a:off x="12773891" y="4994000"/>
            <a:ext cx="0" cy="9343460"/>
          </a:xfrm>
          <a:prstGeom prst="line">
            <a:avLst/>
          </a:prstGeom>
          <a:ln w="1016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BE70CAB-28F3-504D-922F-E326A470AF96}"/>
              </a:ext>
            </a:extLst>
          </p:cNvPr>
          <p:cNvCxnSpPr>
            <a:cxnSpLocks/>
          </p:cNvCxnSpPr>
          <p:nvPr/>
        </p:nvCxnSpPr>
        <p:spPr>
          <a:xfrm>
            <a:off x="1717964" y="6350877"/>
            <a:ext cx="21973309" cy="0"/>
          </a:xfrm>
          <a:prstGeom prst="line">
            <a:avLst/>
          </a:prstGeom>
          <a:ln w="101600">
            <a:solidFill>
              <a:srgbClr val="002060"/>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C65792CE-A60D-0C49-A84C-F5B2A5A64048}"/>
              </a:ext>
            </a:extLst>
          </p:cNvPr>
          <p:cNvPicPr>
            <a:picLocks noChangeAspect="1"/>
          </p:cNvPicPr>
          <p:nvPr/>
        </p:nvPicPr>
        <p:blipFill>
          <a:blip r:embed="rId2"/>
          <a:stretch>
            <a:fillRect/>
          </a:stretch>
        </p:blipFill>
        <p:spPr>
          <a:xfrm>
            <a:off x="11030712" y="11608934"/>
            <a:ext cx="3486357" cy="3196307"/>
          </a:xfrm>
          <a:prstGeom prst="rect">
            <a:avLst/>
          </a:prstGeom>
        </p:spPr>
      </p:pic>
      <p:grpSp>
        <p:nvGrpSpPr>
          <p:cNvPr id="12" name="Group 11">
            <a:extLst>
              <a:ext uri="{FF2B5EF4-FFF2-40B4-BE49-F238E27FC236}">
                <a16:creationId xmlns:a16="http://schemas.microsoft.com/office/drawing/2014/main" id="{7A65F7D7-AF16-9541-AA60-C2DF3569634C}"/>
              </a:ext>
            </a:extLst>
          </p:cNvPr>
          <p:cNvGrpSpPr/>
          <p:nvPr/>
        </p:nvGrpSpPr>
        <p:grpSpPr>
          <a:xfrm>
            <a:off x="0" y="1747405"/>
            <a:ext cx="19659600" cy="1319198"/>
            <a:chOff x="0" y="2285746"/>
            <a:chExt cx="20322540" cy="1292850"/>
          </a:xfrm>
        </p:grpSpPr>
        <p:sp>
          <p:nvSpPr>
            <p:cNvPr id="13" name="Rounded Rectangle 12">
              <a:extLst>
                <a:ext uri="{FF2B5EF4-FFF2-40B4-BE49-F238E27FC236}">
                  <a16:creationId xmlns:a16="http://schemas.microsoft.com/office/drawing/2014/main" id="{60F7129F-5835-0D44-8D9E-B27E57F58E15}"/>
                </a:ext>
              </a:extLst>
            </p:cNvPr>
            <p:cNvSpPr/>
            <p:nvPr/>
          </p:nvSpPr>
          <p:spPr>
            <a:xfrm>
              <a:off x="0" y="2285746"/>
              <a:ext cx="20322540" cy="1292850"/>
            </a:xfrm>
            <a:prstGeom prst="roundRect">
              <a:avLst/>
            </a:prstGeom>
          </p:spPr>
          <p:style>
            <a:lnRef idx="2">
              <a:schemeClr val="lt1">
                <a:hueOff val="0"/>
                <a:satOff val="0"/>
                <a:lumOff val="0"/>
                <a:alphaOff val="0"/>
              </a:schemeClr>
            </a:lnRef>
            <a:fillRef idx="1">
              <a:schemeClr val="accent3">
                <a:hueOff val="2250053"/>
                <a:satOff val="-3376"/>
                <a:lumOff val="-549"/>
                <a:alphaOff val="0"/>
              </a:schemeClr>
            </a:fillRef>
            <a:effectRef idx="0">
              <a:schemeClr val="accent3">
                <a:hueOff val="2250053"/>
                <a:satOff val="-3376"/>
                <a:lumOff val="-549"/>
                <a:alphaOff val="0"/>
              </a:schemeClr>
            </a:effectRef>
            <a:fontRef idx="minor">
              <a:schemeClr val="lt1"/>
            </a:fontRef>
          </p:style>
        </p:sp>
        <p:sp>
          <p:nvSpPr>
            <p:cNvPr id="14" name="Rounded Rectangle 4">
              <a:extLst>
                <a:ext uri="{FF2B5EF4-FFF2-40B4-BE49-F238E27FC236}">
                  <a16:creationId xmlns:a16="http://schemas.microsoft.com/office/drawing/2014/main" id="{10309A91-EFC2-B448-8294-B4C93FF3C677}"/>
                </a:ext>
              </a:extLst>
            </p:cNvPr>
            <p:cNvSpPr txBox="1"/>
            <p:nvPr/>
          </p:nvSpPr>
          <p:spPr>
            <a:xfrm>
              <a:off x="63112" y="2348858"/>
              <a:ext cx="20196316"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7200" kern="1200" dirty="0"/>
                <a:t>2. Pros and Cons</a:t>
              </a:r>
            </a:p>
          </p:txBody>
        </p:sp>
      </p:grpSp>
    </p:spTree>
    <p:extLst>
      <p:ext uri="{BB962C8B-B14F-4D97-AF65-F5344CB8AC3E}">
        <p14:creationId xmlns:p14="http://schemas.microsoft.com/office/powerpoint/2010/main" val="2102131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56A450-0BAE-C943-818D-140A9471CE68}"/>
              </a:ext>
            </a:extLst>
          </p:cNvPr>
          <p:cNvSpPr/>
          <p:nvPr/>
        </p:nvSpPr>
        <p:spPr>
          <a:xfrm>
            <a:off x="1992088" y="7385538"/>
            <a:ext cx="4541518" cy="2499360"/>
          </a:xfrm>
          <a:prstGeom prst="rect">
            <a:avLst/>
          </a:prstGeom>
          <a:solidFill>
            <a:schemeClr val="bg2">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1B4F53-BD22-0544-BAC9-F8873449AACE}"/>
              </a:ext>
            </a:extLst>
          </p:cNvPr>
          <p:cNvSpPr/>
          <p:nvPr/>
        </p:nvSpPr>
        <p:spPr>
          <a:xfrm>
            <a:off x="1992088" y="10994038"/>
            <a:ext cx="4541518" cy="249936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00" dirty="0">
              <a:solidFill>
                <a:schemeClr val="bg1"/>
              </a:solidFill>
            </a:endParaRPr>
          </a:p>
          <a:p>
            <a:pPr algn="ctr"/>
            <a:r>
              <a:rPr lang="en-US" sz="9600" dirty="0">
                <a:solidFill>
                  <a:srgbClr val="800000"/>
                </a:solidFill>
              </a:rPr>
              <a:t>	</a:t>
            </a:r>
            <a:endParaRPr lang="en-US" dirty="0"/>
          </a:p>
        </p:txBody>
      </p:sp>
      <p:sp>
        <p:nvSpPr>
          <p:cNvPr id="5" name="Rectangle 4">
            <a:extLst>
              <a:ext uri="{FF2B5EF4-FFF2-40B4-BE49-F238E27FC236}">
                <a16:creationId xmlns:a16="http://schemas.microsoft.com/office/drawing/2014/main" id="{64E35482-2748-C143-B89A-2223185610FB}"/>
              </a:ext>
            </a:extLst>
          </p:cNvPr>
          <p:cNvSpPr/>
          <p:nvPr/>
        </p:nvSpPr>
        <p:spPr>
          <a:xfrm>
            <a:off x="1992088" y="3838126"/>
            <a:ext cx="4541518" cy="249936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F4F94B3-E5D4-0B4C-B426-42FBE1C88A11}"/>
              </a:ext>
            </a:extLst>
          </p:cNvPr>
          <p:cNvSpPr txBox="1"/>
          <p:nvPr/>
        </p:nvSpPr>
        <p:spPr>
          <a:xfrm>
            <a:off x="2581003" y="11131242"/>
            <a:ext cx="3460568" cy="2123658"/>
          </a:xfrm>
          <a:prstGeom prst="rect">
            <a:avLst/>
          </a:prstGeom>
          <a:noFill/>
        </p:spPr>
        <p:txBody>
          <a:bodyPr wrap="square" rtlCol="0">
            <a:spAutoFit/>
          </a:bodyPr>
          <a:lstStyle/>
          <a:p>
            <a:r>
              <a:rPr lang="en-US" sz="13200" dirty="0">
                <a:solidFill>
                  <a:schemeClr val="bg1"/>
                </a:solidFill>
              </a:rPr>
              <a:t>E</a:t>
            </a:r>
            <a:r>
              <a:rPr lang="en-US" sz="9600" dirty="0">
                <a:solidFill>
                  <a:schemeClr val="bg1"/>
                </a:solidFill>
              </a:rPr>
              <a:t>licit</a:t>
            </a:r>
          </a:p>
        </p:txBody>
      </p:sp>
      <p:sp>
        <p:nvSpPr>
          <p:cNvPr id="7" name="TextBox 6">
            <a:extLst>
              <a:ext uri="{FF2B5EF4-FFF2-40B4-BE49-F238E27FC236}">
                <a16:creationId xmlns:a16="http://schemas.microsoft.com/office/drawing/2014/main" id="{2D7B4313-89DD-954E-8D0E-3675F22E3EC5}"/>
              </a:ext>
            </a:extLst>
          </p:cNvPr>
          <p:cNvSpPr txBox="1"/>
          <p:nvPr/>
        </p:nvSpPr>
        <p:spPr>
          <a:xfrm>
            <a:off x="2581003" y="4025977"/>
            <a:ext cx="3656511" cy="2123658"/>
          </a:xfrm>
          <a:prstGeom prst="rect">
            <a:avLst/>
          </a:prstGeom>
          <a:noFill/>
        </p:spPr>
        <p:txBody>
          <a:bodyPr wrap="square" rtlCol="0">
            <a:spAutoFit/>
          </a:bodyPr>
          <a:lstStyle/>
          <a:p>
            <a:r>
              <a:rPr lang="en-US" sz="13200" dirty="0">
                <a:solidFill>
                  <a:schemeClr val="bg1"/>
                </a:solidFill>
              </a:rPr>
              <a:t>E</a:t>
            </a:r>
            <a:r>
              <a:rPr lang="en-US" sz="9600" dirty="0">
                <a:solidFill>
                  <a:schemeClr val="bg1"/>
                </a:solidFill>
              </a:rPr>
              <a:t>licit</a:t>
            </a:r>
            <a:endParaRPr lang="en-US" dirty="0"/>
          </a:p>
        </p:txBody>
      </p:sp>
      <p:sp>
        <p:nvSpPr>
          <p:cNvPr id="8" name="TextBox 7">
            <a:extLst>
              <a:ext uri="{FF2B5EF4-FFF2-40B4-BE49-F238E27FC236}">
                <a16:creationId xmlns:a16="http://schemas.microsoft.com/office/drawing/2014/main" id="{C5A99F02-6C9C-A44C-AE6B-A9A89A7BBA5B}"/>
              </a:ext>
            </a:extLst>
          </p:cNvPr>
          <p:cNvSpPr txBox="1"/>
          <p:nvPr/>
        </p:nvSpPr>
        <p:spPr>
          <a:xfrm>
            <a:off x="2237560" y="7573389"/>
            <a:ext cx="4541518" cy="2123658"/>
          </a:xfrm>
          <a:prstGeom prst="rect">
            <a:avLst/>
          </a:prstGeom>
          <a:noFill/>
        </p:spPr>
        <p:txBody>
          <a:bodyPr wrap="square" rtlCol="0">
            <a:spAutoFit/>
          </a:bodyPr>
          <a:lstStyle/>
          <a:p>
            <a:r>
              <a:rPr lang="en-US" sz="13200" dirty="0">
                <a:solidFill>
                  <a:schemeClr val="bg1"/>
                </a:solidFill>
              </a:rPr>
              <a:t>P</a:t>
            </a:r>
            <a:r>
              <a:rPr lang="en-US" sz="9600" dirty="0">
                <a:solidFill>
                  <a:schemeClr val="bg1"/>
                </a:solidFill>
              </a:rPr>
              <a:t>rovide</a:t>
            </a:r>
          </a:p>
        </p:txBody>
      </p:sp>
      <p:sp>
        <p:nvSpPr>
          <p:cNvPr id="10" name="TextBox 9">
            <a:extLst>
              <a:ext uri="{FF2B5EF4-FFF2-40B4-BE49-F238E27FC236}">
                <a16:creationId xmlns:a16="http://schemas.microsoft.com/office/drawing/2014/main" id="{65F86DF6-A6AD-6149-968E-0EB4402C66BB}"/>
              </a:ext>
            </a:extLst>
          </p:cNvPr>
          <p:cNvSpPr txBox="1"/>
          <p:nvPr/>
        </p:nvSpPr>
        <p:spPr>
          <a:xfrm>
            <a:off x="7024551" y="4485501"/>
            <a:ext cx="14006650" cy="2308324"/>
          </a:xfrm>
          <a:prstGeom prst="rect">
            <a:avLst/>
          </a:prstGeom>
          <a:noFill/>
        </p:spPr>
        <p:txBody>
          <a:bodyPr wrap="square" rtlCol="0">
            <a:spAutoFit/>
          </a:bodyPr>
          <a:lstStyle/>
          <a:p>
            <a:r>
              <a:rPr lang="en-US" sz="7200" i="1" dirty="0">
                <a:solidFill>
                  <a:schemeClr val="tx1">
                    <a:lumMod val="75000"/>
                    <a:lumOff val="25000"/>
                  </a:schemeClr>
                </a:solidFill>
              </a:rPr>
              <a:t>What do you already know about …</a:t>
            </a:r>
            <a:endParaRPr lang="en-US" sz="7200" dirty="0">
              <a:solidFill>
                <a:schemeClr val="tx1">
                  <a:lumMod val="75000"/>
                  <a:lumOff val="25000"/>
                </a:schemeClr>
              </a:solidFill>
            </a:endParaRPr>
          </a:p>
          <a:p>
            <a:endParaRPr lang="en-US" sz="7200" dirty="0"/>
          </a:p>
        </p:txBody>
      </p:sp>
      <p:sp>
        <p:nvSpPr>
          <p:cNvPr id="11" name="TextBox 10">
            <a:extLst>
              <a:ext uri="{FF2B5EF4-FFF2-40B4-BE49-F238E27FC236}">
                <a16:creationId xmlns:a16="http://schemas.microsoft.com/office/drawing/2014/main" id="{D9334A63-770D-4A48-BD56-3EBB64BF969E}"/>
              </a:ext>
            </a:extLst>
          </p:cNvPr>
          <p:cNvSpPr txBox="1"/>
          <p:nvPr/>
        </p:nvSpPr>
        <p:spPr>
          <a:xfrm>
            <a:off x="7024550" y="7388723"/>
            <a:ext cx="18777857" cy="2308324"/>
          </a:xfrm>
          <a:prstGeom prst="rect">
            <a:avLst/>
          </a:prstGeom>
          <a:noFill/>
        </p:spPr>
        <p:txBody>
          <a:bodyPr wrap="square" rtlCol="0">
            <a:spAutoFit/>
          </a:bodyPr>
          <a:lstStyle/>
          <a:p>
            <a:r>
              <a:rPr lang="en-US" sz="7200" i="1" dirty="0"/>
              <a:t>Ask permission</a:t>
            </a:r>
          </a:p>
          <a:p>
            <a:r>
              <a:rPr lang="en-US" sz="7200" i="1" dirty="0"/>
              <a:t>Offer 2 – 3 suggestions or clarifying information</a:t>
            </a:r>
          </a:p>
        </p:txBody>
      </p:sp>
      <p:sp>
        <p:nvSpPr>
          <p:cNvPr id="12" name="Content Placeholder 2">
            <a:extLst>
              <a:ext uri="{FF2B5EF4-FFF2-40B4-BE49-F238E27FC236}">
                <a16:creationId xmlns:a16="http://schemas.microsoft.com/office/drawing/2014/main" id="{A7931F40-6477-E84C-A09A-6B8ECD69B82C}"/>
              </a:ext>
            </a:extLst>
          </p:cNvPr>
          <p:cNvSpPr>
            <a:spLocks noGrp="1"/>
          </p:cNvSpPr>
          <p:nvPr>
            <p:ph sz="quarter" idx="1"/>
          </p:nvPr>
        </p:nvSpPr>
        <p:spPr>
          <a:xfrm>
            <a:off x="6893926" y="10291945"/>
            <a:ext cx="18415362" cy="3876988"/>
          </a:xfrm>
        </p:spPr>
        <p:txBody>
          <a:bodyPr>
            <a:noAutofit/>
          </a:bodyPr>
          <a:lstStyle/>
          <a:p>
            <a:pPr marL="0" indent="0">
              <a:buSzPct val="70000"/>
              <a:buNone/>
            </a:pPr>
            <a:r>
              <a:rPr lang="en-US" sz="7200" i="1" dirty="0">
                <a:solidFill>
                  <a:srgbClr val="292934"/>
                </a:solidFill>
              </a:rPr>
              <a:t>What do you think about this?</a:t>
            </a:r>
            <a:br>
              <a:rPr lang="en-US" sz="7200" i="1" dirty="0">
                <a:solidFill>
                  <a:srgbClr val="292934"/>
                </a:solidFill>
              </a:rPr>
            </a:br>
            <a:r>
              <a:rPr lang="en-US" sz="7200" i="1" dirty="0">
                <a:solidFill>
                  <a:srgbClr val="292934"/>
                </a:solidFill>
              </a:rPr>
              <a:t>How might this work for you?</a:t>
            </a:r>
          </a:p>
          <a:p>
            <a:pPr marL="0" indent="0">
              <a:buSzPct val="70000"/>
              <a:buNone/>
            </a:pPr>
            <a:r>
              <a:rPr lang="en-US" sz="7200" i="1" dirty="0">
                <a:solidFill>
                  <a:srgbClr val="292934"/>
                </a:solidFill>
              </a:rPr>
              <a:t>What might get in the way of your doing this?</a:t>
            </a:r>
          </a:p>
          <a:p>
            <a:pPr marL="0" indent="0">
              <a:buSzPct val="70000"/>
              <a:buNone/>
            </a:pPr>
            <a:endParaRPr lang="en-US" sz="7200" i="1" dirty="0">
              <a:solidFill>
                <a:srgbClr val="292934"/>
              </a:solidFill>
            </a:endParaRPr>
          </a:p>
          <a:p>
            <a:pPr marL="0" indent="0">
              <a:buSzPct val="70000"/>
              <a:buNone/>
            </a:pPr>
            <a:endParaRPr lang="en-US" sz="7200" i="1" dirty="0">
              <a:solidFill>
                <a:srgbClr val="292934"/>
              </a:solidFill>
            </a:endParaRPr>
          </a:p>
          <a:p>
            <a:pPr marL="0" indent="0">
              <a:buSzPct val="70000"/>
              <a:buNone/>
            </a:pPr>
            <a:endParaRPr lang="en-US" sz="7200" i="1" dirty="0">
              <a:solidFill>
                <a:srgbClr val="292934"/>
              </a:solidFill>
            </a:endParaRPr>
          </a:p>
        </p:txBody>
      </p:sp>
      <p:grpSp>
        <p:nvGrpSpPr>
          <p:cNvPr id="13" name="Group 12">
            <a:extLst>
              <a:ext uri="{FF2B5EF4-FFF2-40B4-BE49-F238E27FC236}">
                <a16:creationId xmlns:a16="http://schemas.microsoft.com/office/drawing/2014/main" id="{74F3F091-E97F-8249-BDDE-01A53DB0C606}"/>
              </a:ext>
            </a:extLst>
          </p:cNvPr>
          <p:cNvGrpSpPr/>
          <p:nvPr/>
        </p:nvGrpSpPr>
        <p:grpSpPr>
          <a:xfrm>
            <a:off x="0" y="1722622"/>
            <a:ext cx="20322540" cy="1292850"/>
            <a:chOff x="0" y="3800965"/>
            <a:chExt cx="20322540" cy="1292850"/>
          </a:xfrm>
        </p:grpSpPr>
        <p:sp>
          <p:nvSpPr>
            <p:cNvPr id="14" name="Rounded Rectangle 13">
              <a:extLst>
                <a:ext uri="{FF2B5EF4-FFF2-40B4-BE49-F238E27FC236}">
                  <a16:creationId xmlns:a16="http://schemas.microsoft.com/office/drawing/2014/main" id="{B30EA7B7-CC5D-BC44-83DC-C9FD3BF6D3D4}"/>
                </a:ext>
              </a:extLst>
            </p:cNvPr>
            <p:cNvSpPr/>
            <p:nvPr/>
          </p:nvSpPr>
          <p:spPr>
            <a:xfrm>
              <a:off x="0" y="3800965"/>
              <a:ext cx="20322540" cy="1292850"/>
            </a:xfrm>
            <a:prstGeom prst="roundRect">
              <a:avLst/>
            </a:prstGeom>
          </p:spPr>
          <p:style>
            <a:lnRef idx="2">
              <a:schemeClr val="lt1">
                <a:hueOff val="0"/>
                <a:satOff val="0"/>
                <a:lumOff val="0"/>
                <a:alphaOff val="0"/>
              </a:schemeClr>
            </a:lnRef>
            <a:fillRef idx="1">
              <a:schemeClr val="accent3">
                <a:hueOff val="4500106"/>
                <a:satOff val="-6752"/>
                <a:lumOff val="-1098"/>
                <a:alphaOff val="0"/>
              </a:schemeClr>
            </a:fillRef>
            <a:effectRef idx="0">
              <a:schemeClr val="accent3">
                <a:hueOff val="4500106"/>
                <a:satOff val="-6752"/>
                <a:lumOff val="-1098"/>
                <a:alphaOff val="0"/>
              </a:schemeClr>
            </a:effectRef>
            <a:fontRef idx="minor">
              <a:schemeClr val="lt1"/>
            </a:fontRef>
          </p:style>
        </p:sp>
        <p:sp>
          <p:nvSpPr>
            <p:cNvPr id="15" name="Rounded Rectangle 4">
              <a:extLst>
                <a:ext uri="{FF2B5EF4-FFF2-40B4-BE49-F238E27FC236}">
                  <a16:creationId xmlns:a16="http://schemas.microsoft.com/office/drawing/2014/main" id="{DFB226B4-DECB-FE47-A3F8-F4140AE2D50D}"/>
                </a:ext>
              </a:extLst>
            </p:cNvPr>
            <p:cNvSpPr txBox="1"/>
            <p:nvPr/>
          </p:nvSpPr>
          <p:spPr>
            <a:xfrm>
              <a:off x="63112" y="3864077"/>
              <a:ext cx="20196316"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7200" kern="1200" dirty="0"/>
                <a:t>3. Information &amp; Feedback (</a:t>
              </a:r>
              <a:r>
                <a:rPr lang="en-US" sz="7200" b="1" kern="1200" dirty="0"/>
                <a:t>Elicit—Provide—Elicit</a:t>
              </a:r>
              <a:r>
                <a:rPr lang="en-US" sz="7200" kern="1200" dirty="0"/>
                <a:t>)</a:t>
              </a:r>
            </a:p>
          </p:txBody>
        </p:sp>
      </p:grpSp>
    </p:spTree>
    <p:extLst>
      <p:ext uri="{BB962C8B-B14F-4D97-AF65-F5344CB8AC3E}">
        <p14:creationId xmlns:p14="http://schemas.microsoft.com/office/powerpoint/2010/main" val="4483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10" grpId="0"/>
      <p:bldP spid="11" grpId="0"/>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56A450-0BAE-C943-818D-140A9471CE68}"/>
              </a:ext>
            </a:extLst>
          </p:cNvPr>
          <p:cNvSpPr/>
          <p:nvPr/>
        </p:nvSpPr>
        <p:spPr>
          <a:xfrm>
            <a:off x="1992088" y="7385538"/>
            <a:ext cx="4541518" cy="249936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1B4F53-BD22-0544-BAC9-F8873449AACE}"/>
              </a:ext>
            </a:extLst>
          </p:cNvPr>
          <p:cNvSpPr/>
          <p:nvPr/>
        </p:nvSpPr>
        <p:spPr>
          <a:xfrm>
            <a:off x="1992088" y="10994038"/>
            <a:ext cx="4541518" cy="249936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100" dirty="0">
              <a:solidFill>
                <a:schemeClr val="bg1"/>
              </a:solidFill>
            </a:endParaRPr>
          </a:p>
          <a:p>
            <a:pPr algn="ctr"/>
            <a:r>
              <a:rPr lang="en-US" sz="9600" dirty="0">
                <a:solidFill>
                  <a:srgbClr val="800000"/>
                </a:solidFill>
              </a:rPr>
              <a:t>	</a:t>
            </a:r>
            <a:endParaRPr lang="en-US" dirty="0"/>
          </a:p>
        </p:txBody>
      </p:sp>
      <p:sp>
        <p:nvSpPr>
          <p:cNvPr id="5" name="Rectangle 4">
            <a:extLst>
              <a:ext uri="{FF2B5EF4-FFF2-40B4-BE49-F238E27FC236}">
                <a16:creationId xmlns:a16="http://schemas.microsoft.com/office/drawing/2014/main" id="{64E35482-2748-C143-B89A-2223185610FB}"/>
              </a:ext>
            </a:extLst>
          </p:cNvPr>
          <p:cNvSpPr/>
          <p:nvPr/>
        </p:nvSpPr>
        <p:spPr>
          <a:xfrm>
            <a:off x="1992088" y="3838126"/>
            <a:ext cx="4541518" cy="2499360"/>
          </a:xfrm>
          <a:prstGeom prst="rect">
            <a:avLst/>
          </a:prstGeom>
          <a:solidFill>
            <a:schemeClr val="accent5">
              <a:lumMod val="75000"/>
            </a:schemeClr>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F4F94B3-E5D4-0B4C-B426-42FBE1C88A11}"/>
              </a:ext>
            </a:extLst>
          </p:cNvPr>
          <p:cNvSpPr txBox="1"/>
          <p:nvPr/>
        </p:nvSpPr>
        <p:spPr>
          <a:xfrm>
            <a:off x="2581003" y="11131242"/>
            <a:ext cx="3460568" cy="2123658"/>
          </a:xfrm>
          <a:prstGeom prst="rect">
            <a:avLst/>
          </a:prstGeom>
          <a:noFill/>
        </p:spPr>
        <p:txBody>
          <a:bodyPr wrap="square" rtlCol="0">
            <a:spAutoFit/>
          </a:bodyPr>
          <a:lstStyle/>
          <a:p>
            <a:r>
              <a:rPr lang="en-US" sz="13200" dirty="0">
                <a:solidFill>
                  <a:schemeClr val="bg1"/>
                </a:solidFill>
              </a:rPr>
              <a:t>E</a:t>
            </a:r>
            <a:r>
              <a:rPr lang="en-US" sz="9600" dirty="0">
                <a:solidFill>
                  <a:schemeClr val="bg1"/>
                </a:solidFill>
              </a:rPr>
              <a:t>licit</a:t>
            </a:r>
          </a:p>
        </p:txBody>
      </p:sp>
      <p:sp>
        <p:nvSpPr>
          <p:cNvPr id="7" name="TextBox 6">
            <a:extLst>
              <a:ext uri="{FF2B5EF4-FFF2-40B4-BE49-F238E27FC236}">
                <a16:creationId xmlns:a16="http://schemas.microsoft.com/office/drawing/2014/main" id="{2D7B4313-89DD-954E-8D0E-3675F22E3EC5}"/>
              </a:ext>
            </a:extLst>
          </p:cNvPr>
          <p:cNvSpPr txBox="1"/>
          <p:nvPr/>
        </p:nvSpPr>
        <p:spPr>
          <a:xfrm>
            <a:off x="2581003" y="4025977"/>
            <a:ext cx="3656511" cy="2123658"/>
          </a:xfrm>
          <a:prstGeom prst="rect">
            <a:avLst/>
          </a:prstGeom>
          <a:noFill/>
        </p:spPr>
        <p:txBody>
          <a:bodyPr wrap="square" rtlCol="0">
            <a:spAutoFit/>
          </a:bodyPr>
          <a:lstStyle/>
          <a:p>
            <a:r>
              <a:rPr lang="en-US" sz="13200" dirty="0">
                <a:solidFill>
                  <a:schemeClr val="bg1"/>
                </a:solidFill>
              </a:rPr>
              <a:t>E</a:t>
            </a:r>
            <a:r>
              <a:rPr lang="en-US" sz="9600" dirty="0">
                <a:solidFill>
                  <a:schemeClr val="bg1"/>
                </a:solidFill>
              </a:rPr>
              <a:t>licit</a:t>
            </a:r>
            <a:endParaRPr lang="en-US" dirty="0"/>
          </a:p>
        </p:txBody>
      </p:sp>
      <p:sp>
        <p:nvSpPr>
          <p:cNvPr id="8" name="TextBox 7">
            <a:extLst>
              <a:ext uri="{FF2B5EF4-FFF2-40B4-BE49-F238E27FC236}">
                <a16:creationId xmlns:a16="http://schemas.microsoft.com/office/drawing/2014/main" id="{C5A99F02-6C9C-A44C-AE6B-A9A89A7BBA5B}"/>
              </a:ext>
            </a:extLst>
          </p:cNvPr>
          <p:cNvSpPr txBox="1"/>
          <p:nvPr/>
        </p:nvSpPr>
        <p:spPr>
          <a:xfrm>
            <a:off x="2237560" y="7573389"/>
            <a:ext cx="4541518" cy="2123658"/>
          </a:xfrm>
          <a:prstGeom prst="rect">
            <a:avLst/>
          </a:prstGeom>
          <a:noFill/>
        </p:spPr>
        <p:txBody>
          <a:bodyPr wrap="square" rtlCol="0">
            <a:spAutoFit/>
          </a:bodyPr>
          <a:lstStyle/>
          <a:p>
            <a:r>
              <a:rPr lang="en-US" sz="13200" dirty="0">
                <a:solidFill>
                  <a:schemeClr val="bg1"/>
                </a:solidFill>
              </a:rPr>
              <a:t>P</a:t>
            </a:r>
            <a:r>
              <a:rPr lang="en-US" sz="9600" dirty="0">
                <a:solidFill>
                  <a:schemeClr val="bg1"/>
                </a:solidFill>
              </a:rPr>
              <a:t>rovide</a:t>
            </a:r>
          </a:p>
        </p:txBody>
      </p:sp>
      <p:sp>
        <p:nvSpPr>
          <p:cNvPr id="10" name="TextBox 9">
            <a:extLst>
              <a:ext uri="{FF2B5EF4-FFF2-40B4-BE49-F238E27FC236}">
                <a16:creationId xmlns:a16="http://schemas.microsoft.com/office/drawing/2014/main" id="{65F86DF6-A6AD-6149-968E-0EB4402C66BB}"/>
              </a:ext>
            </a:extLst>
          </p:cNvPr>
          <p:cNvSpPr txBox="1"/>
          <p:nvPr/>
        </p:nvSpPr>
        <p:spPr>
          <a:xfrm>
            <a:off x="6893926" y="3397955"/>
            <a:ext cx="20322540" cy="3416320"/>
          </a:xfrm>
          <a:prstGeom prst="rect">
            <a:avLst/>
          </a:prstGeom>
          <a:noFill/>
        </p:spPr>
        <p:txBody>
          <a:bodyPr wrap="square" rtlCol="0">
            <a:spAutoFit/>
          </a:bodyPr>
          <a:lstStyle/>
          <a:p>
            <a:r>
              <a:rPr lang="en-US" sz="5400" i="1" dirty="0">
                <a:solidFill>
                  <a:schemeClr val="tx1">
                    <a:lumMod val="75000"/>
                    <a:lumOff val="25000"/>
                  </a:schemeClr>
                </a:solidFill>
              </a:rPr>
              <a:t>What have you been doing to keep you and your baby healthy/safe?  </a:t>
            </a:r>
            <a:r>
              <a:rPr lang="en-US" sz="5400" i="1" dirty="0">
                <a:solidFill>
                  <a:schemeClr val="accent2">
                    <a:lumMod val="75000"/>
                  </a:schemeClr>
                </a:solidFill>
              </a:rPr>
              <a:t>Affirm any + steps they are taking.</a:t>
            </a:r>
          </a:p>
          <a:p>
            <a:r>
              <a:rPr lang="en-US" sz="5400" i="1" dirty="0"/>
              <a:t>Last time we talked about your doing xxx…. How did that go? What made it hard for you to do that? </a:t>
            </a:r>
          </a:p>
        </p:txBody>
      </p:sp>
      <p:sp>
        <p:nvSpPr>
          <p:cNvPr id="11" name="TextBox 10">
            <a:extLst>
              <a:ext uri="{FF2B5EF4-FFF2-40B4-BE49-F238E27FC236}">
                <a16:creationId xmlns:a16="http://schemas.microsoft.com/office/drawing/2014/main" id="{D9334A63-770D-4A48-BD56-3EBB64BF969E}"/>
              </a:ext>
            </a:extLst>
          </p:cNvPr>
          <p:cNvSpPr txBox="1"/>
          <p:nvPr/>
        </p:nvSpPr>
        <p:spPr>
          <a:xfrm>
            <a:off x="7024550" y="7388723"/>
            <a:ext cx="18777857" cy="2585323"/>
          </a:xfrm>
          <a:prstGeom prst="rect">
            <a:avLst/>
          </a:prstGeom>
          <a:noFill/>
        </p:spPr>
        <p:txBody>
          <a:bodyPr wrap="square" rtlCol="0">
            <a:spAutoFit/>
          </a:bodyPr>
          <a:lstStyle/>
          <a:p>
            <a:r>
              <a:rPr lang="en-US" sz="5400" i="1" dirty="0"/>
              <a:t>Ask permission… Would it be ok if I shared some things that other patients have done?</a:t>
            </a:r>
          </a:p>
          <a:p>
            <a:r>
              <a:rPr lang="en-US" sz="5400" i="1" dirty="0"/>
              <a:t>Offer 2 – 3 suggestions or clarifying information</a:t>
            </a:r>
          </a:p>
        </p:txBody>
      </p:sp>
      <p:sp>
        <p:nvSpPr>
          <p:cNvPr id="12" name="Content Placeholder 2">
            <a:extLst>
              <a:ext uri="{FF2B5EF4-FFF2-40B4-BE49-F238E27FC236}">
                <a16:creationId xmlns:a16="http://schemas.microsoft.com/office/drawing/2014/main" id="{A7931F40-6477-E84C-A09A-6B8ECD69B82C}"/>
              </a:ext>
            </a:extLst>
          </p:cNvPr>
          <p:cNvSpPr>
            <a:spLocks noGrp="1"/>
          </p:cNvSpPr>
          <p:nvPr>
            <p:ph sz="quarter" idx="1"/>
          </p:nvPr>
        </p:nvSpPr>
        <p:spPr>
          <a:xfrm>
            <a:off x="6779078" y="10827170"/>
            <a:ext cx="18415362" cy="2986801"/>
          </a:xfrm>
        </p:spPr>
        <p:txBody>
          <a:bodyPr>
            <a:noAutofit/>
          </a:bodyPr>
          <a:lstStyle/>
          <a:p>
            <a:pPr marL="0" indent="0">
              <a:buSzPct val="70000"/>
              <a:buNone/>
            </a:pPr>
            <a:r>
              <a:rPr lang="en-US" sz="5400" i="1" dirty="0">
                <a:solidFill>
                  <a:srgbClr val="292934"/>
                </a:solidFill>
              </a:rPr>
              <a:t>What do you think about these approaches?</a:t>
            </a:r>
            <a:br>
              <a:rPr lang="en-US" sz="5400" i="1" dirty="0">
                <a:solidFill>
                  <a:srgbClr val="292934"/>
                </a:solidFill>
              </a:rPr>
            </a:br>
            <a:r>
              <a:rPr lang="en-US" sz="5400" i="1" dirty="0">
                <a:solidFill>
                  <a:srgbClr val="292934"/>
                </a:solidFill>
              </a:rPr>
              <a:t>How might this work for you?</a:t>
            </a:r>
          </a:p>
          <a:p>
            <a:pPr marL="0" indent="0">
              <a:buSzPct val="70000"/>
              <a:buNone/>
            </a:pPr>
            <a:r>
              <a:rPr lang="en-US" sz="5400" i="1" dirty="0">
                <a:solidFill>
                  <a:srgbClr val="292934"/>
                </a:solidFill>
              </a:rPr>
              <a:t>What other ideas do you have for doing this?</a:t>
            </a:r>
          </a:p>
        </p:txBody>
      </p:sp>
      <p:grpSp>
        <p:nvGrpSpPr>
          <p:cNvPr id="13" name="Group 12">
            <a:extLst>
              <a:ext uri="{FF2B5EF4-FFF2-40B4-BE49-F238E27FC236}">
                <a16:creationId xmlns:a16="http://schemas.microsoft.com/office/drawing/2014/main" id="{74F3F091-E97F-8249-BDDE-01A53DB0C606}"/>
              </a:ext>
            </a:extLst>
          </p:cNvPr>
          <p:cNvGrpSpPr/>
          <p:nvPr/>
        </p:nvGrpSpPr>
        <p:grpSpPr>
          <a:xfrm>
            <a:off x="0" y="1722622"/>
            <a:ext cx="20322540" cy="1292850"/>
            <a:chOff x="0" y="3800965"/>
            <a:chExt cx="20322540" cy="1292850"/>
          </a:xfrm>
        </p:grpSpPr>
        <p:sp>
          <p:nvSpPr>
            <p:cNvPr id="14" name="Rounded Rectangle 13">
              <a:extLst>
                <a:ext uri="{FF2B5EF4-FFF2-40B4-BE49-F238E27FC236}">
                  <a16:creationId xmlns:a16="http://schemas.microsoft.com/office/drawing/2014/main" id="{B30EA7B7-CC5D-BC44-83DC-C9FD3BF6D3D4}"/>
                </a:ext>
              </a:extLst>
            </p:cNvPr>
            <p:cNvSpPr/>
            <p:nvPr/>
          </p:nvSpPr>
          <p:spPr>
            <a:xfrm>
              <a:off x="0" y="3800965"/>
              <a:ext cx="20322540" cy="1292850"/>
            </a:xfrm>
            <a:prstGeom prst="roundRect">
              <a:avLst/>
            </a:prstGeom>
          </p:spPr>
          <p:style>
            <a:lnRef idx="2">
              <a:schemeClr val="lt1">
                <a:hueOff val="0"/>
                <a:satOff val="0"/>
                <a:lumOff val="0"/>
                <a:alphaOff val="0"/>
              </a:schemeClr>
            </a:lnRef>
            <a:fillRef idx="1">
              <a:schemeClr val="accent3">
                <a:hueOff val="4500106"/>
                <a:satOff val="-6752"/>
                <a:lumOff val="-1098"/>
                <a:alphaOff val="0"/>
              </a:schemeClr>
            </a:fillRef>
            <a:effectRef idx="0">
              <a:schemeClr val="accent3">
                <a:hueOff val="4500106"/>
                <a:satOff val="-6752"/>
                <a:lumOff val="-1098"/>
                <a:alphaOff val="0"/>
              </a:schemeClr>
            </a:effectRef>
            <a:fontRef idx="minor">
              <a:schemeClr val="lt1"/>
            </a:fontRef>
          </p:style>
        </p:sp>
        <p:sp>
          <p:nvSpPr>
            <p:cNvPr id="15" name="Rounded Rectangle 4">
              <a:extLst>
                <a:ext uri="{FF2B5EF4-FFF2-40B4-BE49-F238E27FC236}">
                  <a16:creationId xmlns:a16="http://schemas.microsoft.com/office/drawing/2014/main" id="{DFB226B4-DECB-FE47-A3F8-F4140AE2D50D}"/>
                </a:ext>
              </a:extLst>
            </p:cNvPr>
            <p:cNvSpPr txBox="1"/>
            <p:nvPr/>
          </p:nvSpPr>
          <p:spPr>
            <a:xfrm>
              <a:off x="63112" y="3864077"/>
              <a:ext cx="20196316"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7200" kern="1200" dirty="0"/>
                <a:t>3. </a:t>
              </a:r>
              <a:r>
                <a:rPr lang="en-US" sz="7200" b="1" kern="1200" dirty="0"/>
                <a:t>Elicit—Provide—Elicit </a:t>
              </a:r>
              <a:r>
                <a:rPr lang="en-US" sz="7200" kern="1200" dirty="0"/>
                <a:t>for use in Follow-up Visits</a:t>
              </a:r>
            </a:p>
          </p:txBody>
        </p:sp>
      </p:grpSp>
    </p:spTree>
    <p:extLst>
      <p:ext uri="{BB962C8B-B14F-4D97-AF65-F5344CB8AC3E}">
        <p14:creationId xmlns:p14="http://schemas.microsoft.com/office/powerpoint/2010/main" val="12247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11" grpId="0"/>
      <p:bldP spid="1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801556" y="7431442"/>
            <a:ext cx="14054666" cy="4749508"/>
          </a:xfrm>
          <a:prstGeom prst="rect">
            <a:avLst/>
          </a:prstGeom>
        </p:spPr>
      </p:pic>
      <p:sp>
        <p:nvSpPr>
          <p:cNvPr id="9" name="TextBox 8"/>
          <p:cNvSpPr txBox="1"/>
          <p:nvPr/>
        </p:nvSpPr>
        <p:spPr>
          <a:xfrm>
            <a:off x="1255888" y="3572611"/>
            <a:ext cx="25146001" cy="3416320"/>
          </a:xfrm>
          <a:prstGeom prst="rect">
            <a:avLst/>
          </a:prstGeom>
          <a:noFill/>
        </p:spPr>
        <p:txBody>
          <a:bodyPr wrap="square" rtlCol="0">
            <a:spAutoFit/>
          </a:bodyPr>
          <a:lstStyle/>
          <a:p>
            <a:r>
              <a:rPr lang="en-US" sz="5400" i="1" dirty="0">
                <a:solidFill>
                  <a:srgbClr val="800000"/>
                </a:solidFill>
              </a:rPr>
              <a:t>On a scale of 1 to 10, where 1 is not at all important (ready), and 10 is extremely important (ready): </a:t>
            </a:r>
          </a:p>
          <a:p>
            <a:endParaRPr lang="en-US" sz="5400" i="1" dirty="0">
              <a:solidFill>
                <a:srgbClr val="800000"/>
              </a:solidFill>
            </a:endParaRPr>
          </a:p>
          <a:p>
            <a:r>
              <a:rPr lang="en-US" sz="5400" i="1" dirty="0">
                <a:solidFill>
                  <a:srgbClr val="800000"/>
                </a:solidFill>
              </a:rPr>
              <a:t>How important is it for (ready are) you to</a:t>
            </a:r>
            <a:r>
              <a:rPr lang="en-US" sz="5400" i="1" dirty="0"/>
              <a:t> </a:t>
            </a:r>
            <a:r>
              <a:rPr lang="en-US" sz="5400" dirty="0"/>
              <a:t>__________________________</a:t>
            </a:r>
          </a:p>
        </p:txBody>
      </p:sp>
      <p:sp>
        <p:nvSpPr>
          <p:cNvPr id="10" name="TextBox 9"/>
          <p:cNvSpPr txBox="1"/>
          <p:nvPr/>
        </p:nvSpPr>
        <p:spPr>
          <a:xfrm>
            <a:off x="1552221" y="11701215"/>
            <a:ext cx="25146001" cy="3416320"/>
          </a:xfrm>
          <a:prstGeom prst="rect">
            <a:avLst/>
          </a:prstGeom>
          <a:noFill/>
        </p:spPr>
        <p:txBody>
          <a:bodyPr wrap="square" rtlCol="0">
            <a:spAutoFit/>
          </a:bodyPr>
          <a:lstStyle/>
          <a:p>
            <a:r>
              <a:rPr lang="en-US" sz="5400" b="1" i="1" dirty="0">
                <a:solidFill>
                  <a:schemeClr val="tx2">
                    <a:lumMod val="75000"/>
                  </a:schemeClr>
                </a:solidFill>
              </a:rPr>
              <a:t>Follow-up Question:</a:t>
            </a:r>
          </a:p>
          <a:p>
            <a:r>
              <a:rPr lang="en-US" sz="5400" i="1" dirty="0">
                <a:solidFill>
                  <a:srgbClr val="800000"/>
                </a:solidFill>
              </a:rPr>
              <a:t>What makes you choose (the client’s #) and not (a lower #)?</a:t>
            </a:r>
          </a:p>
          <a:p>
            <a:r>
              <a:rPr lang="en-US" sz="5400" i="1" dirty="0">
                <a:solidFill>
                  <a:srgbClr val="800000"/>
                </a:solidFill>
              </a:rPr>
              <a:t>e.g., 	What makes you choose a 4, and not a 1 or 2 </a:t>
            </a:r>
          </a:p>
          <a:p>
            <a:r>
              <a:rPr lang="en-US" sz="5400" dirty="0">
                <a:solidFill>
                  <a:srgbClr val="800000"/>
                </a:solidFill>
              </a:rPr>
              <a:t>		</a:t>
            </a:r>
            <a:r>
              <a:rPr lang="en-US" sz="5400" i="1" dirty="0">
                <a:solidFill>
                  <a:srgbClr val="800000"/>
                </a:solidFill>
              </a:rPr>
              <a:t>What makes you choose a 7 and not a 4 or 5? </a:t>
            </a:r>
            <a:r>
              <a:rPr lang="en-US" sz="5400" dirty="0">
                <a:solidFill>
                  <a:srgbClr val="800000"/>
                </a:solidFill>
              </a:rPr>
              <a:t> </a:t>
            </a:r>
            <a:r>
              <a:rPr lang="en-US" sz="5400" i="1" dirty="0">
                <a:solidFill>
                  <a:srgbClr val="800000"/>
                </a:solidFill>
              </a:rPr>
              <a:t> </a:t>
            </a:r>
          </a:p>
        </p:txBody>
      </p:sp>
      <p:grpSp>
        <p:nvGrpSpPr>
          <p:cNvPr id="6" name="Group 5">
            <a:extLst>
              <a:ext uri="{FF2B5EF4-FFF2-40B4-BE49-F238E27FC236}">
                <a16:creationId xmlns:a16="http://schemas.microsoft.com/office/drawing/2014/main" id="{5A2B5DD5-79DE-C04A-987C-7BA2016BF301}"/>
              </a:ext>
            </a:extLst>
          </p:cNvPr>
          <p:cNvGrpSpPr/>
          <p:nvPr/>
        </p:nvGrpSpPr>
        <p:grpSpPr>
          <a:xfrm>
            <a:off x="1" y="1721674"/>
            <a:ext cx="19976122" cy="1292850"/>
            <a:chOff x="0" y="5281015"/>
            <a:chExt cx="20575951" cy="1292850"/>
          </a:xfrm>
        </p:grpSpPr>
        <p:sp>
          <p:nvSpPr>
            <p:cNvPr id="8" name="Rounded Rectangle 7">
              <a:extLst>
                <a:ext uri="{FF2B5EF4-FFF2-40B4-BE49-F238E27FC236}">
                  <a16:creationId xmlns:a16="http://schemas.microsoft.com/office/drawing/2014/main" id="{7D3B405C-81E3-B342-800B-9618BBAFFABA}"/>
                </a:ext>
              </a:extLst>
            </p:cNvPr>
            <p:cNvSpPr/>
            <p:nvPr/>
          </p:nvSpPr>
          <p:spPr>
            <a:xfrm>
              <a:off x="0" y="5281015"/>
              <a:ext cx="20322540" cy="1292850"/>
            </a:xfrm>
            <a:prstGeom prst="roundRect">
              <a:avLst/>
            </a:prstGeom>
          </p:spPr>
          <p:style>
            <a:lnRef idx="2">
              <a:schemeClr val="lt1">
                <a:hueOff val="0"/>
                <a:satOff val="0"/>
                <a:lumOff val="0"/>
                <a:alphaOff val="0"/>
              </a:schemeClr>
            </a:lnRef>
            <a:fillRef idx="1">
              <a:schemeClr val="accent3">
                <a:hueOff val="6750158"/>
                <a:satOff val="-10128"/>
                <a:lumOff val="-1647"/>
                <a:alphaOff val="0"/>
              </a:schemeClr>
            </a:fillRef>
            <a:effectRef idx="0">
              <a:schemeClr val="accent3">
                <a:hueOff val="6750158"/>
                <a:satOff val="-10128"/>
                <a:lumOff val="-1647"/>
                <a:alphaOff val="0"/>
              </a:schemeClr>
            </a:effectRef>
            <a:fontRef idx="minor">
              <a:schemeClr val="lt1"/>
            </a:fontRef>
          </p:style>
        </p:sp>
        <p:sp>
          <p:nvSpPr>
            <p:cNvPr id="11" name="Rounded Rectangle 4">
              <a:extLst>
                <a:ext uri="{FF2B5EF4-FFF2-40B4-BE49-F238E27FC236}">
                  <a16:creationId xmlns:a16="http://schemas.microsoft.com/office/drawing/2014/main" id="{722DEEC8-56D2-8F41-B723-319B71E2FC39}"/>
                </a:ext>
              </a:extLst>
            </p:cNvPr>
            <p:cNvSpPr txBox="1"/>
            <p:nvPr/>
          </p:nvSpPr>
          <p:spPr>
            <a:xfrm>
              <a:off x="379635" y="5344127"/>
              <a:ext cx="20196316"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7200" kern="1200" dirty="0"/>
                <a:t>4. Readiness or Importance Ruler</a:t>
              </a:r>
            </a:p>
          </p:txBody>
        </p:sp>
      </p:grpSp>
    </p:spTree>
    <p:extLst>
      <p:ext uri="{BB962C8B-B14F-4D97-AF65-F5344CB8AC3E}">
        <p14:creationId xmlns:p14="http://schemas.microsoft.com/office/powerpoint/2010/main" val="2369634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DB382-75E6-F342-926E-C6362FBBF0AB}"/>
              </a:ext>
            </a:extLst>
          </p:cNvPr>
          <p:cNvSpPr/>
          <p:nvPr/>
        </p:nvSpPr>
        <p:spPr>
          <a:xfrm>
            <a:off x="-1" y="1774256"/>
            <a:ext cx="27432000" cy="2566219"/>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3600" dirty="0">
              <a:solidFill>
                <a:schemeClr val="bg1"/>
              </a:solidFill>
            </a:endParaRPr>
          </a:p>
        </p:txBody>
      </p:sp>
      <p:sp>
        <p:nvSpPr>
          <p:cNvPr id="5" name="Title 1">
            <a:extLst>
              <a:ext uri="{FF2B5EF4-FFF2-40B4-BE49-F238E27FC236}">
                <a16:creationId xmlns:a16="http://schemas.microsoft.com/office/drawing/2014/main" id="{36A9D6BB-1544-FA44-81D8-466FFAD4729E}"/>
              </a:ext>
            </a:extLst>
          </p:cNvPr>
          <p:cNvSpPr txBox="1">
            <a:spLocks/>
          </p:cNvSpPr>
          <p:nvPr/>
        </p:nvSpPr>
        <p:spPr>
          <a:xfrm>
            <a:off x="0" y="2191183"/>
            <a:ext cx="13487399" cy="1577254"/>
          </a:xfrm>
          <a:prstGeom prst="rect">
            <a:avLst/>
          </a:prstGeom>
        </p:spPr>
        <p:txBody>
          <a:bodyPr lIns="250802" tIns="125401" rIns="250802" bIns="125401"/>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r>
              <a:rPr lang="en-US" sz="4000" b="1" dirty="0">
                <a:solidFill>
                  <a:schemeClr val="bg1"/>
                </a:solidFill>
              </a:rPr>
              <a:t>Common Goals for People During Their Pregnancy</a:t>
            </a:r>
          </a:p>
          <a:p>
            <a:r>
              <a:rPr lang="en-US" sz="4000" dirty="0">
                <a:solidFill>
                  <a:schemeClr val="bg1"/>
                </a:solidFill>
              </a:rPr>
              <a:t>(Consider different cultural, societal, religious… influences)</a:t>
            </a:r>
          </a:p>
        </p:txBody>
      </p:sp>
      <p:sp>
        <p:nvSpPr>
          <p:cNvPr id="6" name="TextBox 5">
            <a:extLst>
              <a:ext uri="{FF2B5EF4-FFF2-40B4-BE49-F238E27FC236}">
                <a16:creationId xmlns:a16="http://schemas.microsoft.com/office/drawing/2014/main" id="{8FFEA0F5-8C88-AB46-B5B7-AAFF95123ED1}"/>
              </a:ext>
            </a:extLst>
          </p:cNvPr>
          <p:cNvSpPr txBox="1"/>
          <p:nvPr/>
        </p:nvSpPr>
        <p:spPr>
          <a:xfrm>
            <a:off x="889000" y="6128943"/>
            <a:ext cx="11912599" cy="5909310"/>
          </a:xfrm>
          <a:prstGeom prst="rect">
            <a:avLst/>
          </a:prstGeom>
          <a:noFill/>
        </p:spPr>
        <p:txBody>
          <a:bodyPr wrap="square" rtlCol="0">
            <a:spAutoFit/>
          </a:bodyPr>
          <a:lstStyle/>
          <a:p>
            <a:pPr marL="965200" indent="-965200"/>
            <a:r>
              <a:rPr lang="en-US" sz="5400" dirty="0"/>
              <a:t>1. Have a health baby; healthy pregnancy,</a:t>
            </a:r>
          </a:p>
          <a:p>
            <a:endParaRPr lang="en-US" sz="5400" dirty="0"/>
          </a:p>
          <a:p>
            <a:pPr marL="914400" indent="-914400"/>
            <a:r>
              <a:rPr lang="en-US" sz="5400" dirty="0"/>
              <a:t>2. Wanting things to go “perfectly” without medical intervention,</a:t>
            </a:r>
          </a:p>
          <a:p>
            <a:pPr marL="914400" indent="-914400"/>
            <a:endParaRPr lang="en-US" sz="5400" dirty="0"/>
          </a:p>
          <a:p>
            <a:pPr marL="914400" indent="-914400"/>
            <a:r>
              <a:rPr lang="en-US" sz="5400" dirty="0"/>
              <a:t>3. Wanting to meet family’s and societal expectations.</a:t>
            </a:r>
          </a:p>
        </p:txBody>
      </p:sp>
      <p:sp>
        <p:nvSpPr>
          <p:cNvPr id="2" name="TextBox 1">
            <a:extLst>
              <a:ext uri="{FF2B5EF4-FFF2-40B4-BE49-F238E27FC236}">
                <a16:creationId xmlns:a16="http://schemas.microsoft.com/office/drawing/2014/main" id="{2284ED7A-BFB6-7C4C-B358-28F9292A0E34}"/>
              </a:ext>
            </a:extLst>
          </p:cNvPr>
          <p:cNvSpPr txBox="1"/>
          <p:nvPr/>
        </p:nvSpPr>
        <p:spPr>
          <a:xfrm>
            <a:off x="13754097" y="2191182"/>
            <a:ext cx="13289976" cy="1938992"/>
          </a:xfrm>
          <a:prstGeom prst="rect">
            <a:avLst/>
          </a:prstGeom>
          <a:noFill/>
        </p:spPr>
        <p:txBody>
          <a:bodyPr wrap="square" rtlCol="0">
            <a:spAutoFit/>
          </a:bodyPr>
          <a:lstStyle/>
          <a:p>
            <a:pPr algn="ctr"/>
            <a:r>
              <a:rPr lang="en-US" sz="4000" b="1" dirty="0">
                <a:solidFill>
                  <a:srgbClr val="FBF6B3"/>
                </a:solidFill>
              </a:rPr>
              <a:t>Common Reactions to Receiving a Medical Diagnosis </a:t>
            </a:r>
          </a:p>
          <a:p>
            <a:pPr algn="ctr"/>
            <a:r>
              <a:rPr lang="en-US" sz="4000" dirty="0">
                <a:solidFill>
                  <a:srgbClr val="FBF6B3"/>
                </a:solidFill>
              </a:rPr>
              <a:t>(Consider cognitive, health literacy, &amp; emotional responses)</a:t>
            </a:r>
          </a:p>
          <a:p>
            <a:pPr algn="ctr"/>
            <a:endParaRPr lang="en-US" sz="4000" dirty="0"/>
          </a:p>
        </p:txBody>
      </p:sp>
      <p:sp>
        <p:nvSpPr>
          <p:cNvPr id="7" name="TextBox 6">
            <a:extLst>
              <a:ext uri="{FF2B5EF4-FFF2-40B4-BE49-F238E27FC236}">
                <a16:creationId xmlns:a16="http://schemas.microsoft.com/office/drawing/2014/main" id="{17A35C65-F627-4A44-9445-7B11B03CFA07}"/>
              </a:ext>
            </a:extLst>
          </p:cNvPr>
          <p:cNvSpPr txBox="1"/>
          <p:nvPr/>
        </p:nvSpPr>
        <p:spPr>
          <a:xfrm>
            <a:off x="15405099" y="6128943"/>
            <a:ext cx="11137901" cy="6740307"/>
          </a:xfrm>
          <a:prstGeom prst="rect">
            <a:avLst/>
          </a:prstGeom>
          <a:noFill/>
        </p:spPr>
        <p:txBody>
          <a:bodyPr wrap="square" rtlCol="0">
            <a:spAutoFit/>
          </a:bodyPr>
          <a:lstStyle/>
          <a:p>
            <a:pPr marL="965200" indent="-965200"/>
            <a:r>
              <a:rPr lang="en-US" sz="5400" dirty="0"/>
              <a:t>1. Fear; worry</a:t>
            </a:r>
          </a:p>
          <a:p>
            <a:endParaRPr lang="en-US" sz="5400" dirty="0"/>
          </a:p>
          <a:p>
            <a:pPr marL="914400" indent="-914400"/>
            <a:r>
              <a:rPr lang="en-US" sz="5400" dirty="0"/>
              <a:t>2. Threat; uncertainty</a:t>
            </a:r>
          </a:p>
          <a:p>
            <a:pPr marL="914400" indent="-914400"/>
            <a:endParaRPr lang="en-US" sz="5400" dirty="0"/>
          </a:p>
          <a:p>
            <a:pPr marL="914400" indent="-914400"/>
            <a:r>
              <a:rPr lang="en-US" sz="5400" dirty="0"/>
              <a:t>3. Overwhelmed</a:t>
            </a:r>
          </a:p>
          <a:p>
            <a:pPr marL="914400" indent="-914400"/>
            <a:endParaRPr lang="en-US" sz="5400" dirty="0"/>
          </a:p>
          <a:p>
            <a:pPr marL="914400" indent="-914400"/>
            <a:r>
              <a:rPr lang="en-US" sz="5400" dirty="0"/>
              <a:t>4. Anxiety; depression</a:t>
            </a:r>
          </a:p>
          <a:p>
            <a:pPr marL="914400" indent="-914400"/>
            <a:endParaRPr lang="en-US" sz="5400" dirty="0"/>
          </a:p>
        </p:txBody>
      </p:sp>
      <p:pic>
        <p:nvPicPr>
          <p:cNvPr id="1028" name="Picture 4" descr="puzzle, , , it, doesn, t - 14771573">
            <a:extLst>
              <a:ext uri="{FF2B5EF4-FFF2-40B4-BE49-F238E27FC236}">
                <a16:creationId xmlns:a16="http://schemas.microsoft.com/office/drawing/2014/main" id="{F60A8A5A-E302-0C4D-BCDB-28DA4231C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9098" y="4340475"/>
            <a:ext cx="10559974" cy="10559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64766" y="3917097"/>
            <a:ext cx="2190910" cy="9788623"/>
          </a:xfrm>
        </p:spPr>
        <p:txBody>
          <a:bodyPr>
            <a:normAutofit/>
          </a:bodyPr>
          <a:lstStyle/>
          <a:p>
            <a:pPr marL="0" indent="0" algn="ctr">
              <a:buSzPct val="70000"/>
              <a:buNone/>
            </a:pPr>
            <a:r>
              <a:rPr lang="en-US" sz="13200" b="1" dirty="0">
                <a:solidFill>
                  <a:srgbClr val="6E2619"/>
                </a:solidFill>
                <a:latin typeface="Georgia"/>
                <a:cs typeface="Georgia"/>
              </a:rPr>
              <a:t>O</a:t>
            </a:r>
          </a:p>
          <a:p>
            <a:pPr marL="0" indent="0" algn="ctr">
              <a:buSzPct val="70000"/>
              <a:buNone/>
            </a:pPr>
            <a:r>
              <a:rPr lang="en-US" sz="13200" b="1" dirty="0">
                <a:solidFill>
                  <a:srgbClr val="6E2619"/>
                </a:solidFill>
                <a:latin typeface="Georgia"/>
                <a:cs typeface="Georgia"/>
              </a:rPr>
              <a:t>A</a:t>
            </a:r>
          </a:p>
          <a:p>
            <a:pPr marL="0" indent="0" algn="ctr">
              <a:buSzPct val="70000"/>
              <a:buNone/>
            </a:pPr>
            <a:r>
              <a:rPr lang="en-US" sz="13200" b="1" dirty="0">
                <a:solidFill>
                  <a:srgbClr val="6E2619"/>
                </a:solidFill>
                <a:latin typeface="Georgia"/>
                <a:cs typeface="Georgia"/>
              </a:rPr>
              <a:t>R</a:t>
            </a:r>
          </a:p>
          <a:p>
            <a:pPr marL="0" indent="0" algn="ctr">
              <a:buSzPct val="70000"/>
              <a:buNone/>
            </a:pPr>
            <a:r>
              <a:rPr lang="en-US" sz="13200" b="1" dirty="0">
                <a:solidFill>
                  <a:srgbClr val="6E2619"/>
                </a:solidFill>
                <a:latin typeface="Georgia"/>
                <a:cs typeface="Georgia"/>
              </a:rPr>
              <a:t>S</a:t>
            </a:r>
          </a:p>
        </p:txBody>
      </p:sp>
      <p:pic>
        <p:nvPicPr>
          <p:cNvPr id="4" name="Picture 3"/>
          <p:cNvPicPr>
            <a:picLocks noChangeAspect="1"/>
          </p:cNvPicPr>
          <p:nvPr/>
        </p:nvPicPr>
        <p:blipFill>
          <a:blip r:embed="rId2"/>
          <a:stretch>
            <a:fillRect/>
          </a:stretch>
        </p:blipFill>
        <p:spPr>
          <a:xfrm>
            <a:off x="4400008" y="2902901"/>
            <a:ext cx="23037479" cy="12490634"/>
          </a:xfrm>
          <a:prstGeom prst="rect">
            <a:avLst/>
          </a:prstGeom>
        </p:spPr>
      </p:pic>
    </p:spTree>
    <p:extLst>
      <p:ext uri="{BB962C8B-B14F-4D97-AF65-F5344CB8AC3E}">
        <p14:creationId xmlns:p14="http://schemas.microsoft.com/office/powerpoint/2010/main" val="2562888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5256" y="1791804"/>
            <a:ext cx="25603200" cy="1821485"/>
          </a:xfrm>
          <a:prstGeom prst="rect">
            <a:avLst/>
          </a:prstGeom>
        </p:spPr>
        <p:txBody>
          <a:bodyPr lIns="250802" tIns="125401" rIns="250802" bIns="125401"/>
          <a:lstStyle/>
          <a:p>
            <a:r>
              <a:rPr lang="en-US" sz="11500" b="1" dirty="0">
                <a:solidFill>
                  <a:schemeClr val="tx2">
                    <a:lumMod val="75000"/>
                  </a:schemeClr>
                </a:solidFill>
              </a:rPr>
              <a:t>OARS</a:t>
            </a:r>
          </a:p>
        </p:txBody>
      </p:sp>
      <p:sp>
        <p:nvSpPr>
          <p:cNvPr id="3" name="Content Placeholder 2"/>
          <p:cNvSpPr>
            <a:spLocks noGrp="1"/>
          </p:cNvSpPr>
          <p:nvPr>
            <p:ph sz="quarter" idx="1"/>
          </p:nvPr>
        </p:nvSpPr>
        <p:spPr>
          <a:xfrm>
            <a:off x="1920240" y="3664915"/>
            <a:ext cx="22438560" cy="10972800"/>
          </a:xfrm>
        </p:spPr>
        <p:txBody>
          <a:bodyPr>
            <a:normAutofit fontScale="77500" lnSpcReduction="20000"/>
          </a:bodyPr>
          <a:lstStyle/>
          <a:p>
            <a:pPr marL="0" indent="0">
              <a:buNone/>
            </a:pPr>
            <a:r>
              <a:rPr lang="en-US" sz="9300" b="1" dirty="0">
                <a:solidFill>
                  <a:srgbClr val="800000"/>
                </a:solidFill>
              </a:rPr>
              <a:t>Open Questions</a:t>
            </a:r>
          </a:p>
          <a:p>
            <a:pPr marL="2508016" lvl="4" indent="-940506">
              <a:buClr>
                <a:srgbClr val="C05019"/>
              </a:buClr>
              <a:buFont typeface="Wingdings" charset="2"/>
              <a:buChar char="§"/>
            </a:pPr>
            <a:r>
              <a:rPr lang="en-US" sz="7100" dirty="0">
                <a:solidFill>
                  <a:schemeClr val="tx1">
                    <a:lumMod val="75000"/>
                    <a:lumOff val="25000"/>
                  </a:schemeClr>
                </a:solidFill>
              </a:rPr>
              <a:t>Seek more information than “yes” or “no”</a:t>
            </a:r>
          </a:p>
          <a:p>
            <a:pPr marL="2368682" lvl="4" indent="-801172">
              <a:buClr>
                <a:srgbClr val="C05019"/>
              </a:buClr>
              <a:buNone/>
            </a:pPr>
            <a:endParaRPr lang="en-US" sz="7100" dirty="0">
              <a:solidFill>
                <a:schemeClr val="tx1">
                  <a:lumMod val="75000"/>
                  <a:lumOff val="25000"/>
                </a:schemeClr>
              </a:solidFill>
            </a:endParaRPr>
          </a:p>
          <a:p>
            <a:pPr marL="0" lvl="4" indent="0">
              <a:buClr>
                <a:srgbClr val="C05019"/>
              </a:buClr>
              <a:buNone/>
            </a:pPr>
            <a:r>
              <a:rPr lang="en-US" sz="9400" b="1" dirty="0">
                <a:solidFill>
                  <a:srgbClr val="800000"/>
                </a:solidFill>
              </a:rPr>
              <a:t>Affirmations</a:t>
            </a:r>
          </a:p>
          <a:p>
            <a:pPr marL="2508016" lvl="6" indent="-940506">
              <a:buClr>
                <a:srgbClr val="C05019"/>
              </a:buClr>
              <a:buSzPct val="100000"/>
              <a:buFont typeface="Wingdings" charset="2"/>
              <a:buChar char="§"/>
            </a:pPr>
            <a:r>
              <a:rPr lang="en-US" sz="7100" dirty="0">
                <a:solidFill>
                  <a:srgbClr val="57576E"/>
                </a:solidFill>
              </a:rPr>
              <a:t>Highlight client’s strengths, determination or values</a:t>
            </a:r>
          </a:p>
          <a:p>
            <a:pPr marL="0" lvl="4" indent="0">
              <a:buClr>
                <a:srgbClr val="C05019"/>
              </a:buClr>
              <a:buNone/>
            </a:pPr>
            <a:endParaRPr lang="en-US" sz="6500" dirty="0">
              <a:solidFill>
                <a:srgbClr val="800000"/>
              </a:solidFill>
            </a:endParaRPr>
          </a:p>
          <a:p>
            <a:pPr marL="0" lvl="4" indent="0">
              <a:buClr>
                <a:srgbClr val="C05019"/>
              </a:buClr>
              <a:buNone/>
            </a:pPr>
            <a:r>
              <a:rPr lang="en-US" sz="9300" b="1" dirty="0">
                <a:solidFill>
                  <a:srgbClr val="800000"/>
                </a:solidFill>
              </a:rPr>
              <a:t>Reflective Listening</a:t>
            </a:r>
          </a:p>
          <a:p>
            <a:pPr marL="2508016" lvl="6" indent="-940506">
              <a:buClr>
                <a:srgbClr val="C05019"/>
              </a:buClr>
              <a:buSzPct val="100000"/>
              <a:buFont typeface="Wingdings" charset="2"/>
              <a:buChar char="§"/>
            </a:pPr>
            <a:r>
              <a:rPr lang="en-US" sz="7100" dirty="0">
                <a:solidFill>
                  <a:srgbClr val="57576E"/>
                </a:solidFill>
              </a:rPr>
              <a:t>Verbalizing a guess at what the person </a:t>
            </a:r>
            <a:r>
              <a:rPr lang="en-US" sz="7100" i="1" dirty="0">
                <a:solidFill>
                  <a:srgbClr val="57576E"/>
                </a:solidFill>
              </a:rPr>
              <a:t>means</a:t>
            </a:r>
            <a:r>
              <a:rPr lang="en-US" sz="7100" dirty="0">
                <a:solidFill>
                  <a:srgbClr val="57576E"/>
                </a:solidFill>
              </a:rPr>
              <a:t>, with a statement</a:t>
            </a:r>
          </a:p>
          <a:p>
            <a:pPr marL="0" lvl="6" indent="0" defTabSz="174168">
              <a:buClr>
                <a:srgbClr val="C05019"/>
              </a:buClr>
              <a:buSzPct val="100000"/>
              <a:buNone/>
            </a:pPr>
            <a:endParaRPr lang="en-US" sz="7100" dirty="0">
              <a:solidFill>
                <a:srgbClr val="800000"/>
              </a:solidFill>
            </a:endParaRPr>
          </a:p>
          <a:p>
            <a:pPr marL="0" lvl="6" indent="0" defTabSz="174168">
              <a:buClr>
                <a:srgbClr val="C05019"/>
              </a:buClr>
              <a:buSzPct val="100000"/>
              <a:buNone/>
            </a:pPr>
            <a:r>
              <a:rPr lang="en-US" sz="9300" b="1" dirty="0">
                <a:solidFill>
                  <a:srgbClr val="800000"/>
                </a:solidFill>
              </a:rPr>
              <a:t>Summarizing</a:t>
            </a:r>
          </a:p>
          <a:p>
            <a:pPr marL="2508016" lvl="8" indent="-940506" defTabSz="174168">
              <a:buClr>
                <a:srgbClr val="C05019"/>
              </a:buClr>
              <a:buSzPct val="100000"/>
              <a:buFont typeface="Wingdings" charset="2"/>
              <a:buChar char="§"/>
            </a:pPr>
            <a:r>
              <a:rPr lang="en-US" sz="7100" dirty="0">
                <a:solidFill>
                  <a:srgbClr val="57576E"/>
                </a:solidFill>
              </a:rPr>
              <a:t>Statements link together and reinforce information discussed</a:t>
            </a:r>
          </a:p>
          <a:p>
            <a:pPr marL="0" lvl="6" indent="0">
              <a:buClr>
                <a:srgbClr val="C05019"/>
              </a:buClr>
              <a:buSzPct val="100000"/>
              <a:buNone/>
            </a:pPr>
            <a:endParaRPr lang="en-US" sz="5500" dirty="0">
              <a:solidFill>
                <a:srgbClr val="57576E"/>
              </a:solidFill>
            </a:endParaRPr>
          </a:p>
          <a:p>
            <a:pPr marL="0" lvl="4" indent="0">
              <a:buClr>
                <a:srgbClr val="C05019"/>
              </a:buClr>
              <a:buFont typeface="Wingdings" charset="2"/>
              <a:buChar char="§"/>
            </a:pPr>
            <a:endParaRPr lang="en-US" sz="5500" dirty="0">
              <a:solidFill>
                <a:srgbClr val="800000"/>
              </a:solidFill>
            </a:endParaRPr>
          </a:p>
          <a:p>
            <a:pPr marL="0" lvl="4" indent="0">
              <a:buClr>
                <a:srgbClr val="C05019"/>
              </a:buClr>
              <a:buNone/>
            </a:pPr>
            <a:endParaRPr lang="en-US" sz="7400" dirty="0">
              <a:solidFill>
                <a:srgbClr val="800000"/>
              </a:solidFill>
            </a:endParaRPr>
          </a:p>
          <a:p>
            <a:pPr marL="0" lvl="4" indent="0">
              <a:buClr>
                <a:srgbClr val="C05019"/>
              </a:buClr>
              <a:buNone/>
            </a:pPr>
            <a:endParaRPr lang="en-US" dirty="0">
              <a:solidFill>
                <a:srgbClr val="800000"/>
              </a:solidFill>
            </a:endParaRPr>
          </a:p>
          <a:p>
            <a:pPr marL="2682184" lvl="4" indent="-1114674">
              <a:buClr>
                <a:srgbClr val="C05019"/>
              </a:buClr>
            </a:pPr>
            <a:endParaRPr lang="en-US" dirty="0">
              <a:solidFill>
                <a:srgbClr val="800000"/>
              </a:solidFill>
            </a:endParaRPr>
          </a:p>
          <a:p>
            <a:pPr marL="2682184" lvl="4" indent="-1114674">
              <a:buClr>
                <a:srgbClr val="C05019"/>
              </a:buClr>
            </a:pPr>
            <a:endParaRPr lang="en-US" dirty="0">
              <a:solidFill>
                <a:srgbClr val="800000"/>
              </a:solidFill>
            </a:endParaRPr>
          </a:p>
          <a:p>
            <a:pPr marL="0" lvl="4" indent="0">
              <a:buClr>
                <a:srgbClr val="C05019"/>
              </a:buClr>
              <a:buNone/>
            </a:pPr>
            <a:endParaRPr lang="en-US" dirty="0">
              <a:solidFill>
                <a:srgbClr val="800000"/>
              </a:solidFill>
            </a:endParaRPr>
          </a:p>
          <a:p>
            <a:pPr marL="0" lvl="4" indent="0">
              <a:buClr>
                <a:srgbClr val="C05019"/>
              </a:buClr>
              <a:buNone/>
            </a:pPr>
            <a:endParaRPr lang="en-US" dirty="0">
              <a:solidFill>
                <a:srgbClr val="800000"/>
              </a:solidFill>
            </a:endParaRPr>
          </a:p>
        </p:txBody>
      </p:sp>
    </p:spTree>
    <p:extLst>
      <p:ext uri="{BB962C8B-B14F-4D97-AF65-F5344CB8AC3E}">
        <p14:creationId xmlns:p14="http://schemas.microsoft.com/office/powerpoint/2010/main" val="2340314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38108" y="2031965"/>
            <a:ext cx="24123017" cy="1828800"/>
          </a:xfrm>
          <a:prstGeom prst="rect">
            <a:avLst/>
          </a:prstGeom>
        </p:spPr>
        <p:txBody>
          <a:bodyPr/>
          <a:lstStyle>
            <a:lvl1pPr algn="ctr" defTabSz="889822" rtl="0" eaLnBrk="1" latinLnBrk="0" hangingPunct="1">
              <a:spcBef>
                <a:spcPct val="0"/>
              </a:spcBef>
              <a:buNone/>
              <a:defRPr sz="8600" kern="1200">
                <a:solidFill>
                  <a:schemeClr val="tx1"/>
                </a:solidFill>
                <a:latin typeface="+mj-lt"/>
                <a:ea typeface="+mj-ea"/>
                <a:cs typeface="+mj-cs"/>
              </a:defRPr>
            </a:lvl1pPr>
          </a:lstStyle>
          <a:p>
            <a:pPr algn="l"/>
            <a:r>
              <a:rPr lang="en-US" sz="11500" b="1" dirty="0">
                <a:solidFill>
                  <a:srgbClr val="002060"/>
                </a:solidFill>
              </a:rPr>
              <a:t>What Gets in the Way of Empathy? </a:t>
            </a:r>
            <a:br>
              <a:rPr lang="en-US" sz="11500" b="1" dirty="0">
                <a:solidFill>
                  <a:srgbClr val="002060"/>
                </a:solidFill>
              </a:rPr>
            </a:br>
            <a:endParaRPr lang="en-US" sz="11500" b="1" dirty="0">
              <a:solidFill>
                <a:srgbClr val="002060"/>
              </a:solidFill>
            </a:endParaRPr>
          </a:p>
        </p:txBody>
      </p:sp>
      <p:pic>
        <p:nvPicPr>
          <p:cNvPr id="3" name="Picture 2"/>
          <p:cNvPicPr>
            <a:picLocks noChangeAspect="1"/>
          </p:cNvPicPr>
          <p:nvPr/>
        </p:nvPicPr>
        <p:blipFill>
          <a:blip r:embed="rId3"/>
          <a:stretch>
            <a:fillRect/>
          </a:stretch>
        </p:blipFill>
        <p:spPr>
          <a:xfrm>
            <a:off x="15491012" y="6789077"/>
            <a:ext cx="9093669" cy="7265574"/>
          </a:xfrm>
          <a:prstGeom prst="rect">
            <a:avLst/>
          </a:prstGeom>
        </p:spPr>
      </p:pic>
      <p:pic>
        <p:nvPicPr>
          <p:cNvPr id="4" name="Picture 3"/>
          <p:cNvPicPr>
            <a:picLocks noChangeAspect="1"/>
          </p:cNvPicPr>
          <p:nvPr/>
        </p:nvPicPr>
        <p:blipFill>
          <a:blip r:embed="rId4"/>
          <a:stretch>
            <a:fillRect/>
          </a:stretch>
        </p:blipFill>
        <p:spPr>
          <a:xfrm>
            <a:off x="4205886" y="6789077"/>
            <a:ext cx="6858000" cy="7315200"/>
          </a:xfrm>
          <a:prstGeom prst="rect">
            <a:avLst/>
          </a:prstGeom>
        </p:spPr>
      </p:pic>
      <p:sp>
        <p:nvSpPr>
          <p:cNvPr id="5" name="TextBox 4"/>
          <p:cNvSpPr txBox="1"/>
          <p:nvPr/>
        </p:nvSpPr>
        <p:spPr>
          <a:xfrm>
            <a:off x="1538108" y="4275562"/>
            <a:ext cx="10144125" cy="1415772"/>
          </a:xfrm>
          <a:prstGeom prst="rect">
            <a:avLst/>
          </a:prstGeom>
          <a:noFill/>
        </p:spPr>
        <p:txBody>
          <a:bodyPr wrap="square" lIns="175565" tIns="87782" rIns="175565" bIns="87782" rtlCol="0">
            <a:spAutoFit/>
          </a:bodyPr>
          <a:lstStyle/>
          <a:p>
            <a:r>
              <a:rPr lang="en-US" sz="7700" b="1" dirty="0">
                <a:solidFill>
                  <a:srgbClr val="800000"/>
                </a:solidFill>
              </a:rPr>
              <a:t>The Righting Reflex </a:t>
            </a:r>
          </a:p>
        </p:txBody>
      </p:sp>
    </p:spTree>
    <p:extLst>
      <p:ext uri="{BB962C8B-B14F-4D97-AF65-F5344CB8AC3E}">
        <p14:creationId xmlns:p14="http://schemas.microsoft.com/office/powerpoint/2010/main" val="2741511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B9EA6EE9-3ED5-F14B-B703-1DE5BBA1D71E}"/>
              </a:ext>
            </a:extLst>
          </p:cNvPr>
          <p:cNvSpPr>
            <a:spLocks noGrp="1"/>
          </p:cNvSpPr>
          <p:nvPr>
            <p:ph sz="quarter" idx="1"/>
          </p:nvPr>
        </p:nvSpPr>
        <p:spPr>
          <a:xfrm>
            <a:off x="10161270" y="5537306"/>
            <a:ext cx="6562845" cy="8735657"/>
          </a:xfrm>
        </p:spPr>
        <p:txBody>
          <a:bodyPr>
            <a:normAutofit lnSpcReduction="10000"/>
          </a:bodyPr>
          <a:lstStyle/>
          <a:p>
            <a:pPr marL="0" indent="0" defTabSz="2057400">
              <a:spcBef>
                <a:spcPts val="0"/>
              </a:spcBef>
              <a:buNone/>
              <a:defRPr/>
            </a:pPr>
            <a:r>
              <a:rPr lang="en-US" sz="12000" b="1" dirty="0">
                <a:solidFill>
                  <a:srgbClr val="800000"/>
                </a:solidFill>
              </a:rPr>
              <a:t>S</a:t>
            </a:r>
            <a:r>
              <a:rPr lang="en-US" sz="8800" dirty="0"/>
              <a:t>pecific</a:t>
            </a:r>
          </a:p>
          <a:p>
            <a:pPr marL="0" indent="0" defTabSz="2057400">
              <a:spcBef>
                <a:spcPts val="0"/>
              </a:spcBef>
              <a:buNone/>
              <a:defRPr/>
            </a:pPr>
            <a:r>
              <a:rPr lang="en-US" sz="12000" b="1" dirty="0">
                <a:solidFill>
                  <a:srgbClr val="800000"/>
                </a:solidFill>
              </a:rPr>
              <a:t>M</a:t>
            </a:r>
            <a:r>
              <a:rPr lang="en-US" sz="8800" dirty="0"/>
              <a:t>easurable</a:t>
            </a:r>
          </a:p>
          <a:p>
            <a:pPr marL="0" indent="0" defTabSz="2057400">
              <a:spcBef>
                <a:spcPts val="0"/>
              </a:spcBef>
              <a:buNone/>
              <a:defRPr/>
            </a:pPr>
            <a:r>
              <a:rPr lang="en-US" sz="12000" b="1" dirty="0">
                <a:solidFill>
                  <a:srgbClr val="800000"/>
                </a:solidFill>
              </a:rPr>
              <a:t>A</a:t>
            </a:r>
            <a:r>
              <a:rPr lang="en-US" sz="8800" dirty="0"/>
              <a:t>ttainable</a:t>
            </a:r>
          </a:p>
          <a:p>
            <a:pPr marL="0" indent="0" defTabSz="2057400">
              <a:spcBef>
                <a:spcPts val="0"/>
              </a:spcBef>
              <a:buNone/>
              <a:defRPr/>
            </a:pPr>
            <a:r>
              <a:rPr lang="en-US" sz="12000" b="1" dirty="0">
                <a:solidFill>
                  <a:srgbClr val="800000"/>
                </a:solidFill>
              </a:rPr>
              <a:t>R</a:t>
            </a:r>
            <a:r>
              <a:rPr lang="en-US" sz="8800" dirty="0"/>
              <a:t>elevant</a:t>
            </a:r>
          </a:p>
          <a:p>
            <a:pPr marL="0" indent="0" defTabSz="2057400">
              <a:spcBef>
                <a:spcPts val="0"/>
              </a:spcBef>
              <a:buNone/>
              <a:defRPr/>
            </a:pPr>
            <a:r>
              <a:rPr lang="en-US" sz="12000" b="1" dirty="0">
                <a:solidFill>
                  <a:srgbClr val="800000"/>
                </a:solidFill>
              </a:rPr>
              <a:t>T</a:t>
            </a:r>
            <a:r>
              <a:rPr lang="en-US" sz="8800" dirty="0"/>
              <a:t>imeframe</a:t>
            </a:r>
          </a:p>
        </p:txBody>
      </p:sp>
      <p:sp>
        <p:nvSpPr>
          <p:cNvPr id="4" name="Rectangle 2">
            <a:extLst>
              <a:ext uri="{FF2B5EF4-FFF2-40B4-BE49-F238E27FC236}">
                <a16:creationId xmlns:a16="http://schemas.microsoft.com/office/drawing/2014/main" id="{048A66F7-2BF0-B643-BDA2-9A05930CB154}"/>
              </a:ext>
            </a:extLst>
          </p:cNvPr>
          <p:cNvSpPr txBox="1">
            <a:spLocks noChangeArrowheads="1"/>
          </p:cNvSpPr>
          <p:nvPr/>
        </p:nvSpPr>
        <p:spPr>
          <a:xfrm>
            <a:off x="3901273" y="3435163"/>
            <a:ext cx="17487900" cy="1536713"/>
          </a:xfrm>
          <a:prstGeom prst="rect">
            <a:avLst/>
          </a:prstGeom>
        </p:spPr>
        <p:txBody>
          <a:bodyPr>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r>
              <a:rPr lang="en-US" sz="11813" b="1" dirty="0">
                <a:solidFill>
                  <a:schemeClr val="tx2"/>
                </a:solidFill>
              </a:rPr>
              <a:t> Making a Detailed Plan</a:t>
            </a:r>
          </a:p>
        </p:txBody>
      </p:sp>
      <p:grpSp>
        <p:nvGrpSpPr>
          <p:cNvPr id="5" name="Group 4">
            <a:extLst>
              <a:ext uri="{FF2B5EF4-FFF2-40B4-BE49-F238E27FC236}">
                <a16:creationId xmlns:a16="http://schemas.microsoft.com/office/drawing/2014/main" id="{19CE8F5B-A08B-2944-A2FE-B5D19BDCFB62}"/>
              </a:ext>
            </a:extLst>
          </p:cNvPr>
          <p:cNvGrpSpPr/>
          <p:nvPr/>
        </p:nvGrpSpPr>
        <p:grpSpPr>
          <a:xfrm>
            <a:off x="0" y="1690259"/>
            <a:ext cx="20322540" cy="1292850"/>
            <a:chOff x="0" y="6761065"/>
            <a:chExt cx="20322540" cy="1292850"/>
          </a:xfrm>
        </p:grpSpPr>
        <p:sp>
          <p:nvSpPr>
            <p:cNvPr id="6" name="Rounded Rectangle 5">
              <a:extLst>
                <a:ext uri="{FF2B5EF4-FFF2-40B4-BE49-F238E27FC236}">
                  <a16:creationId xmlns:a16="http://schemas.microsoft.com/office/drawing/2014/main" id="{05BFD3DB-0957-C14A-8F09-5EBC2544ADF4}"/>
                </a:ext>
              </a:extLst>
            </p:cNvPr>
            <p:cNvSpPr/>
            <p:nvPr/>
          </p:nvSpPr>
          <p:spPr>
            <a:xfrm>
              <a:off x="0" y="6761065"/>
              <a:ext cx="20322540" cy="1292850"/>
            </a:xfrm>
            <a:prstGeom prst="roundRect">
              <a:avLst/>
            </a:prstGeom>
          </p:spPr>
          <p:style>
            <a:lnRef idx="2">
              <a:schemeClr val="lt1">
                <a:hueOff val="0"/>
                <a:satOff val="0"/>
                <a:lumOff val="0"/>
                <a:alphaOff val="0"/>
              </a:schemeClr>
            </a:lnRef>
            <a:fillRef idx="1">
              <a:schemeClr val="accent3">
                <a:hueOff val="9000211"/>
                <a:satOff val="-13504"/>
                <a:lumOff val="-2196"/>
                <a:alphaOff val="0"/>
              </a:schemeClr>
            </a:fillRef>
            <a:effectRef idx="0">
              <a:schemeClr val="accent3">
                <a:hueOff val="9000211"/>
                <a:satOff val="-13504"/>
                <a:lumOff val="-2196"/>
                <a:alphaOff val="0"/>
              </a:schemeClr>
            </a:effectRef>
            <a:fontRef idx="minor">
              <a:schemeClr val="lt1"/>
            </a:fontRef>
          </p:style>
        </p:sp>
        <p:sp>
          <p:nvSpPr>
            <p:cNvPr id="7" name="Rounded Rectangle 4">
              <a:extLst>
                <a:ext uri="{FF2B5EF4-FFF2-40B4-BE49-F238E27FC236}">
                  <a16:creationId xmlns:a16="http://schemas.microsoft.com/office/drawing/2014/main" id="{205BBEAD-03F6-6E45-B223-29F86F341C2F}"/>
                </a:ext>
              </a:extLst>
            </p:cNvPr>
            <p:cNvSpPr txBox="1"/>
            <p:nvPr/>
          </p:nvSpPr>
          <p:spPr>
            <a:xfrm>
              <a:off x="63112" y="6824177"/>
              <a:ext cx="20196316"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7200" kern="1200" dirty="0"/>
                <a:t>5. Action Plan (Affirm ideas; Write down steps)</a:t>
              </a:r>
            </a:p>
          </p:txBody>
        </p:sp>
      </p:grpSp>
    </p:spTree>
    <p:extLst>
      <p:ext uri="{BB962C8B-B14F-4D97-AF65-F5344CB8AC3E}">
        <p14:creationId xmlns:p14="http://schemas.microsoft.com/office/powerpoint/2010/main" val="3864552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7DB312-A095-D740-9FCE-CC87F103EC13}"/>
              </a:ext>
            </a:extLst>
          </p:cNvPr>
          <p:cNvSpPr/>
          <p:nvPr/>
        </p:nvSpPr>
        <p:spPr>
          <a:xfrm>
            <a:off x="0" y="1603580"/>
            <a:ext cx="27432000" cy="187114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46AB430-C064-8A4A-A42F-1EE3D1AD8817}"/>
              </a:ext>
            </a:extLst>
          </p:cNvPr>
          <p:cNvSpPr txBox="1">
            <a:spLocks noChangeArrowheads="1"/>
          </p:cNvSpPr>
          <p:nvPr/>
        </p:nvSpPr>
        <p:spPr>
          <a:xfrm>
            <a:off x="1992088" y="1603580"/>
            <a:ext cx="23317200" cy="1639159"/>
          </a:xfrm>
          <a:prstGeom prst="rect">
            <a:avLst/>
          </a:prstGeom>
        </p:spPr>
        <p:txBody>
          <a:bodyPr lIns="250802" tIns="125401" rIns="250802" bIns="125401">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r>
              <a:rPr lang="en-US" sz="11500" dirty="0">
                <a:solidFill>
                  <a:schemeClr val="accent1">
                    <a:lumMod val="50000"/>
                  </a:schemeClr>
                </a:solidFill>
              </a:rPr>
              <a:t> </a:t>
            </a:r>
            <a:r>
              <a:rPr lang="en-US" sz="10000" b="1" dirty="0">
                <a:solidFill>
                  <a:schemeClr val="accent1">
                    <a:lumMod val="50000"/>
                  </a:schemeClr>
                </a:solidFill>
              </a:rPr>
              <a:t>Ways to Engage in Conversation</a:t>
            </a:r>
          </a:p>
        </p:txBody>
      </p:sp>
      <p:sp>
        <p:nvSpPr>
          <p:cNvPr id="5" name="Rectangle 4">
            <a:extLst>
              <a:ext uri="{FF2B5EF4-FFF2-40B4-BE49-F238E27FC236}">
                <a16:creationId xmlns:a16="http://schemas.microsoft.com/office/drawing/2014/main" id="{50093721-DE6C-2646-8676-B4EAEA86CF63}"/>
              </a:ext>
            </a:extLst>
          </p:cNvPr>
          <p:cNvSpPr/>
          <p:nvPr/>
        </p:nvSpPr>
        <p:spPr>
          <a:xfrm>
            <a:off x="0" y="3474720"/>
            <a:ext cx="27432000" cy="158496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775C1A2-BFC7-E741-9D32-CAB48BA52642}"/>
              </a:ext>
            </a:extLst>
          </p:cNvPr>
          <p:cNvSpPr txBox="1"/>
          <p:nvPr/>
        </p:nvSpPr>
        <p:spPr>
          <a:xfrm>
            <a:off x="1008562" y="5113879"/>
            <a:ext cx="25201516" cy="9941183"/>
          </a:xfrm>
          <a:prstGeom prst="rect">
            <a:avLst/>
          </a:prstGeom>
          <a:noFill/>
        </p:spPr>
        <p:txBody>
          <a:bodyPr wrap="square" rtlCol="0">
            <a:spAutoFit/>
          </a:bodyPr>
          <a:lstStyle/>
          <a:p>
            <a:pPr marL="28575" indent="30163"/>
            <a:r>
              <a:rPr lang="en-US" sz="6000" i="1" dirty="0">
                <a:solidFill>
                  <a:schemeClr val="accent2">
                    <a:lumMod val="75000"/>
                  </a:schemeClr>
                </a:solidFill>
              </a:rPr>
              <a:t>I know it’s not easy to manage diabetes during pregnancy.</a:t>
            </a:r>
            <a:r>
              <a:rPr lang="en-US" sz="3200" i="1" dirty="0">
                <a:solidFill>
                  <a:schemeClr val="accent2">
                    <a:lumMod val="75000"/>
                  </a:schemeClr>
                </a:solidFill>
              </a:rPr>
              <a:t/>
            </a:r>
            <a:br>
              <a:rPr lang="en-US" sz="3200" i="1" dirty="0">
                <a:solidFill>
                  <a:schemeClr val="accent2">
                    <a:lumMod val="75000"/>
                  </a:schemeClr>
                </a:solidFill>
              </a:rPr>
            </a:br>
            <a:r>
              <a:rPr lang="en-US" sz="3200" i="1" dirty="0">
                <a:solidFill>
                  <a:schemeClr val="accent2">
                    <a:lumMod val="75000"/>
                  </a:schemeClr>
                </a:solidFill>
              </a:rPr>
              <a:t>  </a:t>
            </a:r>
          </a:p>
          <a:p>
            <a:pPr marL="2530475" indent="-1143000">
              <a:buAutoNum type="arabicPeriod"/>
            </a:pPr>
            <a:r>
              <a:rPr lang="en-US" sz="6000" i="1" dirty="0"/>
              <a:t>What have you been doing that seems to be helping you? </a:t>
            </a:r>
          </a:p>
          <a:p>
            <a:pPr marL="4310119" lvl="2" indent="-1143000">
              <a:buFont typeface="Wingdings" pitchFamily="2" charset="2"/>
              <a:buChar char="§"/>
            </a:pPr>
            <a:r>
              <a:rPr lang="en-US" sz="6000" i="1" dirty="0"/>
              <a:t>Affirm and acknowledge any positive steps your client has taken.</a:t>
            </a:r>
          </a:p>
          <a:p>
            <a:pPr marL="2530475" indent="-1143000">
              <a:buAutoNum type="arabicPeriod"/>
            </a:pPr>
            <a:r>
              <a:rPr lang="en-US" sz="6000" i="1" dirty="0"/>
              <a:t>What are you having the most trouble with?</a:t>
            </a:r>
          </a:p>
          <a:p>
            <a:pPr marL="2530475" indent="-1143000">
              <a:buAutoNum type="arabicPeriod"/>
            </a:pPr>
            <a:r>
              <a:rPr lang="en-US" sz="6000" i="1" dirty="0"/>
              <a:t>If your blood sugar continues to be unstable, what concerns do you have for you and your baby?</a:t>
            </a:r>
          </a:p>
          <a:p>
            <a:pPr marL="2530475" indent="-1143000">
              <a:buAutoNum type="arabicPeriod"/>
            </a:pPr>
            <a:r>
              <a:rPr lang="en-US" sz="6000" i="1" dirty="0"/>
              <a:t>How important is it to you to manage your diabetes right now? </a:t>
            </a:r>
          </a:p>
          <a:p>
            <a:pPr marL="4310119" lvl="2" indent="-1143000">
              <a:buFont typeface="Wingdings" pitchFamily="2" charset="2"/>
              <a:buChar char="§"/>
            </a:pPr>
            <a:r>
              <a:rPr lang="en-US" sz="6000" i="1" dirty="0"/>
              <a:t>Consider using the ruler exercise to assess importance.</a:t>
            </a:r>
          </a:p>
          <a:p>
            <a:pPr marL="2530475" indent="-1143000">
              <a:buAutoNum type="arabicPeriod"/>
            </a:pPr>
            <a:r>
              <a:rPr lang="en-US" sz="6000" i="1" dirty="0"/>
              <a:t>What might help you to [do the challenging behavior]?</a:t>
            </a:r>
          </a:p>
          <a:p>
            <a:pPr marL="2530475" indent="-1143000">
              <a:buAutoNum type="arabicPeriod"/>
            </a:pPr>
            <a:r>
              <a:rPr lang="en-US" sz="6000" i="1" dirty="0"/>
              <a:t>How can we help support you?</a:t>
            </a:r>
          </a:p>
        </p:txBody>
      </p:sp>
      <p:sp>
        <p:nvSpPr>
          <p:cNvPr id="2" name="TextBox 1">
            <a:extLst>
              <a:ext uri="{FF2B5EF4-FFF2-40B4-BE49-F238E27FC236}">
                <a16:creationId xmlns:a16="http://schemas.microsoft.com/office/drawing/2014/main" id="{306C48E1-3FAD-524B-8094-87D0B111A8F3}"/>
              </a:ext>
            </a:extLst>
          </p:cNvPr>
          <p:cNvSpPr txBox="1"/>
          <p:nvPr/>
        </p:nvSpPr>
        <p:spPr>
          <a:xfrm>
            <a:off x="0" y="3706701"/>
            <a:ext cx="27218640" cy="1554272"/>
          </a:xfrm>
          <a:prstGeom prst="rect">
            <a:avLst/>
          </a:prstGeom>
          <a:noFill/>
        </p:spPr>
        <p:txBody>
          <a:bodyPr wrap="square" rtlCol="0">
            <a:spAutoFit/>
          </a:bodyPr>
          <a:lstStyle/>
          <a:p>
            <a:r>
              <a:rPr lang="en-US" sz="6000" b="1" dirty="0">
                <a:solidFill>
                  <a:schemeClr val="bg1"/>
                </a:solidFill>
              </a:rPr>
              <a:t>Chronic Disease Management-- Build Rapport, Affirm and Acknowledge Ambivalence</a:t>
            </a:r>
          </a:p>
          <a:p>
            <a:endParaRPr lang="en-US" dirty="0"/>
          </a:p>
        </p:txBody>
      </p:sp>
    </p:spTree>
    <p:extLst>
      <p:ext uri="{BB962C8B-B14F-4D97-AF65-F5344CB8AC3E}">
        <p14:creationId xmlns:p14="http://schemas.microsoft.com/office/powerpoint/2010/main" val="3323821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F5F773-1A14-3046-9A80-900BCFE7E6E5}"/>
              </a:ext>
            </a:extLst>
          </p:cNvPr>
          <p:cNvSpPr/>
          <p:nvPr/>
        </p:nvSpPr>
        <p:spPr>
          <a:xfrm>
            <a:off x="0" y="1603580"/>
            <a:ext cx="27432000" cy="187114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46AB430-C064-8A4A-A42F-1EE3D1AD8817}"/>
              </a:ext>
            </a:extLst>
          </p:cNvPr>
          <p:cNvSpPr txBox="1">
            <a:spLocks noChangeArrowheads="1"/>
          </p:cNvSpPr>
          <p:nvPr/>
        </p:nvSpPr>
        <p:spPr>
          <a:xfrm>
            <a:off x="1992088" y="1603580"/>
            <a:ext cx="23317200" cy="1639159"/>
          </a:xfrm>
          <a:prstGeom prst="rect">
            <a:avLst/>
          </a:prstGeom>
        </p:spPr>
        <p:txBody>
          <a:bodyPr lIns="250802" tIns="125401" rIns="250802" bIns="125401">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r>
              <a:rPr lang="en-US" sz="11500" dirty="0">
                <a:solidFill>
                  <a:schemeClr val="accent1">
                    <a:lumMod val="50000"/>
                  </a:schemeClr>
                </a:solidFill>
              </a:rPr>
              <a:t> </a:t>
            </a:r>
            <a:r>
              <a:rPr lang="en-US" sz="10000" b="1" dirty="0">
                <a:solidFill>
                  <a:schemeClr val="accent1">
                    <a:lumMod val="50000"/>
                  </a:schemeClr>
                </a:solidFill>
              </a:rPr>
              <a:t>Ways to Engage in Conversation</a:t>
            </a:r>
          </a:p>
        </p:txBody>
      </p:sp>
      <p:sp>
        <p:nvSpPr>
          <p:cNvPr id="5" name="Rectangle 4">
            <a:extLst>
              <a:ext uri="{FF2B5EF4-FFF2-40B4-BE49-F238E27FC236}">
                <a16:creationId xmlns:a16="http://schemas.microsoft.com/office/drawing/2014/main" id="{50093721-DE6C-2646-8676-B4EAEA86CF63}"/>
              </a:ext>
            </a:extLst>
          </p:cNvPr>
          <p:cNvSpPr/>
          <p:nvPr/>
        </p:nvSpPr>
        <p:spPr>
          <a:xfrm>
            <a:off x="0" y="3474720"/>
            <a:ext cx="27432000" cy="158496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775C1A2-BFC7-E741-9D32-CAB48BA52642}"/>
              </a:ext>
            </a:extLst>
          </p:cNvPr>
          <p:cNvSpPr txBox="1"/>
          <p:nvPr/>
        </p:nvSpPr>
        <p:spPr>
          <a:xfrm>
            <a:off x="1992088" y="3779520"/>
            <a:ext cx="24434072" cy="1015663"/>
          </a:xfrm>
          <a:prstGeom prst="rect">
            <a:avLst/>
          </a:prstGeom>
          <a:noFill/>
        </p:spPr>
        <p:txBody>
          <a:bodyPr wrap="square" rtlCol="0">
            <a:spAutoFit/>
          </a:bodyPr>
          <a:lstStyle/>
          <a:p>
            <a:r>
              <a:rPr lang="en-US" sz="6000" b="1" dirty="0">
                <a:solidFill>
                  <a:schemeClr val="bg1"/>
                </a:solidFill>
              </a:rPr>
              <a:t>COVID Vaccination -- Build Rapport, Affirm and Acknowledge Ambivalence</a:t>
            </a:r>
            <a:endParaRPr lang="en-US" sz="3600" b="1" dirty="0">
              <a:solidFill>
                <a:schemeClr val="accent2">
                  <a:lumMod val="75000"/>
                </a:schemeClr>
              </a:solidFill>
            </a:endParaRPr>
          </a:p>
        </p:txBody>
      </p:sp>
      <p:sp>
        <p:nvSpPr>
          <p:cNvPr id="7" name="TextBox 6">
            <a:extLst>
              <a:ext uri="{FF2B5EF4-FFF2-40B4-BE49-F238E27FC236}">
                <a16:creationId xmlns:a16="http://schemas.microsoft.com/office/drawing/2014/main" id="{41F19787-3909-FA40-B15A-6C501C0F8A2D}"/>
              </a:ext>
            </a:extLst>
          </p:cNvPr>
          <p:cNvSpPr txBox="1"/>
          <p:nvPr/>
        </p:nvSpPr>
        <p:spPr>
          <a:xfrm>
            <a:off x="914400" y="6375810"/>
            <a:ext cx="26243280" cy="8940909"/>
          </a:xfrm>
          <a:prstGeom prst="rect">
            <a:avLst/>
          </a:prstGeom>
          <a:noFill/>
        </p:spPr>
        <p:txBody>
          <a:bodyPr wrap="square" rtlCol="0">
            <a:spAutoFit/>
          </a:bodyPr>
          <a:lstStyle/>
          <a:p>
            <a:pPr marL="1387475"/>
            <a:r>
              <a:rPr lang="en-US" sz="5400" i="1" dirty="0"/>
              <a:t>1. Have you been vaccinated, including a booster?</a:t>
            </a:r>
          </a:p>
          <a:p>
            <a:pPr marL="3420297" lvl="1" indent="-1143000">
              <a:buFont typeface="+mj-lt"/>
              <a:buAutoNum type="alphaLcPeriod"/>
            </a:pPr>
            <a:r>
              <a:rPr lang="en-US" sz="5400" dirty="0">
                <a:solidFill>
                  <a:schemeClr val="accent2">
                    <a:lumMod val="75000"/>
                  </a:schemeClr>
                </a:solidFill>
              </a:rPr>
              <a:t>If Yes - Affirm</a:t>
            </a:r>
            <a:r>
              <a:rPr lang="en-US" sz="5400" i="1" dirty="0">
                <a:solidFill>
                  <a:schemeClr val="accent2">
                    <a:lumMod val="75000"/>
                  </a:schemeClr>
                </a:solidFill>
              </a:rPr>
              <a:t>: </a:t>
            </a:r>
            <a:r>
              <a:rPr lang="en-US" sz="5400" i="1" dirty="0"/>
              <a:t>You’ve taken an important step towards keeping yourself and your baby from getting seriously ill from COVID. </a:t>
            </a:r>
          </a:p>
          <a:p>
            <a:pPr marL="3020247" lvl="1" indent="-742950">
              <a:buFont typeface="+mj-lt"/>
              <a:buAutoNum type="alphaLcPeriod"/>
            </a:pPr>
            <a:endParaRPr lang="en-US" sz="5400" i="1" dirty="0"/>
          </a:p>
          <a:p>
            <a:pPr marL="3420297" lvl="1" indent="-1143000">
              <a:buFont typeface="+mj-lt"/>
              <a:buAutoNum type="alphaLcPeriod"/>
            </a:pPr>
            <a:r>
              <a:rPr lang="en-US" sz="5400" i="1" dirty="0">
                <a:solidFill>
                  <a:schemeClr val="accent2">
                    <a:lumMod val="75000"/>
                  </a:schemeClr>
                </a:solidFill>
              </a:rPr>
              <a:t>If No: </a:t>
            </a:r>
            <a:r>
              <a:rPr lang="en-US" sz="5400" i="1" dirty="0"/>
              <a:t>What made you decide not to get vaccinated? </a:t>
            </a:r>
          </a:p>
          <a:p>
            <a:pPr marL="4912604" lvl="3" indent="-855663">
              <a:buFont typeface="Wingdings" pitchFamily="2" charset="2"/>
              <a:buChar char="§"/>
            </a:pPr>
            <a:r>
              <a:rPr lang="en-US" sz="5400" dirty="0"/>
              <a:t>Remain nonjudgmental and curious. </a:t>
            </a:r>
          </a:p>
          <a:p>
            <a:pPr marL="4912604" lvl="3" indent="-855663">
              <a:buFont typeface="Wingdings" pitchFamily="2" charset="2"/>
              <a:buChar char="§"/>
            </a:pPr>
            <a:r>
              <a:rPr lang="en-US" sz="5400" i="1" dirty="0"/>
              <a:t>What do you know about COVID and its possible impact on you and your baby if you were to test positive?</a:t>
            </a:r>
          </a:p>
          <a:p>
            <a:pPr marL="4912604" lvl="3" indent="-855663">
              <a:buFont typeface="Wingdings" pitchFamily="2" charset="2"/>
              <a:buChar char="§"/>
            </a:pPr>
            <a:r>
              <a:rPr lang="en-US" sz="5400" i="1" dirty="0"/>
              <a:t>Would it be okay if I shared some new information with you?</a:t>
            </a:r>
          </a:p>
          <a:p>
            <a:pPr marL="4912604" lvl="3" indent="-855663">
              <a:buFont typeface="Wingdings" pitchFamily="2" charset="2"/>
              <a:buChar char="§"/>
            </a:pPr>
            <a:r>
              <a:rPr lang="en-US" sz="5400" i="1" dirty="0"/>
              <a:t>What do you think of this?</a:t>
            </a:r>
          </a:p>
          <a:p>
            <a:endParaRPr lang="en-US" dirty="0"/>
          </a:p>
        </p:txBody>
      </p:sp>
      <p:sp>
        <p:nvSpPr>
          <p:cNvPr id="9" name="TextBox 8">
            <a:extLst>
              <a:ext uri="{FF2B5EF4-FFF2-40B4-BE49-F238E27FC236}">
                <a16:creationId xmlns:a16="http://schemas.microsoft.com/office/drawing/2014/main" id="{EB59DC5B-4A32-0A44-909B-83DF9836B34A}"/>
              </a:ext>
            </a:extLst>
          </p:cNvPr>
          <p:cNvSpPr txBox="1"/>
          <p:nvPr/>
        </p:nvSpPr>
        <p:spPr>
          <a:xfrm>
            <a:off x="1992088" y="5291453"/>
            <a:ext cx="21518880" cy="1554272"/>
          </a:xfrm>
          <a:prstGeom prst="rect">
            <a:avLst/>
          </a:prstGeom>
          <a:noFill/>
        </p:spPr>
        <p:txBody>
          <a:bodyPr wrap="square" rtlCol="0">
            <a:spAutoFit/>
          </a:bodyPr>
          <a:lstStyle/>
          <a:p>
            <a:r>
              <a:rPr lang="en-US" sz="6000" i="1" dirty="0">
                <a:solidFill>
                  <a:schemeClr val="accent2">
                    <a:lumMod val="75000"/>
                  </a:schemeClr>
                </a:solidFill>
              </a:rPr>
              <a:t>There are many different viewpoints about the COVID vaccine. </a:t>
            </a:r>
          </a:p>
          <a:p>
            <a:endParaRPr lang="en-US" dirty="0"/>
          </a:p>
        </p:txBody>
      </p:sp>
    </p:spTree>
    <p:extLst>
      <p:ext uri="{BB962C8B-B14F-4D97-AF65-F5344CB8AC3E}">
        <p14:creationId xmlns:p14="http://schemas.microsoft.com/office/powerpoint/2010/main" val="2697404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0A120-1124-984F-91E8-B963398B96B8}"/>
              </a:ext>
            </a:extLst>
          </p:cNvPr>
          <p:cNvPicPr>
            <a:picLocks noChangeAspect="1"/>
          </p:cNvPicPr>
          <p:nvPr/>
        </p:nvPicPr>
        <p:blipFill>
          <a:blip r:embed="rId2"/>
          <a:stretch>
            <a:fillRect/>
          </a:stretch>
        </p:blipFill>
        <p:spPr>
          <a:xfrm>
            <a:off x="4745832" y="3044253"/>
            <a:ext cx="8970168" cy="13369984"/>
          </a:xfrm>
          <a:prstGeom prst="rect">
            <a:avLst/>
          </a:prstGeom>
        </p:spPr>
      </p:pic>
      <p:pic>
        <p:nvPicPr>
          <p:cNvPr id="6" name="Picture 5">
            <a:extLst>
              <a:ext uri="{FF2B5EF4-FFF2-40B4-BE49-F238E27FC236}">
                <a16:creationId xmlns:a16="http://schemas.microsoft.com/office/drawing/2014/main" id="{CE815688-EBAB-B54D-99B3-AB6C861BDF4C}"/>
              </a:ext>
            </a:extLst>
          </p:cNvPr>
          <p:cNvPicPr>
            <a:picLocks noChangeAspect="1"/>
          </p:cNvPicPr>
          <p:nvPr/>
        </p:nvPicPr>
        <p:blipFill>
          <a:blip r:embed="rId3"/>
          <a:stretch>
            <a:fillRect/>
          </a:stretch>
        </p:blipFill>
        <p:spPr>
          <a:xfrm rot="5400000">
            <a:off x="11821074" y="4377840"/>
            <a:ext cx="14006133" cy="10056385"/>
          </a:xfrm>
          <a:prstGeom prst="rect">
            <a:avLst/>
          </a:prstGeom>
        </p:spPr>
      </p:pic>
      <p:grpSp>
        <p:nvGrpSpPr>
          <p:cNvPr id="9" name="Group 8">
            <a:extLst>
              <a:ext uri="{FF2B5EF4-FFF2-40B4-BE49-F238E27FC236}">
                <a16:creationId xmlns:a16="http://schemas.microsoft.com/office/drawing/2014/main" id="{FA091CAE-D425-0844-8935-7C0023E97DEE}"/>
              </a:ext>
            </a:extLst>
          </p:cNvPr>
          <p:cNvGrpSpPr/>
          <p:nvPr/>
        </p:nvGrpSpPr>
        <p:grpSpPr>
          <a:xfrm>
            <a:off x="-1" y="1756541"/>
            <a:ext cx="25743878" cy="1292850"/>
            <a:chOff x="0" y="8241115"/>
            <a:chExt cx="20322540" cy="1292850"/>
          </a:xfrm>
        </p:grpSpPr>
        <p:sp>
          <p:nvSpPr>
            <p:cNvPr id="10" name="Rounded Rectangle 9">
              <a:extLst>
                <a:ext uri="{FF2B5EF4-FFF2-40B4-BE49-F238E27FC236}">
                  <a16:creationId xmlns:a16="http://schemas.microsoft.com/office/drawing/2014/main" id="{C631DF79-3308-D148-9FA3-40E38CC3A458}"/>
                </a:ext>
              </a:extLst>
            </p:cNvPr>
            <p:cNvSpPr/>
            <p:nvPr/>
          </p:nvSpPr>
          <p:spPr>
            <a:xfrm>
              <a:off x="0" y="8241115"/>
              <a:ext cx="20322540" cy="1292850"/>
            </a:xfrm>
            <a:prstGeom prst="roundRect">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11" name="Rounded Rectangle 4">
              <a:extLst>
                <a:ext uri="{FF2B5EF4-FFF2-40B4-BE49-F238E27FC236}">
                  <a16:creationId xmlns:a16="http://schemas.microsoft.com/office/drawing/2014/main" id="{246A7DE6-E796-6143-A18E-8331B5680E9B}"/>
                </a:ext>
              </a:extLst>
            </p:cNvPr>
            <p:cNvSpPr txBox="1"/>
            <p:nvPr/>
          </p:nvSpPr>
          <p:spPr>
            <a:xfrm>
              <a:off x="63112" y="8304227"/>
              <a:ext cx="20196316" cy="1166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7200" kern="1200" dirty="0"/>
                <a:t>6. Seal the Deal (Offer appropriate resources; Thank the patient)</a:t>
              </a:r>
            </a:p>
          </p:txBody>
        </p:sp>
      </p:grpSp>
    </p:spTree>
    <p:extLst>
      <p:ext uri="{BB962C8B-B14F-4D97-AF65-F5344CB8AC3E}">
        <p14:creationId xmlns:p14="http://schemas.microsoft.com/office/powerpoint/2010/main" val="3125363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75C101-18B6-DC4C-9226-A328F1A9F1E6}"/>
              </a:ext>
            </a:extLst>
          </p:cNvPr>
          <p:cNvSpPr/>
          <p:nvPr/>
        </p:nvSpPr>
        <p:spPr>
          <a:xfrm>
            <a:off x="0" y="1744389"/>
            <a:ext cx="16926378" cy="2533697"/>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B72F49-C8A7-D542-9D1B-09AF5127DFBF}"/>
              </a:ext>
            </a:extLst>
          </p:cNvPr>
          <p:cNvSpPr/>
          <p:nvPr/>
        </p:nvSpPr>
        <p:spPr>
          <a:xfrm>
            <a:off x="3112404" y="2216393"/>
            <a:ext cx="11224081" cy="1446550"/>
          </a:xfrm>
          <a:prstGeom prst="rect">
            <a:avLst/>
          </a:prstGeom>
          <a:solidFill>
            <a:srgbClr val="FBF6B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B170065-73D1-9747-A745-B35ECA7FB7B6}"/>
              </a:ext>
            </a:extLst>
          </p:cNvPr>
          <p:cNvPicPr>
            <a:picLocks noChangeAspect="1"/>
          </p:cNvPicPr>
          <p:nvPr/>
        </p:nvPicPr>
        <p:blipFill>
          <a:blip r:embed="rId2"/>
          <a:stretch>
            <a:fillRect/>
          </a:stretch>
        </p:blipFill>
        <p:spPr>
          <a:xfrm>
            <a:off x="16926378" y="1744389"/>
            <a:ext cx="10505622" cy="13662947"/>
          </a:xfrm>
          <a:prstGeom prst="rect">
            <a:avLst/>
          </a:prstGeom>
        </p:spPr>
      </p:pic>
      <p:sp>
        <p:nvSpPr>
          <p:cNvPr id="4" name="TextBox 3">
            <a:extLst>
              <a:ext uri="{FF2B5EF4-FFF2-40B4-BE49-F238E27FC236}">
                <a16:creationId xmlns:a16="http://schemas.microsoft.com/office/drawing/2014/main" id="{E8242516-EF44-4149-A781-11B941DCCE00}"/>
              </a:ext>
            </a:extLst>
          </p:cNvPr>
          <p:cNvSpPr txBox="1"/>
          <p:nvPr/>
        </p:nvSpPr>
        <p:spPr>
          <a:xfrm>
            <a:off x="1637846" y="6683036"/>
            <a:ext cx="13650685" cy="3785652"/>
          </a:xfrm>
          <a:prstGeom prst="rect">
            <a:avLst/>
          </a:prstGeom>
          <a:noFill/>
        </p:spPr>
        <p:txBody>
          <a:bodyPr wrap="square" rtlCol="0">
            <a:spAutoFit/>
          </a:bodyPr>
          <a:lstStyle/>
          <a:p>
            <a:pPr algn="ctr"/>
            <a:r>
              <a:rPr lang="en-US" sz="8000" dirty="0"/>
              <a:t>Northern New England Perinatal Quality Improvement Network</a:t>
            </a:r>
          </a:p>
          <a:p>
            <a:pPr algn="ctr"/>
            <a:r>
              <a:rPr lang="en-US" sz="8000" dirty="0"/>
              <a:t>Toolkit</a:t>
            </a:r>
          </a:p>
        </p:txBody>
      </p:sp>
      <p:sp>
        <p:nvSpPr>
          <p:cNvPr id="5" name="Rectangle 4">
            <a:extLst>
              <a:ext uri="{FF2B5EF4-FFF2-40B4-BE49-F238E27FC236}">
                <a16:creationId xmlns:a16="http://schemas.microsoft.com/office/drawing/2014/main" id="{015E95CC-59D7-4649-A822-7331FA5A7667}"/>
              </a:ext>
            </a:extLst>
          </p:cNvPr>
          <p:cNvSpPr/>
          <p:nvPr/>
        </p:nvSpPr>
        <p:spPr>
          <a:xfrm>
            <a:off x="555172" y="13895848"/>
            <a:ext cx="16148958" cy="646331"/>
          </a:xfrm>
          <a:prstGeom prst="rect">
            <a:avLst/>
          </a:prstGeom>
        </p:spPr>
        <p:txBody>
          <a:bodyPr wrap="square">
            <a:spAutoFit/>
          </a:bodyPr>
          <a:lstStyle/>
          <a:p>
            <a:r>
              <a:rPr lang="en-US" sz="3600" dirty="0"/>
              <a:t>http://</a:t>
            </a:r>
            <a:r>
              <a:rPr lang="en-US" sz="3600" dirty="0" err="1"/>
              <a:t>www.nnepqin.org</a:t>
            </a:r>
            <a:r>
              <a:rPr lang="en-US" sz="3600" dirty="0"/>
              <a:t>/wp-content/uploads/2020/09/</a:t>
            </a:r>
            <a:r>
              <a:rPr lang="en-US" sz="3600" dirty="0" err="1"/>
              <a:t>NNEPQIN_Toolkit_final.pdf</a:t>
            </a:r>
            <a:r>
              <a:rPr lang="en-US" sz="3600" dirty="0"/>
              <a:t> </a:t>
            </a:r>
          </a:p>
        </p:txBody>
      </p:sp>
      <p:sp>
        <p:nvSpPr>
          <p:cNvPr id="6" name="TextBox 5">
            <a:extLst>
              <a:ext uri="{FF2B5EF4-FFF2-40B4-BE49-F238E27FC236}">
                <a16:creationId xmlns:a16="http://schemas.microsoft.com/office/drawing/2014/main" id="{9730324C-4B4E-3D42-B281-575BC74C29EC}"/>
              </a:ext>
            </a:extLst>
          </p:cNvPr>
          <p:cNvSpPr txBox="1"/>
          <p:nvPr/>
        </p:nvSpPr>
        <p:spPr>
          <a:xfrm>
            <a:off x="4029981" y="2176384"/>
            <a:ext cx="9881962" cy="1446550"/>
          </a:xfrm>
          <a:prstGeom prst="rect">
            <a:avLst/>
          </a:prstGeom>
          <a:noFill/>
        </p:spPr>
        <p:txBody>
          <a:bodyPr wrap="square" rtlCol="0">
            <a:spAutoFit/>
          </a:bodyPr>
          <a:lstStyle/>
          <a:p>
            <a:r>
              <a:rPr lang="en-US" sz="8800" dirty="0"/>
              <a:t>Additional Resources</a:t>
            </a:r>
          </a:p>
        </p:txBody>
      </p:sp>
    </p:spTree>
    <p:extLst>
      <p:ext uri="{BB962C8B-B14F-4D97-AF65-F5344CB8AC3E}">
        <p14:creationId xmlns:p14="http://schemas.microsoft.com/office/powerpoint/2010/main" val="341309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2465E4-6D14-6F40-A66D-18FE678735E6}"/>
              </a:ext>
            </a:extLst>
          </p:cNvPr>
          <p:cNvPicPr>
            <a:picLocks noChangeAspect="1"/>
          </p:cNvPicPr>
          <p:nvPr/>
        </p:nvPicPr>
        <p:blipFill>
          <a:blip r:embed="rId2"/>
          <a:stretch>
            <a:fillRect/>
          </a:stretch>
        </p:blipFill>
        <p:spPr>
          <a:xfrm>
            <a:off x="1467773" y="3130782"/>
            <a:ext cx="21980056" cy="10516018"/>
          </a:xfrm>
          <a:prstGeom prst="rect">
            <a:avLst/>
          </a:prstGeom>
        </p:spPr>
      </p:pic>
      <p:sp>
        <p:nvSpPr>
          <p:cNvPr id="4" name="Rectangle 3">
            <a:extLst>
              <a:ext uri="{FF2B5EF4-FFF2-40B4-BE49-F238E27FC236}">
                <a16:creationId xmlns:a16="http://schemas.microsoft.com/office/drawing/2014/main" id="{FC1B7497-13B6-EE48-97F7-19A78D45C440}"/>
              </a:ext>
            </a:extLst>
          </p:cNvPr>
          <p:cNvSpPr/>
          <p:nvPr/>
        </p:nvSpPr>
        <p:spPr>
          <a:xfrm>
            <a:off x="1977720" y="14192816"/>
            <a:ext cx="25062394" cy="1169551"/>
          </a:xfrm>
          <a:prstGeom prst="rect">
            <a:avLst/>
          </a:prstGeom>
        </p:spPr>
        <p:txBody>
          <a:bodyPr wrap="square">
            <a:spAutoFit/>
          </a:bodyPr>
          <a:lstStyle/>
          <a:p>
            <a:r>
              <a:rPr lang="en-US" dirty="0"/>
              <a:t>https://</a:t>
            </a:r>
            <a:r>
              <a:rPr lang="en-US" dirty="0" err="1"/>
              <a:t>www.marchofdimes.org</a:t>
            </a:r>
            <a:r>
              <a:rPr lang="en-US" dirty="0"/>
              <a:t>/complications/</a:t>
            </a:r>
            <a:r>
              <a:rPr lang="en-US" dirty="0" err="1"/>
              <a:t>high-blood-pressure-during-pregnancy.aspx?gclid</a:t>
            </a:r>
            <a:r>
              <a:rPr lang="en-US" dirty="0"/>
              <a:t>=CjwKCAjwuYWSBhByEiwAKd_n_qkPHu275oyAfLImsfdU_De1T_-kfbxj2-N78d8rbrh60nZE7JNzPBoCS6cQAvD_BwE#</a:t>
            </a:r>
          </a:p>
        </p:txBody>
      </p:sp>
      <p:sp>
        <p:nvSpPr>
          <p:cNvPr id="5" name="Rectangle 4">
            <a:extLst>
              <a:ext uri="{FF2B5EF4-FFF2-40B4-BE49-F238E27FC236}">
                <a16:creationId xmlns:a16="http://schemas.microsoft.com/office/drawing/2014/main" id="{9C88AA93-BC6A-0A4C-929A-44571B7BFB52}"/>
              </a:ext>
            </a:extLst>
          </p:cNvPr>
          <p:cNvSpPr/>
          <p:nvPr/>
        </p:nvSpPr>
        <p:spPr>
          <a:xfrm>
            <a:off x="14924316" y="1764816"/>
            <a:ext cx="12507684" cy="2326065"/>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7879504-D078-A149-BED2-77BA6353E28E}"/>
              </a:ext>
            </a:extLst>
          </p:cNvPr>
          <p:cNvSpPr/>
          <p:nvPr/>
        </p:nvSpPr>
        <p:spPr>
          <a:xfrm>
            <a:off x="15628936" y="2167213"/>
            <a:ext cx="11117263" cy="1396850"/>
          </a:xfrm>
          <a:prstGeom prst="rect">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5E1A64C-3E8F-2A4A-9756-C45770CD402B}"/>
              </a:ext>
            </a:extLst>
          </p:cNvPr>
          <p:cNvSpPr txBox="1"/>
          <p:nvPr/>
        </p:nvSpPr>
        <p:spPr>
          <a:xfrm>
            <a:off x="16483011" y="2142363"/>
            <a:ext cx="9903962" cy="1446550"/>
          </a:xfrm>
          <a:prstGeom prst="rect">
            <a:avLst/>
          </a:prstGeom>
          <a:noFill/>
        </p:spPr>
        <p:txBody>
          <a:bodyPr wrap="square" rtlCol="0">
            <a:spAutoFit/>
          </a:bodyPr>
          <a:lstStyle/>
          <a:p>
            <a:r>
              <a:rPr lang="en-US" sz="8800" dirty="0"/>
              <a:t>Additional Resources</a:t>
            </a:r>
          </a:p>
        </p:txBody>
      </p:sp>
    </p:spTree>
    <p:extLst>
      <p:ext uri="{BB962C8B-B14F-4D97-AF65-F5344CB8AC3E}">
        <p14:creationId xmlns:p14="http://schemas.microsoft.com/office/powerpoint/2010/main" val="3604172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B99566-3D05-0D4D-A9C5-E38EC39E00D9}"/>
              </a:ext>
            </a:extLst>
          </p:cNvPr>
          <p:cNvSpPr/>
          <p:nvPr/>
        </p:nvSpPr>
        <p:spPr>
          <a:xfrm>
            <a:off x="1404257" y="14674330"/>
            <a:ext cx="25309286" cy="646331"/>
          </a:xfrm>
          <a:prstGeom prst="rect">
            <a:avLst/>
          </a:prstGeom>
        </p:spPr>
        <p:txBody>
          <a:bodyPr wrap="square">
            <a:spAutoFit/>
          </a:bodyPr>
          <a:lstStyle/>
          <a:p>
            <a:r>
              <a:rPr lang="en-US" sz="3600" dirty="0"/>
              <a:t>https://</a:t>
            </a:r>
            <a:r>
              <a:rPr lang="en-US" sz="3600" dirty="0" err="1"/>
              <a:t>www.cdc.gov</a:t>
            </a:r>
            <a:r>
              <a:rPr lang="en-US" sz="3600" dirty="0"/>
              <a:t>/</a:t>
            </a:r>
            <a:r>
              <a:rPr lang="en-US" sz="3600" dirty="0" err="1"/>
              <a:t>ncbddd</a:t>
            </a:r>
            <a:r>
              <a:rPr lang="en-US" sz="3600" dirty="0"/>
              <a:t>/</a:t>
            </a:r>
            <a:r>
              <a:rPr lang="en-US" sz="3600" dirty="0" err="1"/>
              <a:t>fasd</a:t>
            </a:r>
            <a:r>
              <a:rPr lang="en-US" sz="3600" dirty="0"/>
              <a:t>/choices-program-prevent-alcohol-exposed-</a:t>
            </a:r>
            <a:r>
              <a:rPr lang="en-US" sz="3600" dirty="0" err="1"/>
              <a:t>pregnancies.html</a:t>
            </a:r>
            <a:endParaRPr lang="en-US" sz="3600" dirty="0"/>
          </a:p>
        </p:txBody>
      </p:sp>
      <p:sp>
        <p:nvSpPr>
          <p:cNvPr id="4" name="Rectangle 3">
            <a:extLst>
              <a:ext uri="{FF2B5EF4-FFF2-40B4-BE49-F238E27FC236}">
                <a16:creationId xmlns:a16="http://schemas.microsoft.com/office/drawing/2014/main" id="{D3DD782F-9218-C647-BE0A-1AAC910462C3}"/>
              </a:ext>
            </a:extLst>
          </p:cNvPr>
          <p:cNvSpPr/>
          <p:nvPr/>
        </p:nvSpPr>
        <p:spPr>
          <a:xfrm>
            <a:off x="1404257" y="2088479"/>
            <a:ext cx="24623486" cy="1200329"/>
          </a:xfrm>
          <a:prstGeom prst="rect">
            <a:avLst/>
          </a:prstGeom>
        </p:spPr>
        <p:txBody>
          <a:bodyPr wrap="square">
            <a:spAutoFit/>
          </a:bodyPr>
          <a:lstStyle/>
          <a:p>
            <a:r>
              <a:rPr lang="en-US" sz="7200" b="1" dirty="0">
                <a:solidFill>
                  <a:srgbClr val="000000"/>
                </a:solidFill>
              </a:rPr>
              <a:t>CHOICES* as a Program to Prevent Alcohol-Exposed Pregnancies</a:t>
            </a:r>
            <a:endParaRPr lang="en-US" sz="7200" b="1" i="0" dirty="0">
              <a:solidFill>
                <a:srgbClr val="000000"/>
              </a:solidFill>
              <a:effectLst/>
            </a:endParaRPr>
          </a:p>
        </p:txBody>
      </p:sp>
      <p:sp>
        <p:nvSpPr>
          <p:cNvPr id="5" name="Rectangle 4">
            <a:extLst>
              <a:ext uri="{FF2B5EF4-FFF2-40B4-BE49-F238E27FC236}">
                <a16:creationId xmlns:a16="http://schemas.microsoft.com/office/drawing/2014/main" id="{87A0771D-93E8-B847-BDD2-308D221C2B93}"/>
              </a:ext>
            </a:extLst>
          </p:cNvPr>
          <p:cNvSpPr/>
          <p:nvPr/>
        </p:nvSpPr>
        <p:spPr>
          <a:xfrm>
            <a:off x="1404257" y="3274304"/>
            <a:ext cx="23774400" cy="923330"/>
          </a:xfrm>
          <a:prstGeom prst="rect">
            <a:avLst/>
          </a:prstGeom>
        </p:spPr>
        <p:txBody>
          <a:bodyPr wrap="square">
            <a:spAutoFit/>
          </a:bodyPr>
          <a:lstStyle/>
          <a:p>
            <a:r>
              <a:rPr lang="en-US" sz="5400" dirty="0">
                <a:solidFill>
                  <a:srgbClr val="000000"/>
                </a:solidFill>
              </a:rPr>
              <a:t>*Changing High-Risk Alcohol Use and Increasing Contraception Effectiveness Study.</a:t>
            </a:r>
            <a:endParaRPr lang="en-US" sz="5400" dirty="0"/>
          </a:p>
        </p:txBody>
      </p:sp>
      <p:pic>
        <p:nvPicPr>
          <p:cNvPr id="7" name="Picture 6">
            <a:extLst>
              <a:ext uri="{FF2B5EF4-FFF2-40B4-BE49-F238E27FC236}">
                <a16:creationId xmlns:a16="http://schemas.microsoft.com/office/drawing/2014/main" id="{CAFD49D6-587F-6140-B092-7E6E2488D0B6}"/>
              </a:ext>
            </a:extLst>
          </p:cNvPr>
          <p:cNvPicPr>
            <a:picLocks noChangeAspect="1"/>
          </p:cNvPicPr>
          <p:nvPr/>
        </p:nvPicPr>
        <p:blipFill>
          <a:blip r:embed="rId2"/>
          <a:stretch>
            <a:fillRect/>
          </a:stretch>
        </p:blipFill>
        <p:spPr>
          <a:xfrm>
            <a:off x="7450364" y="4715062"/>
            <a:ext cx="12531271" cy="8980175"/>
          </a:xfrm>
          <a:prstGeom prst="rect">
            <a:avLst/>
          </a:prstGeom>
        </p:spPr>
      </p:pic>
      <p:sp>
        <p:nvSpPr>
          <p:cNvPr id="8" name="Rectangle 7">
            <a:extLst>
              <a:ext uri="{FF2B5EF4-FFF2-40B4-BE49-F238E27FC236}">
                <a16:creationId xmlns:a16="http://schemas.microsoft.com/office/drawing/2014/main" id="{9C5D6F4B-F197-D64E-84E4-9DDA99482691}"/>
              </a:ext>
            </a:extLst>
          </p:cNvPr>
          <p:cNvSpPr/>
          <p:nvPr/>
        </p:nvSpPr>
        <p:spPr>
          <a:xfrm>
            <a:off x="1404257" y="14050196"/>
            <a:ext cx="7333161" cy="646331"/>
          </a:xfrm>
          <a:prstGeom prst="rect">
            <a:avLst/>
          </a:prstGeom>
        </p:spPr>
        <p:txBody>
          <a:bodyPr wrap="none">
            <a:spAutoFit/>
          </a:bodyPr>
          <a:lstStyle/>
          <a:p>
            <a:r>
              <a:rPr lang="en-US" sz="3600" dirty="0"/>
              <a:t>https://</a:t>
            </a:r>
            <a:r>
              <a:rPr lang="en-US" sz="3600" dirty="0" err="1"/>
              <a:t>sites.utexas.edu</a:t>
            </a:r>
            <a:r>
              <a:rPr lang="en-US" sz="3600" dirty="0"/>
              <a:t>/</a:t>
            </a:r>
            <a:r>
              <a:rPr lang="en-US" sz="3600" dirty="0" err="1"/>
              <a:t>hbrt</a:t>
            </a:r>
            <a:r>
              <a:rPr lang="en-US" sz="3600" dirty="0"/>
              <a:t>/choices/</a:t>
            </a:r>
          </a:p>
        </p:txBody>
      </p:sp>
    </p:spTree>
    <p:extLst>
      <p:ext uri="{BB962C8B-B14F-4D97-AF65-F5344CB8AC3E}">
        <p14:creationId xmlns:p14="http://schemas.microsoft.com/office/powerpoint/2010/main" val="271275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01EA9D-2450-0F4F-BAFF-9D3E1BAEBFD3}"/>
              </a:ext>
            </a:extLst>
          </p:cNvPr>
          <p:cNvSpPr txBox="1">
            <a:spLocks/>
          </p:cNvSpPr>
          <p:nvPr/>
        </p:nvSpPr>
        <p:spPr>
          <a:xfrm>
            <a:off x="1240971" y="2263346"/>
            <a:ext cx="12144197" cy="1854694"/>
          </a:xfrm>
          <a:prstGeom prst="rect">
            <a:avLst/>
          </a:prstGeom>
        </p:spPr>
        <p:txBody>
          <a:bodyPr/>
          <a:lstStyle>
            <a:lvl1pPr algn="ctr" defTabSz="889822" rtl="0" eaLnBrk="1" latinLnBrk="0" hangingPunct="1">
              <a:spcBef>
                <a:spcPct val="0"/>
              </a:spcBef>
              <a:buNone/>
              <a:defRPr sz="8600" kern="1200">
                <a:solidFill>
                  <a:schemeClr val="tx1"/>
                </a:solidFill>
                <a:latin typeface="+mj-lt"/>
                <a:ea typeface="+mj-ea"/>
                <a:cs typeface="+mj-cs"/>
              </a:defRPr>
            </a:lvl1pPr>
          </a:lstStyle>
          <a:p>
            <a:r>
              <a:rPr lang="en-US" sz="11500" b="1" dirty="0">
                <a:solidFill>
                  <a:srgbClr val="002060"/>
                </a:solidFill>
              </a:rPr>
              <a:t>Session Objectives</a:t>
            </a:r>
          </a:p>
        </p:txBody>
      </p:sp>
      <p:sp>
        <p:nvSpPr>
          <p:cNvPr id="4" name="Content Placeholder 2">
            <a:extLst>
              <a:ext uri="{FF2B5EF4-FFF2-40B4-BE49-F238E27FC236}">
                <a16:creationId xmlns:a16="http://schemas.microsoft.com/office/drawing/2014/main" id="{CB258107-E366-604E-AE6E-B0068A1ADF7D}"/>
              </a:ext>
            </a:extLst>
          </p:cNvPr>
          <p:cNvSpPr txBox="1">
            <a:spLocks/>
          </p:cNvSpPr>
          <p:nvPr/>
        </p:nvSpPr>
        <p:spPr>
          <a:xfrm>
            <a:off x="1563283" y="7451421"/>
            <a:ext cx="24305434" cy="5192502"/>
          </a:xfrm>
          <a:prstGeom prst="rect">
            <a:avLst/>
          </a:prstGeom>
        </p:spPr>
        <p:txBody>
          <a:bodyPr/>
          <a:lstStyle>
            <a:lvl1pPr marL="667366" indent="-667366" algn="l" defTabSz="889822" rtl="0" eaLnBrk="1" latinLnBrk="0" hangingPunct="1">
              <a:spcBef>
                <a:spcPct val="20000"/>
              </a:spcBef>
              <a:buFont typeface="Arial"/>
              <a:buChar char="•"/>
              <a:defRPr sz="6200" kern="1200">
                <a:solidFill>
                  <a:schemeClr val="tx1"/>
                </a:solidFill>
                <a:latin typeface="+mn-lt"/>
                <a:ea typeface="+mn-ea"/>
                <a:cs typeface="+mn-cs"/>
              </a:defRPr>
            </a:lvl1pPr>
            <a:lvl2pPr marL="1445961" indent="-556139" algn="l" defTabSz="889822" rtl="0" eaLnBrk="1" latinLnBrk="0" hangingPunct="1">
              <a:spcBef>
                <a:spcPct val="20000"/>
              </a:spcBef>
              <a:buFont typeface="Arial"/>
              <a:buChar char="–"/>
              <a:defRPr sz="5400" kern="1200">
                <a:solidFill>
                  <a:schemeClr val="tx1"/>
                </a:solidFill>
                <a:latin typeface="+mn-lt"/>
                <a:ea typeface="+mn-ea"/>
                <a:cs typeface="+mn-cs"/>
              </a:defRPr>
            </a:lvl2pPr>
            <a:lvl3pPr marL="2224555" indent="-444911" algn="l" defTabSz="889822" rtl="0" eaLnBrk="1" latinLnBrk="0" hangingPunct="1">
              <a:spcBef>
                <a:spcPct val="20000"/>
              </a:spcBef>
              <a:buFont typeface="Arial"/>
              <a:buChar char="•"/>
              <a:defRPr sz="4600" kern="1200">
                <a:solidFill>
                  <a:schemeClr val="tx1"/>
                </a:solidFill>
                <a:latin typeface="+mn-lt"/>
                <a:ea typeface="+mn-ea"/>
                <a:cs typeface="+mn-cs"/>
              </a:defRPr>
            </a:lvl3pPr>
            <a:lvl4pPr marL="3114377" indent="-444911" algn="l" defTabSz="889822" rtl="0" eaLnBrk="1" latinLnBrk="0" hangingPunct="1">
              <a:spcBef>
                <a:spcPct val="20000"/>
              </a:spcBef>
              <a:buFont typeface="Arial"/>
              <a:buChar char="–"/>
              <a:defRPr sz="3900" kern="1200">
                <a:solidFill>
                  <a:schemeClr val="tx1"/>
                </a:solidFill>
                <a:latin typeface="+mn-lt"/>
                <a:ea typeface="+mn-ea"/>
                <a:cs typeface="+mn-cs"/>
              </a:defRPr>
            </a:lvl4pPr>
            <a:lvl5pPr marL="4004199" indent="-444911" algn="l" defTabSz="889822" rtl="0" eaLnBrk="1" latinLnBrk="0" hangingPunct="1">
              <a:spcBef>
                <a:spcPct val="20000"/>
              </a:spcBef>
              <a:buFont typeface="Arial"/>
              <a:buChar char="»"/>
              <a:defRPr sz="3900" kern="1200">
                <a:solidFill>
                  <a:schemeClr val="tx1"/>
                </a:solidFill>
                <a:latin typeface="+mn-lt"/>
                <a:ea typeface="+mn-ea"/>
                <a:cs typeface="+mn-cs"/>
              </a:defRPr>
            </a:lvl5pPr>
            <a:lvl6pPr marL="4894020" indent="-444911" algn="l" defTabSz="889822" rtl="0" eaLnBrk="1" latinLnBrk="0" hangingPunct="1">
              <a:spcBef>
                <a:spcPct val="20000"/>
              </a:spcBef>
              <a:buFont typeface="Arial"/>
              <a:buChar char="•"/>
              <a:defRPr sz="3900" kern="1200">
                <a:solidFill>
                  <a:schemeClr val="tx1"/>
                </a:solidFill>
                <a:latin typeface="+mn-lt"/>
                <a:ea typeface="+mn-ea"/>
                <a:cs typeface="+mn-cs"/>
              </a:defRPr>
            </a:lvl6pPr>
            <a:lvl7pPr marL="5783843" indent="-444911" algn="l" defTabSz="889822" rtl="0" eaLnBrk="1" latinLnBrk="0" hangingPunct="1">
              <a:spcBef>
                <a:spcPct val="20000"/>
              </a:spcBef>
              <a:buFont typeface="Arial"/>
              <a:buChar char="•"/>
              <a:defRPr sz="3900" kern="1200">
                <a:solidFill>
                  <a:schemeClr val="tx1"/>
                </a:solidFill>
                <a:latin typeface="+mn-lt"/>
                <a:ea typeface="+mn-ea"/>
                <a:cs typeface="+mn-cs"/>
              </a:defRPr>
            </a:lvl7pPr>
            <a:lvl8pPr marL="6673665" indent="-444911" algn="l" defTabSz="889822" rtl="0" eaLnBrk="1" latinLnBrk="0" hangingPunct="1">
              <a:spcBef>
                <a:spcPct val="20000"/>
              </a:spcBef>
              <a:buFont typeface="Arial"/>
              <a:buChar char="•"/>
              <a:defRPr sz="3900" kern="1200">
                <a:solidFill>
                  <a:schemeClr val="tx1"/>
                </a:solidFill>
                <a:latin typeface="+mn-lt"/>
                <a:ea typeface="+mn-ea"/>
                <a:cs typeface="+mn-cs"/>
              </a:defRPr>
            </a:lvl8pPr>
            <a:lvl9pPr marL="7563486" indent="-444911" algn="l" defTabSz="889822" rtl="0" eaLnBrk="1" latinLnBrk="0" hangingPunct="1">
              <a:spcBef>
                <a:spcPct val="20000"/>
              </a:spcBef>
              <a:buFont typeface="Arial"/>
              <a:buChar char="•"/>
              <a:defRPr sz="3900" kern="1200">
                <a:solidFill>
                  <a:schemeClr val="tx1"/>
                </a:solidFill>
                <a:latin typeface="+mn-lt"/>
                <a:ea typeface="+mn-ea"/>
                <a:cs typeface="+mn-cs"/>
              </a:defRPr>
            </a:lvl9pPr>
          </a:lstStyle>
          <a:p>
            <a:pPr marL="1143000" lvl="0" indent="-1143000">
              <a:buFont typeface="+mj-lt"/>
              <a:buAutoNum type="arabicPeriod"/>
            </a:pPr>
            <a:r>
              <a:rPr lang="en-US" dirty="0"/>
              <a:t>Describe clinical encounters in which BNI may be helpful,</a:t>
            </a:r>
          </a:p>
          <a:p>
            <a:pPr marL="1143000" lvl="0" indent="-1143000">
              <a:buFont typeface="+mj-lt"/>
              <a:buAutoNum type="arabicPeriod"/>
            </a:pPr>
            <a:r>
              <a:rPr lang="en-US" dirty="0"/>
              <a:t>Practice at least one skill from the BNI that they can use,</a:t>
            </a:r>
          </a:p>
          <a:p>
            <a:pPr marL="1143000" lvl="0" indent="-1143000">
              <a:buFont typeface="+mj-lt"/>
              <a:buAutoNum type="arabicPeriod"/>
            </a:pPr>
            <a:r>
              <a:rPr lang="en-US" dirty="0"/>
              <a:t>Identify referral resources to connect clients with additional, supportive treatment.</a:t>
            </a:r>
          </a:p>
        </p:txBody>
      </p:sp>
      <p:sp>
        <p:nvSpPr>
          <p:cNvPr id="5" name="TextBox 4">
            <a:extLst>
              <a:ext uri="{FF2B5EF4-FFF2-40B4-BE49-F238E27FC236}">
                <a16:creationId xmlns:a16="http://schemas.microsoft.com/office/drawing/2014/main" id="{FF08ABBC-C05D-D54C-84FF-40CE8B717201}"/>
              </a:ext>
            </a:extLst>
          </p:cNvPr>
          <p:cNvSpPr txBox="1"/>
          <p:nvPr/>
        </p:nvSpPr>
        <p:spPr>
          <a:xfrm>
            <a:off x="1563283" y="4925149"/>
            <a:ext cx="13295717" cy="1107996"/>
          </a:xfrm>
          <a:prstGeom prst="rect">
            <a:avLst/>
          </a:prstGeom>
          <a:noFill/>
        </p:spPr>
        <p:txBody>
          <a:bodyPr wrap="square" rtlCol="0">
            <a:spAutoFit/>
          </a:bodyPr>
          <a:lstStyle/>
          <a:p>
            <a:r>
              <a:rPr lang="en-US" sz="6600" dirty="0">
                <a:solidFill>
                  <a:srgbClr val="800000"/>
                </a:solidFill>
              </a:rPr>
              <a:t>During this training, participants will: </a:t>
            </a:r>
          </a:p>
        </p:txBody>
      </p:sp>
    </p:spTree>
    <p:extLst>
      <p:ext uri="{BB962C8B-B14F-4D97-AF65-F5344CB8AC3E}">
        <p14:creationId xmlns:p14="http://schemas.microsoft.com/office/powerpoint/2010/main" val="1016150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AA2E2F-8653-ED4D-A10A-BBD1E2F8767B}"/>
              </a:ext>
            </a:extLst>
          </p:cNvPr>
          <p:cNvSpPr/>
          <p:nvPr/>
        </p:nvSpPr>
        <p:spPr>
          <a:xfrm>
            <a:off x="0" y="1698171"/>
            <a:ext cx="27432000" cy="3722915"/>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ED1163-7457-4044-8F82-78CF24B03859}"/>
              </a:ext>
            </a:extLst>
          </p:cNvPr>
          <p:cNvSpPr/>
          <p:nvPr/>
        </p:nvSpPr>
        <p:spPr>
          <a:xfrm>
            <a:off x="0" y="2416629"/>
            <a:ext cx="27432000" cy="218802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D633247-710E-C742-9830-E8D823B42084}"/>
              </a:ext>
            </a:extLst>
          </p:cNvPr>
          <p:cNvSpPr txBox="1"/>
          <p:nvPr/>
        </p:nvSpPr>
        <p:spPr>
          <a:xfrm>
            <a:off x="1175657" y="5682344"/>
            <a:ext cx="25080686" cy="10248960"/>
          </a:xfrm>
          <a:prstGeom prst="rect">
            <a:avLst/>
          </a:prstGeom>
          <a:noFill/>
        </p:spPr>
        <p:txBody>
          <a:bodyPr wrap="square" rtlCol="0">
            <a:spAutoFit/>
          </a:bodyPr>
          <a:lstStyle/>
          <a:p>
            <a:pPr marL="914400" indent="-914400">
              <a:buAutoNum type="arabicPeriod"/>
            </a:pPr>
            <a:r>
              <a:rPr lang="en-US" sz="6000" dirty="0"/>
              <a:t>Screening tools for Substance Use</a:t>
            </a:r>
            <a:br>
              <a:rPr lang="en-US" sz="6000" dirty="0"/>
            </a:br>
            <a:endParaRPr lang="en-US" sz="6000" dirty="0"/>
          </a:p>
          <a:p>
            <a:pPr marL="914400" indent="-914400">
              <a:buAutoNum type="arabicPeriod"/>
            </a:pPr>
            <a:r>
              <a:rPr lang="en-US" sz="6000" dirty="0"/>
              <a:t>How to incorporate BNI into your practice</a:t>
            </a:r>
            <a:br>
              <a:rPr lang="en-US" sz="6000" dirty="0"/>
            </a:br>
            <a:r>
              <a:rPr lang="en-US" sz="6000" dirty="0"/>
              <a:t>		a. Who in your office can support screening, education, &amp; referral.</a:t>
            </a:r>
            <a:br>
              <a:rPr lang="en-US" sz="6000" dirty="0"/>
            </a:br>
            <a:endParaRPr lang="en-US" sz="6000" dirty="0"/>
          </a:p>
          <a:p>
            <a:r>
              <a:rPr lang="en-US" sz="6000" dirty="0"/>
              <a:t>			b. How to use educational tools to enhance patient accountability.</a:t>
            </a:r>
          </a:p>
          <a:p>
            <a:endParaRPr lang="en-US" sz="6000" dirty="0"/>
          </a:p>
          <a:p>
            <a:r>
              <a:rPr lang="en-US" sz="6000" dirty="0"/>
              <a:t>			c. How to enhance use of MI within your practice.</a:t>
            </a:r>
          </a:p>
          <a:p>
            <a:endParaRPr lang="en-US" sz="6000" dirty="0"/>
          </a:p>
          <a:p>
            <a:pPr marL="920750" indent="-920750"/>
            <a:r>
              <a:rPr lang="en-US" sz="6000" dirty="0"/>
              <a:t>3. 	Other priority topic for your office</a:t>
            </a:r>
          </a:p>
          <a:p>
            <a:pPr marL="914400" indent="-914400">
              <a:buAutoNum type="arabicPeriod"/>
            </a:pPr>
            <a:endParaRPr lang="en-US" sz="6000" dirty="0"/>
          </a:p>
        </p:txBody>
      </p:sp>
      <p:sp>
        <p:nvSpPr>
          <p:cNvPr id="4" name="TextBox 3">
            <a:extLst>
              <a:ext uri="{FF2B5EF4-FFF2-40B4-BE49-F238E27FC236}">
                <a16:creationId xmlns:a16="http://schemas.microsoft.com/office/drawing/2014/main" id="{8F2FB7D2-6A1E-C84A-818E-8FE85049C022}"/>
              </a:ext>
            </a:extLst>
          </p:cNvPr>
          <p:cNvSpPr txBox="1"/>
          <p:nvPr/>
        </p:nvSpPr>
        <p:spPr>
          <a:xfrm>
            <a:off x="1600200" y="2416629"/>
            <a:ext cx="18777857" cy="1862048"/>
          </a:xfrm>
          <a:prstGeom prst="rect">
            <a:avLst/>
          </a:prstGeom>
          <a:noFill/>
        </p:spPr>
        <p:txBody>
          <a:bodyPr wrap="square" rtlCol="0">
            <a:spAutoFit/>
          </a:bodyPr>
          <a:lstStyle/>
          <a:p>
            <a:r>
              <a:rPr lang="en-US" sz="11500" dirty="0"/>
              <a:t>Small Group Discussions</a:t>
            </a:r>
          </a:p>
        </p:txBody>
      </p:sp>
    </p:spTree>
    <p:extLst>
      <p:ext uri="{BB962C8B-B14F-4D97-AF65-F5344CB8AC3E}">
        <p14:creationId xmlns:p14="http://schemas.microsoft.com/office/powerpoint/2010/main" val="3358367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45CC9F-87A9-C340-A533-DD415973D509}"/>
              </a:ext>
            </a:extLst>
          </p:cNvPr>
          <p:cNvSpPr/>
          <p:nvPr/>
        </p:nvSpPr>
        <p:spPr>
          <a:xfrm>
            <a:off x="0" y="1750423"/>
            <a:ext cx="21527589" cy="2142308"/>
          </a:xfrm>
          <a:prstGeom prst="rect">
            <a:avLst/>
          </a:prstGeom>
          <a:solidFill>
            <a:srgbClr val="FBF6B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51228B5-A2BA-C642-ACC0-5EAAFBD71317}"/>
              </a:ext>
            </a:extLst>
          </p:cNvPr>
          <p:cNvSpPr/>
          <p:nvPr/>
        </p:nvSpPr>
        <p:spPr>
          <a:xfrm>
            <a:off x="21527589" y="1750423"/>
            <a:ext cx="5904411" cy="14708777"/>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5758DF57-6D1F-5F47-94DE-14236AE0D6B1}"/>
              </a:ext>
            </a:extLst>
          </p:cNvPr>
          <p:cNvSpPr>
            <a:spLocks noGrp="1" noChangeArrowheads="1"/>
          </p:cNvSpPr>
          <p:nvPr>
            <p:ph idx="1"/>
          </p:nvPr>
        </p:nvSpPr>
        <p:spPr>
          <a:xfrm>
            <a:off x="771672" y="4046356"/>
            <a:ext cx="20306015" cy="11557898"/>
          </a:xfrm>
        </p:spPr>
        <p:txBody>
          <a:bodyPr/>
          <a:lstStyle/>
          <a:p>
            <a:pPr marL="914400" indent="-914400">
              <a:buFont typeface="+mj-lt"/>
              <a:buAutoNum type="arabicPeriod"/>
            </a:pPr>
            <a:r>
              <a:rPr lang="en-US" altLang="x-none" sz="4000" dirty="0">
                <a:ea typeface="ＭＳ Ｐゴシック" charset="-128"/>
              </a:rPr>
              <a:t>Miller, W.R. &amp; Rollnick, S. (2012).  Motivational interviewing: Helping people change. New York, NY. The Guilford Press.</a:t>
            </a:r>
            <a:br>
              <a:rPr lang="en-US" altLang="x-none" sz="4000" dirty="0">
                <a:ea typeface="ＭＳ Ｐゴシック" charset="-128"/>
              </a:rPr>
            </a:br>
            <a:endParaRPr lang="en-US" altLang="x-none" sz="4000" dirty="0">
              <a:ea typeface="ＭＳ Ｐゴシック" charset="-128"/>
            </a:endParaRPr>
          </a:p>
          <a:p>
            <a:pPr marL="914400" indent="-914400" eaLnBrk="1" hangingPunct="1">
              <a:buFont typeface="+mj-lt"/>
              <a:buAutoNum type="arabicPeriod"/>
            </a:pPr>
            <a:r>
              <a:rPr lang="en-US" altLang="x-none" sz="4000" dirty="0">
                <a:ea typeface="ＭＳ Ｐゴシック" charset="-128"/>
              </a:rPr>
              <a:t>Rosengren, David. (2017). Building motivational interviewing skills, 2</a:t>
            </a:r>
            <a:r>
              <a:rPr lang="en-US" altLang="x-none" sz="4000" baseline="30000" dirty="0">
                <a:ea typeface="ＭＳ Ｐゴシック" charset="-128"/>
              </a:rPr>
              <a:t>nd</a:t>
            </a:r>
            <a:r>
              <a:rPr lang="en-US" altLang="x-none" sz="4000" dirty="0">
                <a:ea typeface="ＭＳ Ｐゴシック" charset="-128"/>
              </a:rPr>
              <a:t> edition. New York, The Guilford Press.</a:t>
            </a:r>
            <a:br>
              <a:rPr lang="en-US" altLang="x-none" sz="4000" dirty="0">
                <a:ea typeface="ＭＳ Ｐゴシック" charset="-128"/>
              </a:rPr>
            </a:br>
            <a:endParaRPr lang="en-US" altLang="x-none" sz="4000" dirty="0">
              <a:ea typeface="ＭＳ Ｐゴシック" charset="-128"/>
            </a:endParaRPr>
          </a:p>
          <a:p>
            <a:pPr marL="914400" indent="-914400" eaLnBrk="1" hangingPunct="1">
              <a:buFont typeface="+mj-lt"/>
              <a:buAutoNum type="arabicPeriod"/>
            </a:pPr>
            <a:r>
              <a:rPr lang="en-US" altLang="x-none" sz="4000" dirty="0" err="1">
                <a:ea typeface="ＭＳ Ｐゴシック" charset="-128"/>
              </a:rPr>
              <a:t>Rollnick</a:t>
            </a:r>
            <a:r>
              <a:rPr lang="en-US" altLang="x-none" sz="4000" dirty="0">
                <a:ea typeface="ＭＳ Ｐゴシック" charset="-128"/>
              </a:rPr>
              <a:t>, Miller, &amp; Butler. (2007). Motivational interviewing in health care: Helping patients change behavior. New York, NY, The Guilford Press.</a:t>
            </a:r>
            <a:br>
              <a:rPr lang="en-US" altLang="x-none" sz="4000" dirty="0">
                <a:ea typeface="ＭＳ Ｐゴシック" charset="-128"/>
              </a:rPr>
            </a:br>
            <a:endParaRPr lang="en-US" altLang="x-none" sz="4000" dirty="0">
              <a:ea typeface="ＭＳ Ｐゴシック" charset="-128"/>
            </a:endParaRPr>
          </a:p>
          <a:p>
            <a:pPr marL="914400" indent="-914400">
              <a:buFont typeface="+mj-lt"/>
              <a:buAutoNum type="arabicPeriod"/>
            </a:pPr>
            <a:r>
              <a:rPr lang="en-US" altLang="x-none" sz="4000" dirty="0">
                <a:ea typeface="ＭＳ Ｐゴシック" charset="-128"/>
              </a:rPr>
              <a:t>Miller, W.R. (2022). On second thought: How ambivalence shapes your life. New York, The Guilford Press. </a:t>
            </a:r>
            <a:br>
              <a:rPr lang="en-US" altLang="x-none" sz="4000" dirty="0">
                <a:ea typeface="ＭＳ Ｐゴシック" charset="-128"/>
              </a:rPr>
            </a:br>
            <a:endParaRPr lang="en-US" altLang="x-none" sz="4000" dirty="0">
              <a:ea typeface="ＭＳ Ｐゴシック" charset="-128"/>
            </a:endParaRPr>
          </a:p>
          <a:p>
            <a:pPr marL="914400" indent="-914400">
              <a:buFont typeface="+mj-lt"/>
              <a:buAutoNum type="arabicPeriod"/>
            </a:pPr>
            <a:r>
              <a:rPr lang="en-US" altLang="x-none" sz="4000" dirty="0">
                <a:ea typeface="ＭＳ Ｐゴシック" charset="-128"/>
              </a:rPr>
              <a:t>Miller, W.R. (2021). Effective psychotherapists: Clinical skills that improve client outcomes. New York, The Guilford Press.</a:t>
            </a:r>
            <a:br>
              <a:rPr lang="en-US" altLang="x-none" sz="4000" dirty="0">
                <a:ea typeface="ＭＳ Ｐゴシック" charset="-128"/>
              </a:rPr>
            </a:br>
            <a:endParaRPr lang="en-US" altLang="x-none" sz="4000" dirty="0">
              <a:ea typeface="ＭＳ Ｐゴシック" charset="-128"/>
            </a:endParaRPr>
          </a:p>
          <a:p>
            <a:pPr marL="914400" indent="-914400" eaLnBrk="1" hangingPunct="1">
              <a:buFont typeface="+mj-lt"/>
              <a:buAutoNum type="arabicPeriod"/>
            </a:pPr>
            <a:r>
              <a:rPr lang="en-US" altLang="x-none" sz="4000" dirty="0">
                <a:ea typeface="ＭＳ Ｐゴシック" charset="-128"/>
              </a:rPr>
              <a:t>Miller, W.R. &amp; </a:t>
            </a:r>
            <a:r>
              <a:rPr lang="en-US" altLang="x-none" sz="4000" dirty="0" err="1">
                <a:ea typeface="ＭＳ Ｐゴシック" charset="-128"/>
              </a:rPr>
              <a:t>Rollnick</a:t>
            </a:r>
            <a:r>
              <a:rPr lang="en-US" altLang="x-none" sz="4000" dirty="0">
                <a:ea typeface="ＭＳ Ｐゴシック" charset="-128"/>
              </a:rPr>
              <a:t>, S. (2009).  Ten things that motivational interviewing is not.  </a:t>
            </a:r>
            <a:r>
              <a:rPr lang="en-US" altLang="x-none" sz="4000" dirty="0" err="1">
                <a:ea typeface="ＭＳ Ｐゴシック" charset="-128"/>
              </a:rPr>
              <a:t>Behavioural</a:t>
            </a:r>
            <a:r>
              <a:rPr lang="en-US" altLang="x-none" sz="4000" dirty="0">
                <a:ea typeface="ＭＳ Ｐゴシック" charset="-128"/>
              </a:rPr>
              <a:t> and Cognitive Psychotherapy</a:t>
            </a:r>
            <a:r>
              <a:rPr lang="en-US" altLang="x-none" sz="4000" i="1" dirty="0">
                <a:ea typeface="ＭＳ Ｐゴシック" charset="-128"/>
              </a:rPr>
              <a:t>, </a:t>
            </a:r>
            <a:r>
              <a:rPr lang="en-US" altLang="x-none" sz="4000" dirty="0">
                <a:ea typeface="ＭＳ Ｐゴシック" charset="-128"/>
              </a:rPr>
              <a:t>37, 129–140.</a:t>
            </a:r>
          </a:p>
        </p:txBody>
      </p:sp>
      <p:sp>
        <p:nvSpPr>
          <p:cNvPr id="4" name="Rectangle 4">
            <a:extLst>
              <a:ext uri="{FF2B5EF4-FFF2-40B4-BE49-F238E27FC236}">
                <a16:creationId xmlns:a16="http://schemas.microsoft.com/office/drawing/2014/main" id="{C7785501-2A1C-9442-AD31-828727EE65F0}"/>
              </a:ext>
            </a:extLst>
          </p:cNvPr>
          <p:cNvSpPr txBox="1">
            <a:spLocks noChangeArrowheads="1"/>
          </p:cNvSpPr>
          <p:nvPr/>
        </p:nvSpPr>
        <p:spPr>
          <a:xfrm>
            <a:off x="6942909" y="1973439"/>
            <a:ext cx="7641771" cy="944063"/>
          </a:xfrm>
          <a:prstGeom prst="rect">
            <a:avLst/>
          </a:prstGeom>
        </p:spPr>
        <p:txBody>
          <a:bodyPr/>
          <a:lstStyle>
            <a:lvl1pPr algn="ctr" defTabSz="889822" rtl="0" eaLnBrk="1" latinLnBrk="0" hangingPunct="1">
              <a:spcBef>
                <a:spcPct val="0"/>
              </a:spcBef>
              <a:buNone/>
              <a:defRPr sz="8600" kern="1200">
                <a:solidFill>
                  <a:schemeClr val="tx1"/>
                </a:solidFill>
                <a:latin typeface="+mj-lt"/>
                <a:ea typeface="+mj-ea"/>
                <a:cs typeface="+mj-cs"/>
              </a:defRPr>
            </a:lvl1pPr>
          </a:lstStyle>
          <a:p>
            <a:pPr>
              <a:defRPr/>
            </a:pPr>
            <a:r>
              <a:rPr lang="en-US" sz="11500" b="1" dirty="0">
                <a:solidFill>
                  <a:srgbClr val="002060"/>
                </a:solidFill>
              </a:rPr>
              <a:t>References</a:t>
            </a:r>
          </a:p>
        </p:txBody>
      </p:sp>
      <p:pic>
        <p:nvPicPr>
          <p:cNvPr id="1026" name="Picture 2">
            <a:extLst>
              <a:ext uri="{FF2B5EF4-FFF2-40B4-BE49-F238E27FC236}">
                <a16:creationId xmlns:a16="http://schemas.microsoft.com/office/drawing/2014/main" id="{D5EF2746-8B09-704B-89BE-DB79889E1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93951" y="2284943"/>
            <a:ext cx="3128440" cy="4759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3753004-F2F8-154F-95C8-52610BAC2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93951" y="7044369"/>
            <a:ext cx="3128440" cy="40973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7A5B4AD-C478-114B-AED0-AF0FF9D2FA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3951" y="11487570"/>
            <a:ext cx="3128440" cy="497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863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A5F033-24BE-1141-B01A-C579EB46DE33}"/>
              </a:ext>
            </a:extLst>
          </p:cNvPr>
          <p:cNvSpPr/>
          <p:nvPr/>
        </p:nvSpPr>
        <p:spPr>
          <a:xfrm>
            <a:off x="0" y="1698171"/>
            <a:ext cx="27432000" cy="4310743"/>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9B12A2-7A32-D546-B007-7656C6D584B9}"/>
              </a:ext>
            </a:extLst>
          </p:cNvPr>
          <p:cNvSpPr/>
          <p:nvPr/>
        </p:nvSpPr>
        <p:spPr>
          <a:xfrm>
            <a:off x="2367641" y="8880627"/>
            <a:ext cx="22696715" cy="1569660"/>
          </a:xfrm>
          <a:prstGeom prst="rect">
            <a:avLst/>
          </a:prstGeom>
        </p:spPr>
        <p:txBody>
          <a:bodyPr wrap="square">
            <a:spAutoFit/>
          </a:bodyPr>
          <a:lstStyle/>
          <a:p>
            <a:r>
              <a:rPr lang="en-US" sz="9600" dirty="0">
                <a:latin typeface="Calibri" panose="020F0502020204030204" pitchFamily="34" charset="0"/>
                <a:hlinkClick r:id="rId2" tooltip="Original URL: https://www.surveymonkey.com/r/FPS5MHF. Click or tap if you trust this link."/>
              </a:rPr>
              <a:t>https://www.surveymonkey.com/r/FPS5MHF</a:t>
            </a:r>
            <a:endParaRPr lang="en-US" sz="9600" dirty="0"/>
          </a:p>
        </p:txBody>
      </p:sp>
      <p:sp>
        <p:nvSpPr>
          <p:cNvPr id="4" name="Rectangle 3">
            <a:extLst>
              <a:ext uri="{FF2B5EF4-FFF2-40B4-BE49-F238E27FC236}">
                <a16:creationId xmlns:a16="http://schemas.microsoft.com/office/drawing/2014/main" id="{0F049881-2F95-3A4C-96BE-B43DB14D5A39}"/>
              </a:ext>
            </a:extLst>
          </p:cNvPr>
          <p:cNvSpPr/>
          <p:nvPr/>
        </p:nvSpPr>
        <p:spPr>
          <a:xfrm>
            <a:off x="0" y="2660701"/>
            <a:ext cx="27432000" cy="2142308"/>
          </a:xfrm>
          <a:prstGeom prst="rect">
            <a:avLst/>
          </a:prstGeom>
          <a:solidFill>
            <a:schemeClr val="accent5">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C83F8C7-C12E-BE4F-919F-2732728626E5}"/>
              </a:ext>
            </a:extLst>
          </p:cNvPr>
          <p:cNvSpPr txBox="1"/>
          <p:nvPr/>
        </p:nvSpPr>
        <p:spPr>
          <a:xfrm>
            <a:off x="3200400" y="3008580"/>
            <a:ext cx="21031199" cy="1446550"/>
          </a:xfrm>
          <a:prstGeom prst="rect">
            <a:avLst/>
          </a:prstGeom>
          <a:noFill/>
        </p:spPr>
        <p:txBody>
          <a:bodyPr wrap="square" rtlCol="0">
            <a:spAutoFit/>
          </a:bodyPr>
          <a:lstStyle/>
          <a:p>
            <a:r>
              <a:rPr lang="en-US" sz="8800" b="1" dirty="0"/>
              <a:t>Complete Your Evaluation to Receive CMEs</a:t>
            </a:r>
          </a:p>
        </p:txBody>
      </p:sp>
      <p:sp>
        <p:nvSpPr>
          <p:cNvPr id="2" name="TextBox 1"/>
          <p:cNvSpPr txBox="1"/>
          <p:nvPr/>
        </p:nvSpPr>
        <p:spPr>
          <a:xfrm>
            <a:off x="322729" y="14684188"/>
            <a:ext cx="21891812" cy="954107"/>
          </a:xfrm>
          <a:prstGeom prst="rect">
            <a:avLst/>
          </a:prstGeom>
          <a:noFill/>
        </p:spPr>
        <p:txBody>
          <a:bodyPr wrap="square" rtlCol="0">
            <a:spAutoFit/>
          </a:bodyPr>
          <a:lstStyle/>
          <a:p>
            <a:r>
              <a:rPr lang="en-US" sz="2800" i="1" dirty="0"/>
              <a:t>Session presenters have no financial relationships with a commercial entity producing healthcare-related products used on or by patients.</a:t>
            </a:r>
            <a:br>
              <a:rPr lang="en-US" sz="2800" i="1" dirty="0"/>
            </a:br>
            <a:endParaRPr lang="en-US" sz="2800" dirty="0"/>
          </a:p>
        </p:txBody>
      </p:sp>
    </p:spTree>
    <p:extLst>
      <p:ext uri="{BB962C8B-B14F-4D97-AF65-F5344CB8AC3E}">
        <p14:creationId xmlns:p14="http://schemas.microsoft.com/office/powerpoint/2010/main" val="166408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988115-CA51-BB4F-8EE9-A5EC45F6E65B}"/>
              </a:ext>
            </a:extLst>
          </p:cNvPr>
          <p:cNvSpPr/>
          <p:nvPr/>
        </p:nvSpPr>
        <p:spPr>
          <a:xfrm>
            <a:off x="0" y="1710813"/>
            <a:ext cx="27432000" cy="256621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D3616912-CB7D-C94F-849E-AB3543475BEB}"/>
              </a:ext>
            </a:extLst>
          </p:cNvPr>
          <p:cNvSpPr txBox="1">
            <a:spLocks/>
          </p:cNvSpPr>
          <p:nvPr/>
        </p:nvSpPr>
        <p:spPr>
          <a:xfrm>
            <a:off x="457199" y="2104481"/>
            <a:ext cx="26517601" cy="1608537"/>
          </a:xfrm>
          <a:prstGeom prst="rect">
            <a:avLst/>
          </a:prstGeom>
        </p:spPr>
        <p:txBody>
          <a:bodyPr lIns="250802" tIns="125401" rIns="250802" bIns="125401"/>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r>
              <a:rPr lang="en-US" sz="7200" b="1" dirty="0">
                <a:solidFill>
                  <a:schemeClr val="tx1"/>
                </a:solidFill>
              </a:rPr>
              <a:t>What Happens When We Feel Fear or Overwhelmed?</a:t>
            </a:r>
          </a:p>
        </p:txBody>
      </p:sp>
      <p:pic>
        <p:nvPicPr>
          <p:cNvPr id="6" name="Picture 5" descr="A picture containing outdoor, ground, mammal, tiger&#10;&#10;Description automatically generated">
            <a:extLst>
              <a:ext uri="{FF2B5EF4-FFF2-40B4-BE49-F238E27FC236}">
                <a16:creationId xmlns:a16="http://schemas.microsoft.com/office/drawing/2014/main" id="{88322B8B-C6CC-6247-A79C-400E9B994102}"/>
              </a:ext>
            </a:extLst>
          </p:cNvPr>
          <p:cNvPicPr>
            <a:picLocks noChangeAspect="1"/>
          </p:cNvPicPr>
          <p:nvPr/>
        </p:nvPicPr>
        <p:blipFill>
          <a:blip/>
          <a:stretch>
            <a:fillRect/>
          </a:stretch>
        </p:blipFill>
        <p:spPr>
          <a:xfrm>
            <a:off x="0" y="4277032"/>
            <a:ext cx="8902767" cy="11129223"/>
          </a:xfrm>
          <a:prstGeom prst="rect">
            <a:avLst/>
          </a:prstGeom>
        </p:spPr>
      </p:pic>
      <p:sp>
        <p:nvSpPr>
          <p:cNvPr id="7" name="TextBox 6">
            <a:extLst>
              <a:ext uri="{FF2B5EF4-FFF2-40B4-BE49-F238E27FC236}">
                <a16:creationId xmlns:a16="http://schemas.microsoft.com/office/drawing/2014/main" id="{DF6FDD04-BF4A-844A-943D-356DCAD6DDFF}"/>
              </a:ext>
            </a:extLst>
          </p:cNvPr>
          <p:cNvSpPr txBox="1"/>
          <p:nvPr/>
        </p:nvSpPr>
        <p:spPr>
          <a:xfrm>
            <a:off x="7988367" y="6212309"/>
            <a:ext cx="16902546" cy="630942"/>
          </a:xfrm>
          <a:prstGeom prst="rect">
            <a:avLst/>
          </a:prstGeom>
          <a:noFill/>
        </p:spPr>
        <p:txBody>
          <a:bodyPr wrap="square" rtlCol="0">
            <a:spAutoFit/>
          </a:bodyPr>
          <a:lstStyle/>
          <a:p>
            <a:pPr marL="457200" indent="-457200">
              <a:buFont typeface="Wingdings" pitchFamily="2" charset="2"/>
              <a:buChar char="§"/>
            </a:pPr>
            <a:endParaRPr lang="en-US" dirty="0"/>
          </a:p>
        </p:txBody>
      </p:sp>
      <p:sp>
        <p:nvSpPr>
          <p:cNvPr id="8" name="TextBox 7">
            <a:extLst>
              <a:ext uri="{FF2B5EF4-FFF2-40B4-BE49-F238E27FC236}">
                <a16:creationId xmlns:a16="http://schemas.microsoft.com/office/drawing/2014/main" id="{0413C7D1-8A17-B744-9FEB-D463DF142849}"/>
              </a:ext>
            </a:extLst>
          </p:cNvPr>
          <p:cNvSpPr txBox="1"/>
          <p:nvPr/>
        </p:nvSpPr>
        <p:spPr>
          <a:xfrm>
            <a:off x="15291343" y="5948270"/>
            <a:ext cx="5197897" cy="7786747"/>
          </a:xfrm>
          <a:prstGeom prst="rect">
            <a:avLst/>
          </a:prstGeom>
          <a:noFill/>
        </p:spPr>
        <p:txBody>
          <a:bodyPr wrap="square" rtlCol="0">
            <a:spAutoFit/>
          </a:bodyPr>
          <a:lstStyle/>
          <a:p>
            <a:r>
              <a:rPr lang="en-US" sz="10000" b="1" dirty="0"/>
              <a:t>Flight</a:t>
            </a:r>
          </a:p>
          <a:p>
            <a:endParaRPr lang="en-US" sz="10000" b="1" dirty="0"/>
          </a:p>
          <a:p>
            <a:r>
              <a:rPr lang="en-US" sz="10000" b="1" dirty="0"/>
              <a:t>Fight</a:t>
            </a:r>
          </a:p>
          <a:p>
            <a:pPr marL="457200" indent="-457200">
              <a:buFont typeface="Wingdings" pitchFamily="2" charset="2"/>
              <a:buChar char="§"/>
            </a:pPr>
            <a:endParaRPr lang="en-US" sz="10000" b="1" dirty="0"/>
          </a:p>
          <a:p>
            <a:r>
              <a:rPr lang="en-US" sz="10000" b="1" dirty="0"/>
              <a:t>Freeze</a:t>
            </a:r>
          </a:p>
        </p:txBody>
      </p:sp>
    </p:spTree>
    <p:extLst>
      <p:ext uri="{BB962C8B-B14F-4D97-AF65-F5344CB8AC3E}">
        <p14:creationId xmlns:p14="http://schemas.microsoft.com/office/powerpoint/2010/main" val="11072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56E2BC-6A50-6349-98BE-9C7B9F671485}"/>
              </a:ext>
            </a:extLst>
          </p:cNvPr>
          <p:cNvSpPr/>
          <p:nvPr/>
        </p:nvSpPr>
        <p:spPr>
          <a:xfrm>
            <a:off x="0" y="6566153"/>
            <a:ext cx="27432000" cy="287323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75C517-817E-9246-8DD9-F2BDDCB21123}"/>
              </a:ext>
            </a:extLst>
          </p:cNvPr>
          <p:cNvSpPr/>
          <p:nvPr/>
        </p:nvSpPr>
        <p:spPr>
          <a:xfrm>
            <a:off x="0" y="9439391"/>
            <a:ext cx="27432000" cy="2873238"/>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1BD701-17CA-B743-9674-8920F93B5D5E}"/>
              </a:ext>
            </a:extLst>
          </p:cNvPr>
          <p:cNvSpPr/>
          <p:nvPr/>
        </p:nvSpPr>
        <p:spPr>
          <a:xfrm>
            <a:off x="0" y="12366770"/>
            <a:ext cx="27432000" cy="3112716"/>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F324DC-36BE-CD4E-B508-BF359D51C393}"/>
              </a:ext>
            </a:extLst>
          </p:cNvPr>
          <p:cNvSpPr/>
          <p:nvPr/>
        </p:nvSpPr>
        <p:spPr>
          <a:xfrm>
            <a:off x="0" y="3692915"/>
            <a:ext cx="27432000" cy="2873238"/>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C921FE-3272-0943-B432-74012D4995C7}"/>
              </a:ext>
            </a:extLst>
          </p:cNvPr>
          <p:cNvSpPr txBox="1"/>
          <p:nvPr/>
        </p:nvSpPr>
        <p:spPr>
          <a:xfrm>
            <a:off x="914400" y="1830867"/>
            <a:ext cx="11103429" cy="1862048"/>
          </a:xfrm>
          <a:prstGeom prst="rect">
            <a:avLst/>
          </a:prstGeom>
          <a:noFill/>
        </p:spPr>
        <p:txBody>
          <a:bodyPr wrap="square" rtlCol="0">
            <a:spAutoFit/>
          </a:bodyPr>
          <a:lstStyle/>
          <a:p>
            <a:r>
              <a:rPr lang="en-US" sz="11500" b="1" dirty="0"/>
              <a:t>Main Goals of MI</a:t>
            </a:r>
          </a:p>
        </p:txBody>
      </p:sp>
      <p:sp>
        <p:nvSpPr>
          <p:cNvPr id="4" name="TextBox 3">
            <a:extLst>
              <a:ext uri="{FF2B5EF4-FFF2-40B4-BE49-F238E27FC236}">
                <a16:creationId xmlns:a16="http://schemas.microsoft.com/office/drawing/2014/main" id="{42D14F38-200A-DD41-A35B-3DBBA4C6A350}"/>
              </a:ext>
            </a:extLst>
          </p:cNvPr>
          <p:cNvSpPr txBox="1"/>
          <p:nvPr/>
        </p:nvSpPr>
        <p:spPr>
          <a:xfrm>
            <a:off x="914400" y="4543073"/>
            <a:ext cx="26191029" cy="1015663"/>
          </a:xfrm>
          <a:prstGeom prst="rect">
            <a:avLst/>
          </a:prstGeom>
          <a:noFill/>
        </p:spPr>
        <p:txBody>
          <a:bodyPr wrap="square" rtlCol="0">
            <a:spAutoFit/>
          </a:bodyPr>
          <a:lstStyle/>
          <a:p>
            <a:pPr marL="914400" indent="-914400">
              <a:buAutoNum type="arabicPeriod"/>
            </a:pPr>
            <a:r>
              <a:rPr lang="en-US" sz="6000" dirty="0"/>
              <a:t>Create a safe and trusting relationship/environment for patients to share openly,</a:t>
            </a:r>
          </a:p>
        </p:txBody>
      </p:sp>
      <p:sp>
        <p:nvSpPr>
          <p:cNvPr id="9" name="TextBox 8">
            <a:extLst>
              <a:ext uri="{FF2B5EF4-FFF2-40B4-BE49-F238E27FC236}">
                <a16:creationId xmlns:a16="http://schemas.microsoft.com/office/drawing/2014/main" id="{0E0BEB7E-BCF4-4F45-BAA0-0CE584E6C240}"/>
              </a:ext>
            </a:extLst>
          </p:cNvPr>
          <p:cNvSpPr txBox="1"/>
          <p:nvPr/>
        </p:nvSpPr>
        <p:spPr>
          <a:xfrm>
            <a:off x="914400" y="13246875"/>
            <a:ext cx="26517599" cy="1938992"/>
          </a:xfrm>
          <a:prstGeom prst="rect">
            <a:avLst/>
          </a:prstGeom>
          <a:noFill/>
        </p:spPr>
        <p:txBody>
          <a:bodyPr wrap="square" rtlCol="0">
            <a:spAutoFit/>
          </a:bodyPr>
          <a:lstStyle/>
          <a:p>
            <a:r>
              <a:rPr lang="en-US" sz="6000" dirty="0">
                <a:solidFill>
                  <a:schemeClr val="bg1"/>
                </a:solidFill>
              </a:rPr>
              <a:t>4. To elicit “change talk” that promotes action towards patient goals and aspirations.</a:t>
            </a:r>
          </a:p>
          <a:p>
            <a:endParaRPr lang="en-US" sz="6000" dirty="0">
              <a:solidFill>
                <a:schemeClr val="bg1"/>
              </a:solidFill>
            </a:endParaRPr>
          </a:p>
        </p:txBody>
      </p:sp>
      <p:sp>
        <p:nvSpPr>
          <p:cNvPr id="10" name="TextBox 9">
            <a:extLst>
              <a:ext uri="{FF2B5EF4-FFF2-40B4-BE49-F238E27FC236}">
                <a16:creationId xmlns:a16="http://schemas.microsoft.com/office/drawing/2014/main" id="{3670AAB4-7B1B-5E47-B149-511387994FDD}"/>
              </a:ext>
            </a:extLst>
          </p:cNvPr>
          <p:cNvSpPr txBox="1"/>
          <p:nvPr/>
        </p:nvSpPr>
        <p:spPr>
          <a:xfrm>
            <a:off x="914400" y="10319496"/>
            <a:ext cx="26795896" cy="1938992"/>
          </a:xfrm>
          <a:prstGeom prst="rect">
            <a:avLst/>
          </a:prstGeom>
          <a:noFill/>
        </p:spPr>
        <p:txBody>
          <a:bodyPr wrap="square" rtlCol="0">
            <a:spAutoFit/>
          </a:bodyPr>
          <a:lstStyle/>
          <a:p>
            <a:r>
              <a:rPr lang="en-US" sz="6000" dirty="0">
                <a:solidFill>
                  <a:schemeClr val="bg1"/>
                </a:solidFill>
              </a:rPr>
              <a:t>3. To help patients make more informed decisions about their choices,</a:t>
            </a:r>
          </a:p>
          <a:p>
            <a:endParaRPr lang="en-US" sz="6000" dirty="0">
              <a:solidFill>
                <a:schemeClr val="bg1"/>
              </a:solidFill>
            </a:endParaRPr>
          </a:p>
        </p:txBody>
      </p:sp>
      <p:sp>
        <p:nvSpPr>
          <p:cNvPr id="11" name="TextBox 10">
            <a:extLst>
              <a:ext uri="{FF2B5EF4-FFF2-40B4-BE49-F238E27FC236}">
                <a16:creationId xmlns:a16="http://schemas.microsoft.com/office/drawing/2014/main" id="{66DD015E-EF46-F449-BC9D-D92CB65DA8E8}"/>
              </a:ext>
            </a:extLst>
          </p:cNvPr>
          <p:cNvSpPr txBox="1"/>
          <p:nvPr/>
        </p:nvSpPr>
        <p:spPr>
          <a:xfrm>
            <a:off x="914401" y="7416311"/>
            <a:ext cx="22860000" cy="1938992"/>
          </a:xfrm>
          <a:prstGeom prst="rect">
            <a:avLst/>
          </a:prstGeom>
          <a:noFill/>
        </p:spPr>
        <p:txBody>
          <a:bodyPr wrap="square" rtlCol="0">
            <a:spAutoFit/>
          </a:bodyPr>
          <a:lstStyle/>
          <a:p>
            <a:r>
              <a:rPr lang="en-US" sz="6000" dirty="0"/>
              <a:t>2. To help patients explore their goals and ambivalence about change,</a:t>
            </a:r>
          </a:p>
          <a:p>
            <a:endParaRPr lang="en-US" sz="6000" dirty="0"/>
          </a:p>
        </p:txBody>
      </p:sp>
    </p:spTree>
    <p:extLst>
      <p:ext uri="{BB962C8B-B14F-4D97-AF65-F5344CB8AC3E}">
        <p14:creationId xmlns:p14="http://schemas.microsoft.com/office/powerpoint/2010/main" val="15672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5" grpId="0" animBg="1"/>
      <p:bldP spid="4"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ChangeArrowheads="1"/>
          </p:cNvSpPr>
          <p:nvPr/>
        </p:nvSpPr>
        <p:spPr>
          <a:xfrm>
            <a:off x="-261258" y="2292920"/>
            <a:ext cx="13977257" cy="2143589"/>
          </a:xfrm>
          <a:prstGeom prst="rect">
            <a:avLst/>
          </a:prstGeom>
        </p:spPr>
        <p:txBody>
          <a:bodyPr>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pPr eaLnBrk="1" fontAlgn="auto" hangingPunct="1">
              <a:spcAft>
                <a:spcPts val="0"/>
              </a:spcAft>
              <a:defRPr/>
            </a:pPr>
            <a:r>
              <a:rPr lang="en-US" sz="8600" b="1" i="1" dirty="0">
                <a:solidFill>
                  <a:srgbClr val="800000"/>
                </a:solidFill>
                <a:ea typeface="+mj-ea"/>
                <a:cs typeface="+mj-cs"/>
              </a:rPr>
              <a:t>Preparatory</a:t>
            </a:r>
            <a:r>
              <a:rPr lang="en-US" sz="8600" dirty="0">
                <a:solidFill>
                  <a:srgbClr val="646B86"/>
                </a:solidFill>
                <a:ea typeface="+mj-ea"/>
                <a:cs typeface="+mj-cs"/>
              </a:rPr>
              <a:t> </a:t>
            </a:r>
            <a:r>
              <a:rPr lang="en-US" sz="8600" b="1" dirty="0">
                <a:solidFill>
                  <a:srgbClr val="17375E"/>
                </a:solidFill>
                <a:ea typeface="+mj-ea"/>
                <a:cs typeface="+mj-cs"/>
              </a:rPr>
              <a:t>Change Talk</a:t>
            </a:r>
            <a:r>
              <a:rPr lang="en-US" sz="8000" b="1" dirty="0">
                <a:solidFill>
                  <a:srgbClr val="17375E"/>
                </a:solidFill>
                <a:ea typeface="+mj-ea"/>
                <a:cs typeface="+mj-cs"/>
              </a:rPr>
              <a:t/>
            </a:r>
            <a:br>
              <a:rPr lang="en-US" sz="8000" b="1" dirty="0">
                <a:solidFill>
                  <a:srgbClr val="17375E"/>
                </a:solidFill>
                <a:ea typeface="+mj-ea"/>
                <a:cs typeface="+mj-cs"/>
              </a:rPr>
            </a:br>
            <a:endParaRPr lang="en-US" sz="8000" b="1" dirty="0">
              <a:solidFill>
                <a:srgbClr val="17375E"/>
              </a:solidFill>
              <a:ea typeface="+mj-ea"/>
              <a:cs typeface="+mj-cs"/>
            </a:endParaRPr>
          </a:p>
        </p:txBody>
      </p:sp>
      <p:sp>
        <p:nvSpPr>
          <p:cNvPr id="15" name="Rectangle 14"/>
          <p:cNvSpPr>
            <a:spLocks noGrp="1" noChangeArrowheads="1"/>
          </p:cNvSpPr>
          <p:nvPr/>
        </p:nvSpPr>
        <p:spPr>
          <a:xfrm>
            <a:off x="918334" y="6758306"/>
            <a:ext cx="15018353" cy="7756178"/>
          </a:xfrm>
          <a:prstGeom prst="rect">
            <a:avLst/>
          </a:prstGeom>
        </p:spPr>
        <p:txBody>
          <a:bodyPr vert="horz">
            <a:noAutofit/>
          </a:bodyPr>
          <a:lstStyle>
            <a:lvl1pPr marL="274320" indent="-274320" algn="l" rtl="0" eaLnBrk="1" latinLnBrk="0" hangingPunct="1">
              <a:spcBef>
                <a:spcPct val="20000"/>
              </a:spcBef>
              <a:buClr>
                <a:schemeClr val="tx1">
                  <a:lumMod val="75000"/>
                  <a:lumOff val="25000"/>
                </a:schemeClr>
              </a:buClr>
              <a:buSzPct val="85000"/>
              <a:buFont typeface="Wingdings" charset="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1">
                  <a:lumMod val="75000"/>
                  <a:lumOff val="25000"/>
                </a:schemeClr>
              </a:buClr>
              <a:buSzPct val="70000"/>
              <a:buFont typeface="Wingdings" charset="2"/>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tx1">
                  <a:lumMod val="75000"/>
                  <a:lumOff val="25000"/>
                </a:schemeClr>
              </a:buClr>
              <a:buSzPct val="75000"/>
              <a:buFont typeface="Wingdings" charset="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tx1">
                  <a:lumMod val="75000"/>
                  <a:lumOff val="25000"/>
                </a:schemeClr>
              </a:buClr>
              <a:buSzPct val="70000"/>
              <a:buFont typeface="Wingdings" charset="2"/>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tx1">
                  <a:lumMod val="75000"/>
                  <a:lumOff val="25000"/>
                </a:schemeClr>
              </a:buClr>
              <a:buFont typeface="Wingdings" charset="2"/>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eaLnBrk="1" hangingPunct="1">
              <a:buClr>
                <a:schemeClr val="bg2">
                  <a:lumMod val="25000"/>
                </a:schemeClr>
              </a:buClr>
              <a:buSzPct val="70000"/>
              <a:buNone/>
            </a:pPr>
            <a:r>
              <a:rPr lang="en-US" sz="10000" b="1" dirty="0">
                <a:solidFill>
                  <a:srgbClr val="800000"/>
                </a:solidFill>
              </a:rPr>
              <a:t>D</a:t>
            </a:r>
            <a:r>
              <a:rPr lang="en-US" sz="6000" dirty="0"/>
              <a:t>ESIRE to change  (I want to, would like, wish)</a:t>
            </a:r>
          </a:p>
          <a:p>
            <a:pPr marL="0" indent="0" eaLnBrk="1" hangingPunct="1">
              <a:buClr>
                <a:schemeClr val="bg2">
                  <a:lumMod val="25000"/>
                </a:schemeClr>
              </a:buClr>
              <a:buSzPct val="70000"/>
              <a:buNone/>
            </a:pPr>
            <a:r>
              <a:rPr lang="en-US" sz="10000" b="1" dirty="0">
                <a:solidFill>
                  <a:srgbClr val="800000"/>
                </a:solidFill>
              </a:rPr>
              <a:t>A</a:t>
            </a:r>
            <a:r>
              <a:rPr lang="en-US" sz="6000" dirty="0"/>
              <a:t>BILITY to change  (I can, could . . )</a:t>
            </a:r>
          </a:p>
          <a:p>
            <a:pPr marL="0" indent="0" eaLnBrk="1" hangingPunct="1">
              <a:buClr>
                <a:schemeClr val="bg2">
                  <a:lumMod val="25000"/>
                </a:schemeClr>
              </a:buClr>
              <a:buSzPct val="70000"/>
              <a:buNone/>
            </a:pPr>
            <a:r>
              <a:rPr lang="en-US" sz="10000" b="1" dirty="0">
                <a:solidFill>
                  <a:srgbClr val="800000"/>
                </a:solidFill>
              </a:rPr>
              <a:t>R</a:t>
            </a:r>
            <a:r>
              <a:rPr lang="en-US" sz="6000" dirty="0"/>
              <a:t>EASONS to change  (it would help me to..)</a:t>
            </a:r>
          </a:p>
          <a:p>
            <a:pPr marL="0" indent="0" eaLnBrk="1" hangingPunct="1">
              <a:buClr>
                <a:schemeClr val="bg2">
                  <a:lumMod val="25000"/>
                </a:schemeClr>
              </a:buClr>
              <a:buSzPct val="70000"/>
              <a:buNone/>
            </a:pPr>
            <a:r>
              <a:rPr lang="en-US" sz="10000" b="1" dirty="0">
                <a:solidFill>
                  <a:srgbClr val="800000"/>
                </a:solidFill>
              </a:rPr>
              <a:t>N</a:t>
            </a:r>
            <a:r>
              <a:rPr lang="en-US" sz="6000" dirty="0"/>
              <a:t>EED to change (I need to, have to, got to . .)</a:t>
            </a:r>
          </a:p>
        </p:txBody>
      </p:sp>
      <p:sp>
        <p:nvSpPr>
          <p:cNvPr id="16" name="Rectangle 15"/>
          <p:cNvSpPr/>
          <p:nvPr/>
        </p:nvSpPr>
        <p:spPr>
          <a:xfrm>
            <a:off x="918334" y="5094580"/>
            <a:ext cx="11823457" cy="141577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600" dirty="0">
                <a:solidFill>
                  <a:schemeClr val="tx2">
                    <a:lumMod val="50000"/>
                  </a:schemeClr>
                </a:solidFill>
              </a:rPr>
              <a:t>What are we listening for:</a:t>
            </a:r>
          </a:p>
        </p:txBody>
      </p:sp>
      <p:pic>
        <p:nvPicPr>
          <p:cNvPr id="3" name="Picture 2" descr="A close up of a rabbit&#10;&#10;Description automatically generated with medium confidence">
            <a:extLst>
              <a:ext uri="{FF2B5EF4-FFF2-40B4-BE49-F238E27FC236}">
                <a16:creationId xmlns:a16="http://schemas.microsoft.com/office/drawing/2014/main" id="{D56C8E93-9EBD-564C-A403-81E01B9627E8}"/>
              </a:ext>
            </a:extLst>
          </p:cNvPr>
          <p:cNvPicPr>
            <a:picLocks noChangeAspect="1"/>
          </p:cNvPicPr>
          <p:nvPr/>
        </p:nvPicPr>
        <p:blipFill>
          <a:blip r:embed="rId2"/>
          <a:stretch>
            <a:fillRect/>
          </a:stretch>
        </p:blipFill>
        <p:spPr>
          <a:xfrm>
            <a:off x="16165286" y="1730830"/>
            <a:ext cx="11266714" cy="13683342"/>
          </a:xfrm>
          <a:prstGeom prst="rect">
            <a:avLst/>
          </a:prstGeom>
        </p:spPr>
      </p:pic>
    </p:spTree>
    <p:extLst>
      <p:ext uri="{BB962C8B-B14F-4D97-AF65-F5344CB8AC3E}">
        <p14:creationId xmlns:p14="http://schemas.microsoft.com/office/powerpoint/2010/main" val="421519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a:xfrm>
            <a:off x="3084540" y="2458653"/>
            <a:ext cx="17872191" cy="2031765"/>
          </a:xfrm>
          <a:prstGeom prst="rect">
            <a:avLst/>
          </a:prstGeom>
        </p:spPr>
        <p:txBody>
          <a:bodyPr>
            <a:noAutofit/>
          </a:bodyPr>
          <a:lstStyle>
            <a:lvl1pPr marL="0" marR="0" indent="0" algn="ctr" defTabSz="914400" rtl="0" eaLnBrk="1" fontAlgn="auto" latinLnBrk="0" hangingPunct="1">
              <a:lnSpc>
                <a:spcPct val="100000"/>
              </a:lnSpc>
              <a:spcBef>
                <a:spcPct val="0"/>
              </a:spcBef>
              <a:spcAft>
                <a:spcPts val="0"/>
              </a:spcAft>
              <a:buClrTx/>
              <a:buSzTx/>
              <a:buFontTx/>
              <a:buNone/>
              <a:tabLst/>
              <a:defRPr kumimoji="0" sz="3300" kern="1200">
                <a:solidFill>
                  <a:schemeClr val="accent3">
                    <a:shade val="75000"/>
                  </a:schemeClr>
                </a:solidFill>
                <a:latin typeface="+mj-lt"/>
                <a:ea typeface="+mj-ea"/>
                <a:cs typeface="+mj-cs"/>
              </a:defRPr>
            </a:lvl1pPr>
          </a:lstStyle>
          <a:p>
            <a:pPr eaLnBrk="1" hangingPunct="1"/>
            <a:r>
              <a:rPr lang="en-US" sz="11500" b="1" i="1" dirty="0">
                <a:solidFill>
                  <a:srgbClr val="800000"/>
                </a:solidFill>
              </a:rPr>
              <a:t>Mobilizing</a:t>
            </a:r>
            <a:r>
              <a:rPr lang="en-US" sz="11500" b="1" dirty="0">
                <a:solidFill>
                  <a:srgbClr val="646B86"/>
                </a:solidFill>
              </a:rPr>
              <a:t> </a:t>
            </a:r>
            <a:r>
              <a:rPr lang="en-US" sz="11500" b="1" dirty="0">
                <a:solidFill>
                  <a:srgbClr val="17375E"/>
                </a:solidFill>
              </a:rPr>
              <a:t>Change Talk</a:t>
            </a:r>
          </a:p>
        </p:txBody>
      </p:sp>
      <p:sp>
        <p:nvSpPr>
          <p:cNvPr id="3" name="Rectangle 2"/>
          <p:cNvSpPr>
            <a:spLocks noGrp="1" noChangeArrowheads="1"/>
          </p:cNvSpPr>
          <p:nvPr/>
        </p:nvSpPr>
        <p:spPr>
          <a:xfrm>
            <a:off x="6797058" y="7120732"/>
            <a:ext cx="17289576" cy="7711257"/>
          </a:xfrm>
          <a:prstGeom prst="rect">
            <a:avLst/>
          </a:prstGeom>
        </p:spPr>
        <p:txBody>
          <a:bodyPr vert="horz">
            <a:noAutofit/>
          </a:bodyPr>
          <a:lstStyle>
            <a:lvl1pPr marL="274320" indent="-274320" algn="l" rtl="0" eaLnBrk="1" latinLnBrk="0" hangingPunct="1">
              <a:spcBef>
                <a:spcPct val="20000"/>
              </a:spcBef>
              <a:buClr>
                <a:schemeClr val="tx1">
                  <a:lumMod val="75000"/>
                  <a:lumOff val="25000"/>
                </a:schemeClr>
              </a:buClr>
              <a:buSzPct val="85000"/>
              <a:buFont typeface="Wingdings" charset="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tx1">
                  <a:lumMod val="75000"/>
                  <a:lumOff val="25000"/>
                </a:schemeClr>
              </a:buClr>
              <a:buSzPct val="70000"/>
              <a:buFont typeface="Wingdings" charset="2"/>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tx1">
                  <a:lumMod val="75000"/>
                  <a:lumOff val="25000"/>
                </a:schemeClr>
              </a:buClr>
              <a:buSzPct val="75000"/>
              <a:buFont typeface="Wingdings" charset="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tx1">
                  <a:lumMod val="75000"/>
                  <a:lumOff val="25000"/>
                </a:schemeClr>
              </a:buClr>
              <a:buSzPct val="70000"/>
              <a:buFont typeface="Wingdings" charset="2"/>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tx1">
                  <a:lumMod val="75000"/>
                  <a:lumOff val="25000"/>
                </a:schemeClr>
              </a:buClr>
              <a:buFont typeface="Wingdings" charset="2"/>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eaLnBrk="1" hangingPunct="1">
              <a:buClr>
                <a:schemeClr val="tx2">
                  <a:lumMod val="75000"/>
                </a:schemeClr>
              </a:buClr>
              <a:buSzPct val="70000"/>
              <a:buNone/>
            </a:pPr>
            <a:r>
              <a:rPr lang="en-US" sz="10000" b="1" dirty="0">
                <a:solidFill>
                  <a:srgbClr val="800000"/>
                </a:solidFill>
              </a:rPr>
              <a:t>C</a:t>
            </a:r>
            <a:r>
              <a:rPr lang="en-US" sz="6000" dirty="0"/>
              <a:t>OMMITMENT</a:t>
            </a:r>
            <a:r>
              <a:rPr lang="en-US" sz="8600" dirty="0"/>
              <a:t> </a:t>
            </a:r>
            <a:r>
              <a:rPr lang="en-US" sz="6000" dirty="0"/>
              <a:t>(intention, decision, promise) </a:t>
            </a:r>
          </a:p>
          <a:p>
            <a:pPr marL="0" indent="0" eaLnBrk="1" hangingPunct="1">
              <a:buClr>
                <a:schemeClr val="tx2">
                  <a:lumMod val="75000"/>
                </a:schemeClr>
              </a:buClr>
              <a:buSzPct val="70000"/>
              <a:buNone/>
            </a:pPr>
            <a:r>
              <a:rPr lang="en-US" sz="10000" b="1" dirty="0">
                <a:solidFill>
                  <a:srgbClr val="800000"/>
                </a:solidFill>
              </a:rPr>
              <a:t>A</a:t>
            </a:r>
            <a:r>
              <a:rPr lang="en-US" sz="6000" dirty="0"/>
              <a:t>CTIVATION  (willing, ready, preparing)</a:t>
            </a:r>
          </a:p>
          <a:p>
            <a:pPr marL="0" indent="0" eaLnBrk="1" hangingPunct="1">
              <a:buClr>
                <a:schemeClr val="tx2">
                  <a:lumMod val="75000"/>
                </a:schemeClr>
              </a:buClr>
              <a:buSzPct val="70000"/>
              <a:buNone/>
            </a:pPr>
            <a:r>
              <a:rPr lang="en-US" sz="10000" b="1" dirty="0">
                <a:solidFill>
                  <a:srgbClr val="800000"/>
                </a:solidFill>
              </a:rPr>
              <a:t>T</a:t>
            </a:r>
            <a:r>
              <a:rPr lang="en-US" sz="6000" dirty="0"/>
              <a:t>AKING</a:t>
            </a:r>
            <a:r>
              <a:rPr lang="en-US" sz="8600" dirty="0"/>
              <a:t> </a:t>
            </a:r>
            <a:r>
              <a:rPr lang="en-US" sz="10000" b="1" dirty="0">
                <a:solidFill>
                  <a:srgbClr val="800000"/>
                </a:solidFill>
              </a:rPr>
              <a:t>S</a:t>
            </a:r>
            <a:r>
              <a:rPr lang="en-US" sz="6000" dirty="0"/>
              <a:t>TEPS</a:t>
            </a:r>
            <a:r>
              <a:rPr lang="en-US" sz="8600" dirty="0"/>
              <a:t> </a:t>
            </a:r>
            <a:r>
              <a:rPr lang="en-US" sz="6000" dirty="0"/>
              <a:t>(examples of actions taken)</a:t>
            </a:r>
          </a:p>
        </p:txBody>
      </p:sp>
      <p:sp>
        <p:nvSpPr>
          <p:cNvPr id="4" name="Rectangle 3"/>
          <p:cNvSpPr/>
          <p:nvPr/>
        </p:nvSpPr>
        <p:spPr>
          <a:xfrm>
            <a:off x="1807360" y="5296500"/>
            <a:ext cx="16348546" cy="141577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600" dirty="0">
                <a:solidFill>
                  <a:srgbClr val="323543"/>
                </a:solidFill>
              </a:rPr>
              <a:t>Signals moving beyond ambivalence</a:t>
            </a:r>
          </a:p>
        </p:txBody>
      </p:sp>
      <p:pic>
        <p:nvPicPr>
          <p:cNvPr id="5" name="Picture 4" descr="3-Cats.jpg"/>
          <p:cNvPicPr>
            <a:picLocks noChangeAspect="1"/>
          </p:cNvPicPr>
          <p:nvPr/>
        </p:nvPicPr>
        <p:blipFill>
          <a:blip r:embed="rId2"/>
          <a:stretch>
            <a:fillRect/>
          </a:stretch>
        </p:blipFill>
        <p:spPr>
          <a:xfrm>
            <a:off x="19741503" y="1744634"/>
            <a:ext cx="7645136" cy="5733852"/>
          </a:xfrm>
          <a:prstGeom prst="rect">
            <a:avLst/>
          </a:prstGeom>
        </p:spPr>
      </p:pic>
    </p:spTree>
    <p:extLst>
      <p:ext uri="{BB962C8B-B14F-4D97-AF65-F5344CB8AC3E}">
        <p14:creationId xmlns:p14="http://schemas.microsoft.com/office/powerpoint/2010/main" val="1446393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55980D3-DD2F-D544-94F8-89599A37FBCB}"/>
              </a:ext>
            </a:extLst>
          </p:cNvPr>
          <p:cNvSpPr/>
          <p:nvPr/>
        </p:nvSpPr>
        <p:spPr>
          <a:xfrm>
            <a:off x="0" y="1762991"/>
            <a:ext cx="17091564" cy="13698682"/>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 picture containing light&#10;&#10;Description automatically generated">
            <a:extLst>
              <a:ext uri="{FF2B5EF4-FFF2-40B4-BE49-F238E27FC236}">
                <a16:creationId xmlns:a16="http://schemas.microsoft.com/office/drawing/2014/main" id="{43A521DC-F407-974A-BD7F-97F2F4F1973E}"/>
              </a:ext>
            </a:extLst>
          </p:cNvPr>
          <p:cNvPicPr>
            <a:picLocks noChangeAspect="1"/>
          </p:cNvPicPr>
          <p:nvPr/>
        </p:nvPicPr>
        <p:blipFill>
          <a:blip r:embed="rId2"/>
          <a:stretch>
            <a:fillRect/>
          </a:stretch>
        </p:blipFill>
        <p:spPr>
          <a:xfrm>
            <a:off x="17091564" y="1762991"/>
            <a:ext cx="10340436" cy="13698682"/>
          </a:xfrm>
          <a:prstGeom prst="rect">
            <a:avLst/>
          </a:prstGeom>
          <a:ln>
            <a:solidFill>
              <a:schemeClr val="accent6">
                <a:lumMod val="50000"/>
              </a:schemeClr>
            </a:solidFill>
          </a:ln>
        </p:spPr>
      </p:pic>
      <p:sp>
        <p:nvSpPr>
          <p:cNvPr id="5" name="TextBox 4">
            <a:extLst>
              <a:ext uri="{FF2B5EF4-FFF2-40B4-BE49-F238E27FC236}">
                <a16:creationId xmlns:a16="http://schemas.microsoft.com/office/drawing/2014/main" id="{FFF2E605-EC3D-D947-BBB1-644258E81AB6}"/>
              </a:ext>
            </a:extLst>
          </p:cNvPr>
          <p:cNvSpPr txBox="1"/>
          <p:nvPr/>
        </p:nvSpPr>
        <p:spPr>
          <a:xfrm>
            <a:off x="2122714" y="5528860"/>
            <a:ext cx="12670972" cy="5401479"/>
          </a:xfrm>
          <a:prstGeom prst="rect">
            <a:avLst/>
          </a:prstGeom>
          <a:noFill/>
        </p:spPr>
        <p:txBody>
          <a:bodyPr wrap="square" rtlCol="0">
            <a:spAutoFit/>
          </a:bodyPr>
          <a:lstStyle/>
          <a:p>
            <a:r>
              <a:rPr lang="en-US" sz="11500" b="1" dirty="0">
                <a:solidFill>
                  <a:srgbClr val="002060"/>
                </a:solidFill>
              </a:rPr>
              <a:t>Explore the </a:t>
            </a:r>
            <a:r>
              <a:rPr lang="en-US" sz="11500" b="1" i="1" dirty="0">
                <a:solidFill>
                  <a:srgbClr val="002060"/>
                </a:solidFill>
              </a:rPr>
              <a:t>“why…”</a:t>
            </a:r>
          </a:p>
          <a:p>
            <a:endParaRPr lang="en-US" sz="11500" b="1" dirty="0">
              <a:solidFill>
                <a:srgbClr val="002060"/>
              </a:solidFill>
            </a:endParaRPr>
          </a:p>
          <a:p>
            <a:r>
              <a:rPr lang="en-US" sz="11500" b="1" dirty="0">
                <a:solidFill>
                  <a:srgbClr val="002060"/>
                </a:solidFill>
              </a:rPr>
              <a:t>before the </a:t>
            </a:r>
            <a:r>
              <a:rPr lang="en-US" sz="11500" b="1" i="1" dirty="0">
                <a:solidFill>
                  <a:srgbClr val="002060"/>
                </a:solidFill>
              </a:rPr>
              <a:t>“how”</a:t>
            </a:r>
          </a:p>
        </p:txBody>
      </p:sp>
    </p:spTree>
    <p:extLst>
      <p:ext uri="{BB962C8B-B14F-4D97-AF65-F5344CB8AC3E}">
        <p14:creationId xmlns:p14="http://schemas.microsoft.com/office/powerpoint/2010/main" val="349365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8643" y="4366344"/>
            <a:ext cx="24687609" cy="1966813"/>
          </a:xfrm>
          <a:prstGeom prst="rect">
            <a:avLst/>
          </a:prstGeom>
        </p:spPr>
        <p:txBody>
          <a:bodyPr/>
          <a:lstStyle>
            <a:lvl1pPr algn="ctr" defTabSz="889822" rtl="0" eaLnBrk="1" latinLnBrk="0" hangingPunct="1">
              <a:spcBef>
                <a:spcPct val="0"/>
              </a:spcBef>
              <a:buNone/>
              <a:defRPr sz="8600" kern="1200">
                <a:solidFill>
                  <a:schemeClr val="tx1"/>
                </a:solidFill>
                <a:latin typeface="+mj-lt"/>
                <a:ea typeface="+mj-ea"/>
                <a:cs typeface="+mj-cs"/>
              </a:defRPr>
            </a:lvl1pPr>
          </a:lstStyle>
          <a:p>
            <a:r>
              <a:rPr lang="en-US" sz="7800" dirty="0">
                <a:solidFill>
                  <a:srgbClr val="002060"/>
                </a:solidFill>
              </a:rPr>
              <a:t>A normal part of the change process </a:t>
            </a:r>
          </a:p>
        </p:txBody>
      </p:sp>
      <p:pic>
        <p:nvPicPr>
          <p:cNvPr id="5" name="Picture 4"/>
          <p:cNvPicPr>
            <a:picLocks noChangeAspect="1"/>
          </p:cNvPicPr>
          <p:nvPr/>
        </p:nvPicPr>
        <p:blipFill>
          <a:blip r:embed="rId3"/>
          <a:stretch>
            <a:fillRect/>
          </a:stretch>
        </p:blipFill>
        <p:spPr>
          <a:xfrm>
            <a:off x="8572500" y="6298553"/>
            <a:ext cx="9429750" cy="8645236"/>
          </a:xfrm>
          <a:prstGeom prst="rect">
            <a:avLst/>
          </a:prstGeom>
        </p:spPr>
      </p:pic>
      <p:sp>
        <p:nvSpPr>
          <p:cNvPr id="6" name="TextBox 5"/>
          <p:cNvSpPr txBox="1"/>
          <p:nvPr/>
        </p:nvSpPr>
        <p:spPr>
          <a:xfrm>
            <a:off x="1686096" y="7399591"/>
            <a:ext cx="7425247" cy="2962656"/>
          </a:xfrm>
          <a:prstGeom prst="rect">
            <a:avLst/>
          </a:prstGeom>
          <a:noFill/>
        </p:spPr>
        <p:txBody>
          <a:bodyPr wrap="square" lIns="175565" tIns="87782" rIns="175565" bIns="87782" rtlCol="0">
            <a:spAutoFit/>
          </a:bodyPr>
          <a:lstStyle/>
          <a:p>
            <a:r>
              <a:rPr lang="en-US" sz="6100" b="1" dirty="0">
                <a:solidFill>
                  <a:srgbClr val="800000"/>
                </a:solidFill>
              </a:rPr>
              <a:t>I want to…</a:t>
            </a:r>
          </a:p>
          <a:p>
            <a:r>
              <a:rPr lang="en-US" sz="4000" dirty="0">
                <a:solidFill>
                  <a:srgbClr val="002060"/>
                </a:solidFill>
              </a:rPr>
              <a:t>get my blood sugar under control</a:t>
            </a:r>
          </a:p>
          <a:p>
            <a:r>
              <a:rPr lang="en-US" sz="4000" dirty="0">
                <a:solidFill>
                  <a:srgbClr val="002060"/>
                </a:solidFill>
              </a:rPr>
              <a:t>reduce my blood pressure</a:t>
            </a:r>
          </a:p>
          <a:p>
            <a:r>
              <a:rPr lang="en-US" sz="4000" dirty="0">
                <a:solidFill>
                  <a:srgbClr val="002060"/>
                </a:solidFill>
              </a:rPr>
              <a:t>have a healthy baby</a:t>
            </a:r>
          </a:p>
        </p:txBody>
      </p:sp>
      <p:sp>
        <p:nvSpPr>
          <p:cNvPr id="7" name="TextBox 6"/>
          <p:cNvSpPr txBox="1"/>
          <p:nvPr/>
        </p:nvSpPr>
        <p:spPr>
          <a:xfrm>
            <a:off x="18353314" y="8880919"/>
            <a:ext cx="9078686" cy="2962656"/>
          </a:xfrm>
          <a:prstGeom prst="rect">
            <a:avLst/>
          </a:prstGeom>
          <a:noFill/>
        </p:spPr>
        <p:txBody>
          <a:bodyPr wrap="square" lIns="175565" tIns="87782" rIns="175565" bIns="87782" rtlCol="0">
            <a:spAutoFit/>
          </a:bodyPr>
          <a:lstStyle/>
          <a:p>
            <a:r>
              <a:rPr lang="en-US" sz="6100" b="1" dirty="0">
                <a:solidFill>
                  <a:srgbClr val="800000"/>
                </a:solidFill>
              </a:rPr>
              <a:t>I don’t want to…</a:t>
            </a:r>
          </a:p>
          <a:p>
            <a:r>
              <a:rPr lang="en-US" sz="4000" dirty="0">
                <a:solidFill>
                  <a:srgbClr val="002060"/>
                </a:solidFill>
              </a:rPr>
              <a:t>stick myself to measure my blood sugar</a:t>
            </a:r>
          </a:p>
          <a:p>
            <a:r>
              <a:rPr lang="en-US" sz="4000" dirty="0">
                <a:solidFill>
                  <a:srgbClr val="002060"/>
                </a:solidFill>
              </a:rPr>
              <a:t>change my eating/physical activity habits</a:t>
            </a:r>
          </a:p>
          <a:p>
            <a:r>
              <a:rPr lang="en-US" sz="4000" dirty="0">
                <a:solidFill>
                  <a:srgbClr val="002060"/>
                </a:solidFill>
              </a:rPr>
              <a:t>get the COVID vaccine</a:t>
            </a:r>
          </a:p>
        </p:txBody>
      </p:sp>
      <p:sp>
        <p:nvSpPr>
          <p:cNvPr id="8" name="Rectangle 7"/>
          <p:cNvSpPr/>
          <p:nvPr/>
        </p:nvSpPr>
        <p:spPr>
          <a:xfrm>
            <a:off x="1686096" y="2442618"/>
            <a:ext cx="8519812" cy="1862048"/>
          </a:xfrm>
          <a:prstGeom prst="rect">
            <a:avLst/>
          </a:prstGeom>
        </p:spPr>
        <p:txBody>
          <a:bodyPr wrap="none">
            <a:spAutoFit/>
          </a:bodyPr>
          <a:lstStyle/>
          <a:p>
            <a:r>
              <a:rPr lang="en-US" sz="11500" b="1" dirty="0">
                <a:solidFill>
                  <a:srgbClr val="002060"/>
                </a:solidFill>
              </a:rPr>
              <a:t>Ambivalence:</a:t>
            </a:r>
            <a:endParaRPr lang="en-US" sz="11500" dirty="0"/>
          </a:p>
        </p:txBody>
      </p:sp>
      <p:pic>
        <p:nvPicPr>
          <p:cNvPr id="1026" name="Picture 2">
            <a:extLst>
              <a:ext uri="{FF2B5EF4-FFF2-40B4-BE49-F238E27FC236}">
                <a16:creationId xmlns:a16="http://schemas.microsoft.com/office/drawing/2014/main" id="{DEE8EF85-9D1B-3B48-A0A0-1A54C10B5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3454" y="0"/>
            <a:ext cx="5178546"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1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53279</TotalTime>
  <Words>1602</Words>
  <Application>Microsoft Office PowerPoint</Application>
  <PresentationFormat>Custom</PresentationFormat>
  <Paragraphs>225</Paragraphs>
  <Slides>32</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MS PGothic</vt:lpstr>
      <vt:lpstr>MS PGothic</vt:lpstr>
      <vt:lpstr>SimSun-ExtB</vt:lpstr>
      <vt:lpstr>Arial</vt:lpstr>
      <vt:lpstr>Calibri</vt:lpstr>
      <vt:lpstr>Footlight MT Light</vt:lpstr>
      <vt:lpstr>Georgia</vt:lpstr>
      <vt:lpstr>Helvetica</vt:lpstr>
      <vt:lpstr>Times New Roman</vt:lpstr>
      <vt:lpstr>Verdana</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Ehle</dc:creator>
  <cp:lastModifiedBy>Jade Arruda</cp:lastModifiedBy>
  <cp:revision>300</cp:revision>
  <cp:lastPrinted>2019-06-19T12:22:02Z</cp:lastPrinted>
  <dcterms:created xsi:type="dcterms:W3CDTF">2015-01-08T15:36:18Z</dcterms:created>
  <dcterms:modified xsi:type="dcterms:W3CDTF">2022-03-29T16:32:50Z</dcterms:modified>
</cp:coreProperties>
</file>