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329" r:id="rId3"/>
    <p:sldId id="330" r:id="rId4"/>
    <p:sldId id="341" r:id="rId5"/>
    <p:sldId id="342" r:id="rId6"/>
    <p:sldId id="336" r:id="rId7"/>
    <p:sldId id="343" r:id="rId8"/>
    <p:sldId id="344" r:id="rId9"/>
    <p:sldId id="317" r:id="rId10"/>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moges, Janet (RIDOH)" initials="L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B2"/>
    <a:srgbClr val="CC99FF"/>
    <a:srgbClr val="9900CC"/>
    <a:srgbClr val="9933FF"/>
    <a:srgbClr val="005ABE"/>
    <a:srgbClr val="004E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023137-B9DA-BFD3-163E-ECECEEAC06DC}" v="7" dt="2020-10-26T15:14:05.914"/>
    <p1510:client id="{BB364D47-49E4-7A2C-D5EA-31837E6C63D0}" v="7" dt="2020-10-23T23:12:43.813"/>
    <p1510:client id="{D5F3F3FE-74AD-4921-2D74-3AD9DDABB029}" v="62" dt="2020-10-23T23:07:31.8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12" autoAdjust="0"/>
    <p:restoredTop sz="83765" autoAdjust="0"/>
  </p:normalViewPr>
  <p:slideViewPr>
    <p:cSldViewPr>
      <p:cViewPr varScale="1">
        <p:scale>
          <a:sx n="45" d="100"/>
          <a:sy n="45" d="100"/>
        </p:scale>
        <p:origin x="628"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87A329E3-A520-4824-8CAE-129BE7D28577}"/>
              </a:ext>
            </a:extLst>
          </p:cNvPr>
          <p:cNvSpPr>
            <a:spLocks noGrp="1" noChangeArrowheads="1"/>
          </p:cNvSpPr>
          <p:nvPr>
            <p:ph type="hdr" sz="quarter"/>
          </p:nvPr>
        </p:nvSpPr>
        <p:spPr bwMode="auto">
          <a:xfrm>
            <a:off x="0" y="0"/>
            <a:ext cx="2971800" cy="465138"/>
          </a:xfrm>
          <a:prstGeom prst="rect">
            <a:avLst/>
          </a:prstGeom>
          <a:noFill/>
          <a:ln>
            <a:noFill/>
          </a:ln>
          <a:effectLst/>
        </p:spPr>
        <p:txBody>
          <a:bodyPr vert="horz" wrap="square" lIns="93177" tIns="46589" rIns="93177" bIns="46589" numCol="1" anchor="t" anchorCtr="0" compatLnSpc="1">
            <a:prstTxWarp prst="textNoShape">
              <a:avLst/>
            </a:prstTxWarp>
          </a:bodyPr>
          <a:lstStyle>
            <a:lvl1pPr algn="l" defTabSz="931863" eaLnBrk="1" hangingPunct="1">
              <a:defRPr sz="1200"/>
            </a:lvl1pPr>
          </a:lstStyle>
          <a:p>
            <a:pPr>
              <a:defRPr/>
            </a:pPr>
            <a:endParaRPr lang="en-US" altLang="en-US"/>
          </a:p>
        </p:txBody>
      </p:sp>
      <p:sp>
        <p:nvSpPr>
          <p:cNvPr id="30723" name="Rectangle 3">
            <a:extLst>
              <a:ext uri="{FF2B5EF4-FFF2-40B4-BE49-F238E27FC236}">
                <a16:creationId xmlns:a16="http://schemas.microsoft.com/office/drawing/2014/main" id="{0D76AD0B-050C-4D2E-9282-1791E2062B99}"/>
              </a:ext>
            </a:extLst>
          </p:cNvPr>
          <p:cNvSpPr>
            <a:spLocks noGrp="1" noChangeArrowheads="1"/>
          </p:cNvSpPr>
          <p:nvPr>
            <p:ph type="dt" sz="quarter" idx="1"/>
          </p:nvPr>
        </p:nvSpPr>
        <p:spPr bwMode="auto">
          <a:xfrm>
            <a:off x="3886200" y="0"/>
            <a:ext cx="2971800" cy="465138"/>
          </a:xfrm>
          <a:prstGeom prst="rect">
            <a:avLst/>
          </a:prstGeom>
          <a:noFill/>
          <a:ln>
            <a:noFill/>
          </a:ln>
          <a:effectLst/>
        </p:spPr>
        <p:txBody>
          <a:bodyPr vert="horz" wrap="square" lIns="93177" tIns="46589" rIns="93177" bIns="46589" numCol="1" anchor="t" anchorCtr="0" compatLnSpc="1">
            <a:prstTxWarp prst="textNoShape">
              <a:avLst/>
            </a:prstTxWarp>
          </a:bodyPr>
          <a:lstStyle>
            <a:lvl1pPr algn="r" defTabSz="931863" eaLnBrk="1" hangingPunct="1">
              <a:defRPr sz="1200"/>
            </a:lvl1pPr>
          </a:lstStyle>
          <a:p>
            <a:pPr>
              <a:defRPr/>
            </a:pPr>
            <a:endParaRPr lang="en-US" altLang="en-US"/>
          </a:p>
        </p:txBody>
      </p:sp>
      <p:sp>
        <p:nvSpPr>
          <p:cNvPr id="30724" name="Rectangle 4">
            <a:extLst>
              <a:ext uri="{FF2B5EF4-FFF2-40B4-BE49-F238E27FC236}">
                <a16:creationId xmlns:a16="http://schemas.microsoft.com/office/drawing/2014/main" id="{1E0DEC93-96ED-4EFD-AE69-E48A033D2745}"/>
              </a:ext>
            </a:extLst>
          </p:cNvPr>
          <p:cNvSpPr>
            <a:spLocks noGrp="1" noChangeArrowheads="1"/>
          </p:cNvSpPr>
          <p:nvPr>
            <p:ph type="ftr" sz="quarter" idx="2"/>
          </p:nvPr>
        </p:nvSpPr>
        <p:spPr bwMode="auto">
          <a:xfrm>
            <a:off x="0" y="8831263"/>
            <a:ext cx="2971800" cy="465137"/>
          </a:xfrm>
          <a:prstGeom prst="rect">
            <a:avLst/>
          </a:prstGeom>
          <a:noFill/>
          <a:ln>
            <a:noFill/>
          </a:ln>
          <a:effectLst/>
        </p:spPr>
        <p:txBody>
          <a:bodyPr vert="horz" wrap="square" lIns="93177" tIns="46589" rIns="93177" bIns="46589" numCol="1" anchor="b" anchorCtr="0" compatLnSpc="1">
            <a:prstTxWarp prst="textNoShape">
              <a:avLst/>
            </a:prstTxWarp>
          </a:bodyPr>
          <a:lstStyle>
            <a:lvl1pPr algn="l" defTabSz="931863" eaLnBrk="1" hangingPunct="1">
              <a:defRPr sz="1200"/>
            </a:lvl1pPr>
          </a:lstStyle>
          <a:p>
            <a:pPr>
              <a:defRPr/>
            </a:pPr>
            <a:endParaRPr lang="en-US" altLang="en-US"/>
          </a:p>
        </p:txBody>
      </p:sp>
      <p:sp>
        <p:nvSpPr>
          <p:cNvPr id="30725" name="Rectangle 5">
            <a:extLst>
              <a:ext uri="{FF2B5EF4-FFF2-40B4-BE49-F238E27FC236}">
                <a16:creationId xmlns:a16="http://schemas.microsoft.com/office/drawing/2014/main" id="{3A1163F5-D4EB-4810-AB8B-E20A42DE395A}"/>
              </a:ext>
            </a:extLst>
          </p:cNvPr>
          <p:cNvSpPr>
            <a:spLocks noGrp="1" noChangeArrowheads="1"/>
          </p:cNvSpPr>
          <p:nvPr>
            <p:ph type="sldNum" sz="quarter" idx="3"/>
          </p:nvPr>
        </p:nvSpPr>
        <p:spPr bwMode="auto">
          <a:xfrm>
            <a:off x="3886200" y="8831263"/>
            <a:ext cx="2971800" cy="465137"/>
          </a:xfrm>
          <a:prstGeom prst="rect">
            <a:avLst/>
          </a:prstGeom>
          <a:noFill/>
          <a:ln>
            <a:noFill/>
          </a:ln>
          <a:effec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pPr>
              <a:defRPr/>
            </a:pPr>
            <a:fld id="{96FC6B4D-AB88-4DDE-AE4A-594FED8A97A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01F675B7-F223-4BAA-8BFE-03ECDCAD7052}"/>
              </a:ext>
            </a:extLst>
          </p:cNvPr>
          <p:cNvSpPr>
            <a:spLocks noGrp="1" noChangeArrowheads="1"/>
          </p:cNvSpPr>
          <p:nvPr>
            <p:ph type="hdr" sz="quarter"/>
          </p:nvPr>
        </p:nvSpPr>
        <p:spPr bwMode="auto">
          <a:xfrm>
            <a:off x="0" y="0"/>
            <a:ext cx="2971800" cy="465138"/>
          </a:xfrm>
          <a:prstGeom prst="rect">
            <a:avLst/>
          </a:prstGeom>
          <a:noFill/>
          <a:ln>
            <a:noFill/>
          </a:ln>
          <a:effectLst/>
        </p:spPr>
        <p:txBody>
          <a:bodyPr vert="horz" wrap="square" lIns="93177" tIns="46589" rIns="93177" bIns="46589" numCol="1" anchor="t" anchorCtr="0" compatLnSpc="1">
            <a:prstTxWarp prst="textNoShape">
              <a:avLst/>
            </a:prstTxWarp>
          </a:bodyPr>
          <a:lstStyle>
            <a:lvl1pPr algn="l" defTabSz="931863" eaLnBrk="1" hangingPunct="1">
              <a:defRPr sz="1200"/>
            </a:lvl1pPr>
          </a:lstStyle>
          <a:p>
            <a:pPr>
              <a:defRPr/>
            </a:pPr>
            <a:endParaRPr lang="en-US" altLang="en-US"/>
          </a:p>
        </p:txBody>
      </p:sp>
      <p:sp>
        <p:nvSpPr>
          <p:cNvPr id="64515" name="Rectangle 3">
            <a:extLst>
              <a:ext uri="{FF2B5EF4-FFF2-40B4-BE49-F238E27FC236}">
                <a16:creationId xmlns:a16="http://schemas.microsoft.com/office/drawing/2014/main" id="{7C59404B-F2BA-44CB-967F-CF845364542D}"/>
              </a:ext>
            </a:extLst>
          </p:cNvPr>
          <p:cNvSpPr>
            <a:spLocks noGrp="1" noChangeArrowheads="1"/>
          </p:cNvSpPr>
          <p:nvPr>
            <p:ph type="dt" idx="1"/>
          </p:nvPr>
        </p:nvSpPr>
        <p:spPr bwMode="auto">
          <a:xfrm>
            <a:off x="3886200" y="0"/>
            <a:ext cx="2971800" cy="465138"/>
          </a:xfrm>
          <a:prstGeom prst="rect">
            <a:avLst/>
          </a:prstGeom>
          <a:noFill/>
          <a:ln>
            <a:noFill/>
          </a:ln>
          <a:effectLst/>
        </p:spPr>
        <p:txBody>
          <a:bodyPr vert="horz" wrap="square" lIns="93177" tIns="46589" rIns="93177" bIns="46589" numCol="1" anchor="t" anchorCtr="0" compatLnSpc="1">
            <a:prstTxWarp prst="textNoShape">
              <a:avLst/>
            </a:prstTxWarp>
          </a:bodyPr>
          <a:lstStyle>
            <a:lvl1pPr algn="r" defTabSz="931863" eaLnBrk="1" hangingPunct="1">
              <a:defRPr sz="1200"/>
            </a:lvl1pPr>
          </a:lstStyle>
          <a:p>
            <a:pPr>
              <a:defRPr/>
            </a:pPr>
            <a:endParaRPr lang="en-US" altLang="en-US"/>
          </a:p>
        </p:txBody>
      </p:sp>
      <p:sp>
        <p:nvSpPr>
          <p:cNvPr id="2052" name="Rectangle 4">
            <a:extLst>
              <a:ext uri="{FF2B5EF4-FFF2-40B4-BE49-F238E27FC236}">
                <a16:creationId xmlns:a16="http://schemas.microsoft.com/office/drawing/2014/main" id="{BEA0E0F9-5EFC-4D0E-9759-1A1813001CC8}"/>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a:extLst>
              <a:ext uri="{FF2B5EF4-FFF2-40B4-BE49-F238E27FC236}">
                <a16:creationId xmlns:a16="http://schemas.microsoft.com/office/drawing/2014/main" id="{50C2DF8C-C1E0-4004-97A7-326146FCF816}"/>
              </a:ext>
            </a:extLst>
          </p:cNvPr>
          <p:cNvSpPr>
            <a:spLocks noGrp="1" noChangeArrowheads="1"/>
          </p:cNvSpPr>
          <p:nvPr>
            <p:ph type="body" sz="quarter" idx="3"/>
          </p:nvPr>
        </p:nvSpPr>
        <p:spPr bwMode="auto">
          <a:xfrm>
            <a:off x="914400" y="4416425"/>
            <a:ext cx="5029200" cy="4183063"/>
          </a:xfrm>
          <a:prstGeom prst="rect">
            <a:avLst/>
          </a:prstGeom>
          <a:noFill/>
          <a:ln>
            <a:noFill/>
          </a:ln>
          <a:effectLst/>
        </p:spPr>
        <p:txBody>
          <a:bodyPr vert="horz" wrap="square" lIns="93177" tIns="46589" rIns="93177" bIns="46589"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4518" name="Rectangle 6">
            <a:extLst>
              <a:ext uri="{FF2B5EF4-FFF2-40B4-BE49-F238E27FC236}">
                <a16:creationId xmlns:a16="http://schemas.microsoft.com/office/drawing/2014/main" id="{DBA3974A-3840-4E26-AA38-4A2B3A188633}"/>
              </a:ext>
            </a:extLst>
          </p:cNvPr>
          <p:cNvSpPr>
            <a:spLocks noGrp="1" noChangeArrowheads="1"/>
          </p:cNvSpPr>
          <p:nvPr>
            <p:ph type="ftr" sz="quarter" idx="4"/>
          </p:nvPr>
        </p:nvSpPr>
        <p:spPr bwMode="auto">
          <a:xfrm>
            <a:off x="0" y="8831263"/>
            <a:ext cx="2971800" cy="465137"/>
          </a:xfrm>
          <a:prstGeom prst="rect">
            <a:avLst/>
          </a:prstGeom>
          <a:noFill/>
          <a:ln>
            <a:noFill/>
          </a:ln>
          <a:effectLst/>
        </p:spPr>
        <p:txBody>
          <a:bodyPr vert="horz" wrap="square" lIns="93177" tIns="46589" rIns="93177" bIns="46589" numCol="1" anchor="b" anchorCtr="0" compatLnSpc="1">
            <a:prstTxWarp prst="textNoShape">
              <a:avLst/>
            </a:prstTxWarp>
          </a:bodyPr>
          <a:lstStyle>
            <a:lvl1pPr algn="l" defTabSz="931863" eaLnBrk="1" hangingPunct="1">
              <a:defRPr sz="1200"/>
            </a:lvl1pPr>
          </a:lstStyle>
          <a:p>
            <a:pPr>
              <a:defRPr/>
            </a:pPr>
            <a:endParaRPr lang="en-US" altLang="en-US"/>
          </a:p>
        </p:txBody>
      </p:sp>
      <p:sp>
        <p:nvSpPr>
          <p:cNvPr id="64519" name="Rectangle 7">
            <a:extLst>
              <a:ext uri="{FF2B5EF4-FFF2-40B4-BE49-F238E27FC236}">
                <a16:creationId xmlns:a16="http://schemas.microsoft.com/office/drawing/2014/main" id="{B2441315-5120-425C-A5FD-57DBE22C74BF}"/>
              </a:ext>
            </a:extLst>
          </p:cNvPr>
          <p:cNvSpPr>
            <a:spLocks noGrp="1" noChangeArrowheads="1"/>
          </p:cNvSpPr>
          <p:nvPr>
            <p:ph type="sldNum" sz="quarter" idx="5"/>
          </p:nvPr>
        </p:nvSpPr>
        <p:spPr bwMode="auto">
          <a:xfrm>
            <a:off x="3886200" y="8831263"/>
            <a:ext cx="2971800" cy="465137"/>
          </a:xfrm>
          <a:prstGeom prst="rect">
            <a:avLst/>
          </a:prstGeom>
          <a:noFill/>
          <a:ln>
            <a:noFill/>
          </a:ln>
          <a:effec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pPr>
              <a:defRPr/>
            </a:pPr>
            <a:fld id="{DFE0DFBD-64FD-46C6-9592-B043AA9642E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C19600D3-445D-449C-96F8-7C6D5D61622C}"/>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D6E6E391-EE30-409B-A27D-77D74B5B6F3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An age range may be selected to identify a certain cohort of children by entering the age range in months. The report will  soon allow for the report to be run by years as well. To identify the entire practice as a whole, (missing flu) simply select “Generate Report” with no age selection.</a:t>
            </a:r>
          </a:p>
        </p:txBody>
      </p:sp>
      <p:sp>
        <p:nvSpPr>
          <p:cNvPr id="7172" name="Slide Number Placeholder 3">
            <a:extLst>
              <a:ext uri="{FF2B5EF4-FFF2-40B4-BE49-F238E27FC236}">
                <a16:creationId xmlns:a16="http://schemas.microsoft.com/office/drawing/2014/main" id="{9C2C2E62-80D4-4129-BC04-89F005E9875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ADBE96C9-81B6-4345-9016-29E7EAE7ACB3}" type="slidenum">
              <a:rPr lang="en-US" altLang="en-US" sz="1200" smtClean="0"/>
              <a:pPr/>
              <a:t>3</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2F6D38A5-4FDB-40F8-BC6F-3668C4373336}"/>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96FBEC0C-905C-46B8-8B99-96FDDA1B5EB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Children will need two doses of flu if receiving the vaccine for the first time, </a:t>
            </a:r>
          </a:p>
        </p:txBody>
      </p:sp>
      <p:sp>
        <p:nvSpPr>
          <p:cNvPr id="10244" name="Slide Number Placeholder 3">
            <a:extLst>
              <a:ext uri="{FF2B5EF4-FFF2-40B4-BE49-F238E27FC236}">
                <a16:creationId xmlns:a16="http://schemas.microsoft.com/office/drawing/2014/main" id="{29807FBA-EAC8-44EE-B293-A6E26E20674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727CC83A-4C5F-46E9-8540-69049B8B68F3}" type="slidenum">
              <a:rPr lang="en-US" altLang="en-US" sz="1200" smtClean="0"/>
              <a:pPr/>
              <a:t>5</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46A748E4-D4A1-4337-BB5E-A3B080204AA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317B361-0F05-44DC-AA84-30E2346CE10A}" type="slidenum">
              <a:rPr lang="en-US" altLang="en-US" smtClean="0"/>
              <a:pPr>
                <a:spcBef>
                  <a:spcPct val="0"/>
                </a:spcBef>
              </a:pPr>
              <a:t>7</a:t>
            </a:fld>
            <a:endParaRPr lang="en-US" altLang="en-US"/>
          </a:p>
        </p:txBody>
      </p:sp>
      <p:sp>
        <p:nvSpPr>
          <p:cNvPr id="13315" name="Rectangle 2">
            <a:extLst>
              <a:ext uri="{FF2B5EF4-FFF2-40B4-BE49-F238E27FC236}">
                <a16:creationId xmlns:a16="http://schemas.microsoft.com/office/drawing/2014/main" id="{6F1E7D18-96A7-4012-B9D4-EB44A48B5165}"/>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1166A7F7-D64E-4AA1-B17D-D347EC7C26C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3D09EFCA-6581-4159-AECD-A5635409DEA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F127F50-C95A-4F2B-86EA-FF96BD831493}" type="slidenum">
              <a:rPr lang="en-US" altLang="en-US" smtClean="0"/>
              <a:pPr>
                <a:spcBef>
                  <a:spcPct val="0"/>
                </a:spcBef>
              </a:pPr>
              <a:t>8</a:t>
            </a:fld>
            <a:endParaRPr lang="en-US" altLang="en-US"/>
          </a:p>
        </p:txBody>
      </p:sp>
      <p:sp>
        <p:nvSpPr>
          <p:cNvPr id="15363" name="Rectangle 2">
            <a:extLst>
              <a:ext uri="{FF2B5EF4-FFF2-40B4-BE49-F238E27FC236}">
                <a16:creationId xmlns:a16="http://schemas.microsoft.com/office/drawing/2014/main" id="{E47ECFB3-7F35-4C0B-ACF5-0408D7ED6875}"/>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BA796585-69E0-4535-8D23-C324D17964F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What information is available on each child?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CE840AF7-FDF8-490F-9E92-DDC3C7FFF43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9300562-2305-4723-B154-7BDA8912B746}" type="slidenum">
              <a:rPr lang="en-US" altLang="en-US" smtClean="0"/>
              <a:pPr>
                <a:spcBef>
                  <a:spcPct val="0"/>
                </a:spcBef>
              </a:pPr>
              <a:t>9</a:t>
            </a:fld>
            <a:endParaRPr lang="en-US" altLang="en-US"/>
          </a:p>
        </p:txBody>
      </p:sp>
      <p:sp>
        <p:nvSpPr>
          <p:cNvPr id="17411" name="Rectangle 2">
            <a:extLst>
              <a:ext uri="{FF2B5EF4-FFF2-40B4-BE49-F238E27FC236}">
                <a16:creationId xmlns:a16="http://schemas.microsoft.com/office/drawing/2014/main" id="{BC1C9411-43B9-4BD4-B5F6-3A2A7B89364D}"/>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17F1EF4F-819C-40FE-A6F7-D539076F9AF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t>What information is available on each child?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
            <a:extLst>
              <a:ext uri="{FF2B5EF4-FFF2-40B4-BE49-F238E27FC236}">
                <a16:creationId xmlns:a16="http://schemas.microsoft.com/office/drawing/2014/main" id="{5AC63BF7-ADDC-4BB7-9D30-A2AE50C5191F}"/>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66623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a:extLst>
              <a:ext uri="{FF2B5EF4-FFF2-40B4-BE49-F238E27FC236}">
                <a16:creationId xmlns:a16="http://schemas.microsoft.com/office/drawing/2014/main" id="{6D2292DF-E029-4C38-AF1C-028E3857D819}"/>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679158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9850" y="0"/>
            <a:ext cx="2038350" cy="42259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0"/>
            <a:ext cx="5962650" cy="42259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a:extLst>
              <a:ext uri="{FF2B5EF4-FFF2-40B4-BE49-F238E27FC236}">
                <a16:creationId xmlns:a16="http://schemas.microsoft.com/office/drawing/2014/main" id="{4C4F52F2-8130-49F4-96B6-BD70DF265372}"/>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189754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a:extLst>
              <a:ext uri="{FF2B5EF4-FFF2-40B4-BE49-F238E27FC236}">
                <a16:creationId xmlns:a16="http://schemas.microsoft.com/office/drawing/2014/main" id="{9AF24AB8-48D4-4874-8455-9DA79919E764}"/>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211191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a:extLst>
              <a:ext uri="{FF2B5EF4-FFF2-40B4-BE49-F238E27FC236}">
                <a16:creationId xmlns:a16="http://schemas.microsoft.com/office/drawing/2014/main" id="{E4E02DC3-CF40-4685-8777-45197DB903F7}"/>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18005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810000" cy="2397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2397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a:extLst>
              <a:ext uri="{FF2B5EF4-FFF2-40B4-BE49-F238E27FC236}">
                <a16:creationId xmlns:a16="http://schemas.microsoft.com/office/drawing/2014/main" id="{1E010E29-23C0-4AFB-AE93-6E827193C3DE}"/>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726052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a:extLst>
              <a:ext uri="{FF2B5EF4-FFF2-40B4-BE49-F238E27FC236}">
                <a16:creationId xmlns:a16="http://schemas.microsoft.com/office/drawing/2014/main" id="{CB1ADB66-0DD5-4C19-90A5-26F5458FD3DC}"/>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254101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a:extLst>
              <a:ext uri="{FF2B5EF4-FFF2-40B4-BE49-F238E27FC236}">
                <a16:creationId xmlns:a16="http://schemas.microsoft.com/office/drawing/2014/main" id="{5757C402-41B0-495E-9343-43DB5068779D}"/>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205900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1F8CE068-B877-42E1-8505-68DB196E0778}"/>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160164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a:extLst>
              <a:ext uri="{FF2B5EF4-FFF2-40B4-BE49-F238E27FC236}">
                <a16:creationId xmlns:a16="http://schemas.microsoft.com/office/drawing/2014/main" id="{15F4D228-7FF4-4A4C-86F2-0227C521A86D}"/>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5689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a:extLst>
              <a:ext uri="{FF2B5EF4-FFF2-40B4-BE49-F238E27FC236}">
                <a16:creationId xmlns:a16="http://schemas.microsoft.com/office/drawing/2014/main" id="{AF667624-54CC-4664-8912-29E5092D8138}"/>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844280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ridhPPTHeader">
            <a:extLst>
              <a:ext uri="{FF2B5EF4-FFF2-40B4-BE49-F238E27FC236}">
                <a16:creationId xmlns:a16="http://schemas.microsoft.com/office/drawing/2014/main" id="{3030A1CE-C42E-46AC-BB16-E63F93C4B6B6}"/>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8">
            <a:extLst>
              <a:ext uri="{FF2B5EF4-FFF2-40B4-BE49-F238E27FC236}">
                <a16:creationId xmlns:a16="http://schemas.microsoft.com/office/drawing/2014/main" id="{9BB22A6F-F46F-4E55-A8C9-24A0C85651D7}"/>
              </a:ext>
            </a:extLst>
          </p:cNvPr>
          <p:cNvSpPr>
            <a:spLocks noGrp="1" noChangeArrowheads="1"/>
          </p:cNvSpPr>
          <p:nvPr>
            <p:ph type="title"/>
          </p:nvPr>
        </p:nvSpPr>
        <p:spPr bwMode="auto">
          <a:xfrm>
            <a:off x="304800" y="0"/>
            <a:ext cx="7239000" cy="1295400"/>
          </a:xfrm>
          <a:prstGeom prst="rect">
            <a:avLst/>
          </a:prstGeom>
          <a:solidFill>
            <a:srgbClr val="005A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320040" numCol="1" anchor="b" anchorCtr="0" compatLnSpc="1">
            <a:prstTxWarp prst="textNoShape">
              <a:avLst/>
            </a:prstTxWarp>
          </a:bodyPr>
          <a:lstStyle/>
          <a:p>
            <a:pPr lvl="0"/>
            <a:r>
              <a:rPr lang="en-US" altLang="en-US"/>
              <a:t>Click to edit Master title style</a:t>
            </a:r>
          </a:p>
        </p:txBody>
      </p:sp>
      <p:sp>
        <p:nvSpPr>
          <p:cNvPr id="1028" name="Rectangle 9">
            <a:extLst>
              <a:ext uri="{FF2B5EF4-FFF2-40B4-BE49-F238E27FC236}">
                <a16:creationId xmlns:a16="http://schemas.microsoft.com/office/drawing/2014/main" id="{57FA6D8B-D670-4D89-B7CB-03AE7D2CDB60}"/>
              </a:ext>
            </a:extLst>
          </p:cNvPr>
          <p:cNvSpPr>
            <a:spLocks noGrp="1" noChangeArrowheads="1"/>
          </p:cNvSpPr>
          <p:nvPr>
            <p:ph type="body" idx="1"/>
          </p:nvPr>
        </p:nvSpPr>
        <p:spPr bwMode="auto">
          <a:xfrm>
            <a:off x="685800" y="1828800"/>
            <a:ext cx="7772400" cy="239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22860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4" name="Rectangle 10">
            <a:extLst>
              <a:ext uri="{FF2B5EF4-FFF2-40B4-BE49-F238E27FC236}">
                <a16:creationId xmlns:a16="http://schemas.microsoft.com/office/drawing/2014/main" id="{FC14FE3C-6D7D-49B7-9077-A052790E08A9}"/>
              </a:ext>
            </a:extLst>
          </p:cNvPr>
          <p:cNvSpPr>
            <a:spLocks noGrp="1" noChangeArrowheads="1"/>
          </p:cNvSpPr>
          <p:nvPr>
            <p:ph type="ftr" sz="quarter" idx="3"/>
          </p:nvPr>
        </p:nvSpPr>
        <p:spPr bwMode="auto">
          <a:xfrm>
            <a:off x="685800" y="6338888"/>
            <a:ext cx="7772400" cy="366712"/>
          </a:xfrm>
          <a:prstGeom prst="rect">
            <a:avLst/>
          </a:prstGeom>
          <a:noFill/>
          <a:ln>
            <a:noFill/>
          </a:ln>
          <a:effectLst/>
        </p:spPr>
        <p:txBody>
          <a:bodyPr vert="horz" wrap="square" lIns="0" tIns="45720" rIns="0" bIns="45720" numCol="1" anchor="b" anchorCtr="0" compatLnSpc="1">
            <a:prstTxWarp prst="textNoShape">
              <a:avLst/>
            </a:prstTxWarp>
            <a:spAutoFit/>
          </a:bodyPr>
          <a:lstStyle>
            <a:lvl1pPr algn="l" eaLnBrk="1" hangingPunct="1">
              <a:lnSpc>
                <a:spcPct val="150000"/>
              </a:lnSpc>
              <a:buClr>
                <a:srgbClr val="828386"/>
              </a:buClr>
              <a:defRPr sz="1200" b="1">
                <a:latin typeface="+mn-lt"/>
                <a:cs typeface="Times New Roman" pitchFamily="18" charset="0"/>
              </a:defRPr>
            </a:lvl1pPr>
          </a:lstStyle>
          <a:p>
            <a:pPr>
              <a:defRPr/>
            </a:pPr>
            <a:endParaRPr lang="en-US" altLang="en-US"/>
          </a:p>
        </p:txBody>
      </p:sp>
      <p:sp>
        <p:nvSpPr>
          <p:cNvPr id="1030" name="Rectangle 15">
            <a:extLst>
              <a:ext uri="{FF2B5EF4-FFF2-40B4-BE49-F238E27FC236}">
                <a16:creationId xmlns:a16="http://schemas.microsoft.com/office/drawing/2014/main" id="{4D16947D-1690-483C-93D2-F6490E427865}"/>
              </a:ext>
            </a:extLst>
          </p:cNvPr>
          <p:cNvSpPr>
            <a:spLocks noChangeArrowheads="1"/>
          </p:cNvSpPr>
          <p:nvPr userDrawn="1"/>
        </p:nvSpPr>
        <p:spPr bwMode="auto">
          <a:xfrm>
            <a:off x="0" y="1371600"/>
            <a:ext cx="9144000" cy="228600"/>
          </a:xfrm>
          <a:prstGeom prst="rect">
            <a:avLst/>
          </a:prstGeom>
          <a:solidFill>
            <a:srgbClr val="A393DB"/>
          </a:solidFill>
          <a:ln>
            <a:noFill/>
          </a:ln>
          <a:effec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4000" b="1">
          <a:solidFill>
            <a:schemeClr val="bg1"/>
          </a:solidFill>
          <a:latin typeface="+mj-lt"/>
          <a:ea typeface="+mj-ea"/>
          <a:cs typeface="+mj-cs"/>
        </a:defRPr>
      </a:lvl1pPr>
      <a:lvl2pPr algn="l" rtl="0" eaLnBrk="0" fontAlgn="base" hangingPunct="0">
        <a:spcBef>
          <a:spcPct val="0"/>
        </a:spcBef>
        <a:spcAft>
          <a:spcPct val="0"/>
        </a:spcAft>
        <a:defRPr sz="4000" b="1">
          <a:solidFill>
            <a:schemeClr val="bg1"/>
          </a:solidFill>
          <a:latin typeface="Georgia" pitchFamily="18" charset="0"/>
        </a:defRPr>
      </a:lvl2pPr>
      <a:lvl3pPr algn="l" rtl="0" eaLnBrk="0" fontAlgn="base" hangingPunct="0">
        <a:spcBef>
          <a:spcPct val="0"/>
        </a:spcBef>
        <a:spcAft>
          <a:spcPct val="0"/>
        </a:spcAft>
        <a:defRPr sz="4000" b="1">
          <a:solidFill>
            <a:schemeClr val="bg1"/>
          </a:solidFill>
          <a:latin typeface="Georgia" pitchFamily="18" charset="0"/>
        </a:defRPr>
      </a:lvl3pPr>
      <a:lvl4pPr algn="l" rtl="0" eaLnBrk="0" fontAlgn="base" hangingPunct="0">
        <a:spcBef>
          <a:spcPct val="0"/>
        </a:spcBef>
        <a:spcAft>
          <a:spcPct val="0"/>
        </a:spcAft>
        <a:defRPr sz="4000" b="1">
          <a:solidFill>
            <a:schemeClr val="bg1"/>
          </a:solidFill>
          <a:latin typeface="Georgia" pitchFamily="18" charset="0"/>
        </a:defRPr>
      </a:lvl4pPr>
      <a:lvl5pPr algn="l" rtl="0" eaLnBrk="0" fontAlgn="base" hangingPunct="0">
        <a:spcBef>
          <a:spcPct val="0"/>
        </a:spcBef>
        <a:spcAft>
          <a:spcPct val="0"/>
        </a:spcAft>
        <a:defRPr sz="4000" b="1">
          <a:solidFill>
            <a:schemeClr val="bg1"/>
          </a:solidFill>
          <a:latin typeface="Georgia" pitchFamily="18" charset="0"/>
        </a:defRPr>
      </a:lvl5pPr>
      <a:lvl6pPr marL="457200" algn="l" rtl="0" fontAlgn="base">
        <a:spcBef>
          <a:spcPct val="0"/>
        </a:spcBef>
        <a:spcAft>
          <a:spcPct val="0"/>
        </a:spcAft>
        <a:defRPr sz="4000" b="1">
          <a:solidFill>
            <a:schemeClr val="bg1"/>
          </a:solidFill>
          <a:latin typeface="Georgia" pitchFamily="18" charset="0"/>
        </a:defRPr>
      </a:lvl6pPr>
      <a:lvl7pPr marL="914400" algn="l" rtl="0" fontAlgn="base">
        <a:spcBef>
          <a:spcPct val="0"/>
        </a:spcBef>
        <a:spcAft>
          <a:spcPct val="0"/>
        </a:spcAft>
        <a:defRPr sz="4000" b="1">
          <a:solidFill>
            <a:schemeClr val="bg1"/>
          </a:solidFill>
          <a:latin typeface="Georgia" pitchFamily="18" charset="0"/>
        </a:defRPr>
      </a:lvl7pPr>
      <a:lvl8pPr marL="1371600" algn="l" rtl="0" fontAlgn="base">
        <a:spcBef>
          <a:spcPct val="0"/>
        </a:spcBef>
        <a:spcAft>
          <a:spcPct val="0"/>
        </a:spcAft>
        <a:defRPr sz="4000" b="1">
          <a:solidFill>
            <a:schemeClr val="bg1"/>
          </a:solidFill>
          <a:latin typeface="Georgia" pitchFamily="18" charset="0"/>
        </a:defRPr>
      </a:lvl8pPr>
      <a:lvl9pPr marL="1828800" algn="l" rtl="0" fontAlgn="base">
        <a:spcBef>
          <a:spcPct val="0"/>
        </a:spcBef>
        <a:spcAft>
          <a:spcPct val="0"/>
        </a:spcAft>
        <a:defRPr sz="4000" b="1">
          <a:solidFill>
            <a:schemeClr val="bg1"/>
          </a:solidFill>
          <a:latin typeface="Georgia"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Janet.limoges@health.ri.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8928CBDC-A559-445D-9B71-99A3E682B97A}"/>
              </a:ext>
            </a:extLst>
          </p:cNvPr>
          <p:cNvSpPr>
            <a:spLocks noChangeArrowheads="1"/>
          </p:cNvSpPr>
          <p:nvPr/>
        </p:nvSpPr>
        <p:spPr bwMode="auto">
          <a:xfrm>
            <a:off x="838200" y="2133600"/>
            <a:ext cx="7315200" cy="1143000"/>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400"/>
          </a:p>
          <a:p>
            <a:pPr algn="ctr" eaLnBrk="1" hangingPunct="1">
              <a:spcBef>
                <a:spcPct val="0"/>
              </a:spcBef>
              <a:buFontTx/>
              <a:buNone/>
            </a:pPr>
            <a:endParaRPr lang="en-US" altLang="en-US" sz="4400"/>
          </a:p>
          <a:p>
            <a:pPr algn="ctr" eaLnBrk="1" hangingPunct="1">
              <a:spcBef>
                <a:spcPct val="0"/>
              </a:spcBef>
              <a:buFontTx/>
              <a:buNone/>
            </a:pPr>
            <a:r>
              <a:rPr lang="en-US" altLang="en-US" sz="5400"/>
              <a:t>KIDSNET</a:t>
            </a:r>
            <a:endParaRPr lang="en-US" altLang="en-US" sz="4400"/>
          </a:p>
          <a:p>
            <a:pPr algn="ctr" eaLnBrk="1" hangingPunct="1">
              <a:spcBef>
                <a:spcPct val="0"/>
              </a:spcBef>
              <a:buFontTx/>
              <a:buNone/>
            </a:pPr>
            <a:endParaRPr lang="en-US" altLang="en-US" sz="4400"/>
          </a:p>
          <a:p>
            <a:pPr algn="ctr" eaLnBrk="1" hangingPunct="1">
              <a:spcBef>
                <a:spcPct val="0"/>
              </a:spcBef>
              <a:buFontTx/>
              <a:buNone/>
            </a:pPr>
            <a:endParaRPr lang="en-US" altLang="en-US" sz="4400"/>
          </a:p>
        </p:txBody>
      </p:sp>
      <p:sp>
        <p:nvSpPr>
          <p:cNvPr id="4099" name="Rectangle 3">
            <a:extLst>
              <a:ext uri="{FF2B5EF4-FFF2-40B4-BE49-F238E27FC236}">
                <a16:creationId xmlns:a16="http://schemas.microsoft.com/office/drawing/2014/main" id="{AA7EE07F-844F-4942-8E23-9FAA91BFBCC9}"/>
              </a:ext>
            </a:extLst>
          </p:cNvPr>
          <p:cNvSpPr>
            <a:spLocks noGrp="1" noChangeArrowheads="1"/>
          </p:cNvSpPr>
          <p:nvPr>
            <p:ph type="subTitle" idx="1"/>
          </p:nvPr>
        </p:nvSpPr>
        <p:spPr>
          <a:xfrm>
            <a:off x="685800" y="3657600"/>
            <a:ext cx="8001000" cy="4157663"/>
          </a:xfrm>
        </p:spPr>
        <p:txBody>
          <a:bodyPr/>
          <a:lstStyle/>
          <a:p>
            <a:pPr eaLnBrk="1" hangingPunct="1"/>
            <a:r>
              <a:rPr lang="en-US" altLang="en-US" sz="4400"/>
              <a:t>Seasonal</a:t>
            </a:r>
          </a:p>
          <a:p>
            <a:pPr eaLnBrk="1" hangingPunct="1"/>
            <a:r>
              <a:rPr lang="en-US" altLang="en-US" sz="4400"/>
              <a:t>Flu</a:t>
            </a:r>
          </a:p>
          <a:p>
            <a:pPr eaLnBrk="1" hangingPunct="1"/>
            <a:r>
              <a:rPr lang="en-US" altLang="en-US" sz="4400"/>
              <a:t>Reports</a:t>
            </a:r>
          </a:p>
          <a:p>
            <a:pPr eaLnBrk="1" hangingPunct="1"/>
            <a:endParaRPr lang="en-US" altLang="en-US" sz="4400"/>
          </a:p>
          <a:p>
            <a:pPr eaLnBrk="1" hangingPunct="1"/>
            <a:endParaRPr lang="en-US" altLang="en-US" sz="4400"/>
          </a:p>
        </p:txBody>
      </p:sp>
      <p:sp>
        <p:nvSpPr>
          <p:cNvPr id="4100" name="Rectangle 8">
            <a:extLst>
              <a:ext uri="{FF2B5EF4-FFF2-40B4-BE49-F238E27FC236}">
                <a16:creationId xmlns:a16="http://schemas.microsoft.com/office/drawing/2014/main" id="{725AEE18-79FE-4A52-89CB-0F3EF923B31E}"/>
              </a:ext>
            </a:extLst>
          </p:cNvPr>
          <p:cNvSpPr>
            <a:spLocks noChangeArrowheads="1"/>
          </p:cNvSpPr>
          <p:nvPr/>
        </p:nvSpPr>
        <p:spPr bwMode="auto">
          <a:xfrm>
            <a:off x="6172200" y="6172200"/>
            <a:ext cx="2590800" cy="3810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algn="ctr" eaLnBrk="1" hangingPunct="1">
              <a:buFontTx/>
              <a:buNone/>
            </a:pPr>
            <a:endParaRPr lang="en-US" altLang="en-US" sz="20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E61FAD9-CDA4-478D-91AD-881D872CD41B}"/>
              </a:ext>
            </a:extLst>
          </p:cNvPr>
          <p:cNvSpPr>
            <a:spLocks noGrp="1" noChangeArrowheads="1"/>
          </p:cNvSpPr>
          <p:nvPr>
            <p:ph type="title"/>
          </p:nvPr>
        </p:nvSpPr>
        <p:spPr>
          <a:solidFill>
            <a:srgbClr val="0049B2"/>
          </a:solidFill>
          <a:ln>
            <a:solidFill>
              <a:srgbClr val="4472C4"/>
            </a:solidFill>
          </a:ln>
        </p:spPr>
        <p:txBody>
          <a:bodyPr/>
          <a:lstStyle/>
          <a:p>
            <a:pPr eaLnBrk="1" hangingPunct="1"/>
            <a:r>
              <a:rPr lang="en-US" altLang="en-US">
                <a:latin typeface="Arial" panose="020B0604020202020204" pitchFamily="34" charset="0"/>
              </a:rPr>
              <a:t>KIDSNET REPORTS</a:t>
            </a:r>
          </a:p>
        </p:txBody>
      </p:sp>
      <p:sp>
        <p:nvSpPr>
          <p:cNvPr id="5123" name="Rectangle 3">
            <a:extLst>
              <a:ext uri="{FF2B5EF4-FFF2-40B4-BE49-F238E27FC236}">
                <a16:creationId xmlns:a16="http://schemas.microsoft.com/office/drawing/2014/main" id="{48BDCD6D-35FA-4DA3-9C60-5EB6EE4CB791}"/>
              </a:ext>
            </a:extLst>
          </p:cNvPr>
          <p:cNvSpPr>
            <a:spLocks noGrp="1" noChangeArrowheads="1"/>
          </p:cNvSpPr>
          <p:nvPr>
            <p:ph type="body" idx="1"/>
          </p:nvPr>
        </p:nvSpPr>
        <p:spPr>
          <a:xfrm flipH="1" flipV="1">
            <a:off x="8458200" y="1524000"/>
            <a:ext cx="46038" cy="193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indent="0" eaLnBrk="1" hangingPunct="1">
              <a:spcBef>
                <a:spcPct val="50000"/>
              </a:spcBef>
              <a:buFontTx/>
              <a:buNone/>
            </a:pPr>
            <a:endParaRPr lang="en-US" altLang="en-US" sz="2800">
              <a:latin typeface="Tekton" pitchFamily="34" charset="0"/>
            </a:endParaRPr>
          </a:p>
          <a:p>
            <a:pPr marL="0" indent="0" eaLnBrk="1" hangingPunct="1">
              <a:spcBef>
                <a:spcPct val="50000"/>
              </a:spcBef>
              <a:buFontTx/>
              <a:buNone/>
            </a:pPr>
            <a:endParaRPr lang="en-US" altLang="en-US" sz="2800">
              <a:latin typeface="Tekton" pitchFamily="34" charset="0"/>
            </a:endParaRPr>
          </a:p>
          <a:p>
            <a:pPr marL="0" indent="0" eaLnBrk="1" hangingPunct="1">
              <a:spcBef>
                <a:spcPct val="50000"/>
              </a:spcBef>
              <a:buFontTx/>
              <a:buNone/>
            </a:pPr>
            <a:endParaRPr lang="en-US" altLang="en-US" sz="2800">
              <a:latin typeface="Tekton" pitchFamily="34" charset="0"/>
            </a:endParaRPr>
          </a:p>
        </p:txBody>
      </p:sp>
      <p:pic>
        <p:nvPicPr>
          <p:cNvPr id="5124" name="Picture 4">
            <a:extLst>
              <a:ext uri="{FF2B5EF4-FFF2-40B4-BE49-F238E27FC236}">
                <a16:creationId xmlns:a16="http://schemas.microsoft.com/office/drawing/2014/main" id="{1C1EA2EB-112B-45D2-9073-FE96C4835D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25" y="1828800"/>
            <a:ext cx="5578475" cy="480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Arrow: Left 1">
            <a:extLst>
              <a:ext uri="{FF2B5EF4-FFF2-40B4-BE49-F238E27FC236}">
                <a16:creationId xmlns:a16="http://schemas.microsoft.com/office/drawing/2014/main" id="{769B955F-927C-48C0-B1EA-6B9D1F540B2F}"/>
              </a:ext>
            </a:extLst>
          </p:cNvPr>
          <p:cNvSpPr>
            <a:spLocks noChangeArrowheads="1"/>
          </p:cNvSpPr>
          <p:nvPr/>
        </p:nvSpPr>
        <p:spPr bwMode="auto">
          <a:xfrm>
            <a:off x="7239000" y="6019800"/>
            <a:ext cx="977900" cy="484188"/>
          </a:xfrm>
          <a:prstGeom prst="leftArrow">
            <a:avLst>
              <a:gd name="adj1" fmla="val 50000"/>
              <a:gd name="adj2" fmla="val 50024"/>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a:latin typeface="Times New Roman" panose="02020603050405020304" pitchFamily="18" charset="0"/>
            </a:endParaRPr>
          </a:p>
          <a:p>
            <a:pPr algn="ctr" eaLnBrk="1" hangingPunct="1">
              <a:spcBef>
                <a:spcPct val="0"/>
              </a:spcBef>
              <a:buFontTx/>
              <a:buNone/>
            </a:pPr>
            <a:endParaRPr lang="en-US" altLang="en-US" sz="2400">
              <a:latin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34BBE3C-FB4C-46CA-B930-A2849925CBD6}"/>
              </a:ext>
            </a:extLst>
          </p:cNvPr>
          <p:cNvSpPr>
            <a:spLocks noGrp="1" noChangeArrowheads="1"/>
          </p:cNvSpPr>
          <p:nvPr>
            <p:ph type="title"/>
          </p:nvPr>
        </p:nvSpPr>
        <p:spPr>
          <a:solidFill>
            <a:srgbClr val="0049B2"/>
          </a:solidFill>
        </p:spPr>
        <p:txBody>
          <a:bodyPr/>
          <a:lstStyle/>
          <a:p>
            <a:r>
              <a:rPr lang="en-US" altLang="en-US"/>
              <a:t> Children Due for Shot # 1</a:t>
            </a:r>
          </a:p>
        </p:txBody>
      </p:sp>
      <p:pic>
        <p:nvPicPr>
          <p:cNvPr id="6147" name="Picture 3">
            <a:extLst>
              <a:ext uri="{FF2B5EF4-FFF2-40B4-BE49-F238E27FC236}">
                <a16:creationId xmlns:a16="http://schemas.microsoft.com/office/drawing/2014/main" id="{3FB8B494-2A9D-47F5-AAB1-CCB527B5BF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09" t="9752" r="7146" b="13644"/>
          <a:stretch>
            <a:fillRect/>
          </a:stretch>
        </p:blipFill>
        <p:spPr bwMode="auto">
          <a:xfrm>
            <a:off x="228600" y="167640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E60499EA-F93F-4CD8-BF2C-26F57D1030E4}"/>
              </a:ext>
            </a:extLst>
          </p:cNvPr>
          <p:cNvSpPr>
            <a:spLocks noGrp="1" noChangeArrowheads="1"/>
          </p:cNvSpPr>
          <p:nvPr>
            <p:ph type="title"/>
          </p:nvPr>
        </p:nvSpPr>
        <p:spPr>
          <a:solidFill>
            <a:srgbClr val="0049B2"/>
          </a:solidFill>
        </p:spPr>
        <p:txBody>
          <a:bodyPr/>
          <a:lstStyle/>
          <a:p>
            <a:r>
              <a:rPr lang="en-US" altLang="en-US"/>
              <a:t>Children Due for Shot # 1</a:t>
            </a:r>
          </a:p>
        </p:txBody>
      </p:sp>
      <p:pic>
        <p:nvPicPr>
          <p:cNvPr id="8195" name="Picture 5">
            <a:extLst>
              <a:ext uri="{FF2B5EF4-FFF2-40B4-BE49-F238E27FC236}">
                <a16:creationId xmlns:a16="http://schemas.microsoft.com/office/drawing/2014/main" id="{AA2E2D85-21BA-4BF3-8ACC-462663E2C6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071" r="5556" b="14252"/>
          <a:stretch>
            <a:fillRect/>
          </a:stretch>
        </p:blipFill>
        <p:spPr bwMode="auto">
          <a:xfrm>
            <a:off x="685800" y="1905000"/>
            <a:ext cx="7620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B1E30E8-5F13-46F6-9D0A-ACB51F5FA79C}"/>
              </a:ext>
            </a:extLst>
          </p:cNvPr>
          <p:cNvSpPr>
            <a:spLocks noGrp="1" noChangeArrowheads="1"/>
          </p:cNvSpPr>
          <p:nvPr>
            <p:ph type="title"/>
          </p:nvPr>
        </p:nvSpPr>
        <p:spPr>
          <a:solidFill>
            <a:srgbClr val="0049B2"/>
          </a:solidFill>
        </p:spPr>
        <p:txBody>
          <a:bodyPr/>
          <a:lstStyle/>
          <a:p>
            <a:r>
              <a:rPr lang="en-US" altLang="en-US"/>
              <a:t>Children Due for Shot # 2</a:t>
            </a:r>
          </a:p>
        </p:txBody>
      </p:sp>
      <p:pic>
        <p:nvPicPr>
          <p:cNvPr id="9219" name="Picture 4">
            <a:extLst>
              <a:ext uri="{FF2B5EF4-FFF2-40B4-BE49-F238E27FC236}">
                <a16:creationId xmlns:a16="http://schemas.microsoft.com/office/drawing/2014/main" id="{174F0B53-7051-4892-9EAB-2A55FDCEF3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731" r="2992" b="5843"/>
          <a:stretch>
            <a:fillRect/>
          </a:stretch>
        </p:blipFill>
        <p:spPr bwMode="auto">
          <a:xfrm>
            <a:off x="914400" y="1981200"/>
            <a:ext cx="7391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9A216E1D-6E01-4EAD-8658-442972748CA8}"/>
              </a:ext>
            </a:extLst>
          </p:cNvPr>
          <p:cNvSpPr>
            <a:spLocks noGrp="1" noChangeArrowheads="1"/>
          </p:cNvSpPr>
          <p:nvPr>
            <p:ph type="title"/>
          </p:nvPr>
        </p:nvSpPr>
        <p:spPr>
          <a:xfrm>
            <a:off x="228600" y="0"/>
            <a:ext cx="7239000" cy="1295400"/>
          </a:xfrm>
          <a:solidFill>
            <a:srgbClr val="0049B2"/>
          </a:solidFill>
        </p:spPr>
        <p:txBody>
          <a:bodyPr/>
          <a:lstStyle/>
          <a:p>
            <a:r>
              <a:rPr lang="en-US" altLang="en-US"/>
              <a:t>Children Due for Shot # 2</a:t>
            </a:r>
          </a:p>
        </p:txBody>
      </p:sp>
      <p:pic>
        <p:nvPicPr>
          <p:cNvPr id="11267" name="Picture 3">
            <a:extLst>
              <a:ext uri="{FF2B5EF4-FFF2-40B4-BE49-F238E27FC236}">
                <a16:creationId xmlns:a16="http://schemas.microsoft.com/office/drawing/2014/main" id="{0CBC75E3-CEAA-4A4B-B69A-40CF420B3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686" r="2563" b="7314"/>
          <a:stretch>
            <a:fillRect/>
          </a:stretch>
        </p:blipFill>
        <p:spPr bwMode="auto">
          <a:xfrm>
            <a:off x="1314450" y="1981200"/>
            <a:ext cx="69151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a:extLst>
              <a:ext uri="{FF2B5EF4-FFF2-40B4-BE49-F238E27FC236}">
                <a16:creationId xmlns:a16="http://schemas.microsoft.com/office/drawing/2014/main" id="{96F9DBD8-9335-4E3D-9D9B-5FE8D9F9FDAB}"/>
              </a:ext>
            </a:extLst>
          </p:cNvPr>
          <p:cNvSpPr>
            <a:spLocks noChangeArrowheads="1"/>
          </p:cNvSpPr>
          <p:nvPr/>
        </p:nvSpPr>
        <p:spPr bwMode="auto">
          <a:xfrm>
            <a:off x="-533400" y="-287338"/>
            <a:ext cx="9144000"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2291" name="Rectangle 6">
            <a:extLst>
              <a:ext uri="{FF2B5EF4-FFF2-40B4-BE49-F238E27FC236}">
                <a16:creationId xmlns:a16="http://schemas.microsoft.com/office/drawing/2014/main" id="{F7E5DE4A-9106-4369-9537-92B7662D08D1}"/>
              </a:ext>
            </a:extLst>
          </p:cNvPr>
          <p:cNvSpPr>
            <a:spLocks noChangeArrowheads="1"/>
          </p:cNvSpPr>
          <p:nvPr/>
        </p:nvSpPr>
        <p:spPr bwMode="auto">
          <a:xfrm>
            <a:off x="-9525" y="4197350"/>
            <a:ext cx="220663"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a:spcBef>
                <a:spcPct val="0"/>
              </a:spcBef>
              <a:buFontTx/>
              <a:buNone/>
            </a:pPr>
            <a:r>
              <a:rPr lang="en-US" altLang="en-US" sz="1100">
                <a:latin typeface="Calibri" panose="020F0502020204030204" pitchFamily="34" charset="0"/>
                <a:ea typeface="Calibri" panose="020F0502020204030204" pitchFamily="34" charset="0"/>
                <a:cs typeface="Times New Roman" panose="02020603050405020304" pitchFamily="18" charset="0"/>
              </a:rPr>
              <a:t>.</a:t>
            </a:r>
            <a:endParaRPr lang="en-US" alt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292" name="Rectangle 8">
            <a:extLst>
              <a:ext uri="{FF2B5EF4-FFF2-40B4-BE49-F238E27FC236}">
                <a16:creationId xmlns:a16="http://schemas.microsoft.com/office/drawing/2014/main" id="{C8E1482B-7722-42BF-8508-6B4E9E25AA1D}"/>
              </a:ext>
            </a:extLst>
          </p:cNvPr>
          <p:cNvSpPr>
            <a:spLocks noChangeArrowheads="1"/>
          </p:cNvSpPr>
          <p:nvPr/>
        </p:nvSpPr>
        <p:spPr bwMode="auto">
          <a:xfrm>
            <a:off x="1862138" y="44450"/>
            <a:ext cx="12634912"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pic>
        <p:nvPicPr>
          <p:cNvPr id="12293" name="Picture 2" descr="This figure is a flow chart describing the influenza vaccine dosing algorithm for children aged 6 months through 8 years for the 2020–21 influenza season in the United States. If the child has received 2 or more doses of trivalent or quadrivalent influenza vaccine before July 1, 2020 (doses need not have been given during same or consecutive seasons), the child should receive 1 dose of 2020–21 influenza vaccine. If the child has not received 2 or more doses of trivalent or quadrivalent influenza vaccine before July 1, 2020, or if it is not known whether the child has received vaccine, the child should receive 2 doses of 2020–21 influenza vaccine (administered 4 or more weeks apart). For children aged 8 years who require 2 doses of vaccine, both doses should be administered even if the child turns age 9 years between receipt of dose 1 and dose 2.">
            <a:extLst>
              <a:ext uri="{FF2B5EF4-FFF2-40B4-BE49-F238E27FC236}">
                <a16:creationId xmlns:a16="http://schemas.microsoft.com/office/drawing/2014/main" id="{D6A472FB-4279-4B9E-90C0-5749D14BBB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775" y="1752600"/>
            <a:ext cx="7058025"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9">
            <a:extLst>
              <a:ext uri="{FF2B5EF4-FFF2-40B4-BE49-F238E27FC236}">
                <a16:creationId xmlns:a16="http://schemas.microsoft.com/office/drawing/2014/main" id="{21B0CA35-9528-45C7-B4AE-719799C6D643}"/>
              </a:ext>
            </a:extLst>
          </p:cNvPr>
          <p:cNvSpPr>
            <a:spLocks noChangeArrowheads="1"/>
          </p:cNvSpPr>
          <p:nvPr/>
        </p:nvSpPr>
        <p:spPr bwMode="auto">
          <a:xfrm>
            <a:off x="1676400" y="6249988"/>
            <a:ext cx="130492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a:spcBef>
                <a:spcPct val="0"/>
              </a:spcBef>
              <a:buFontTx/>
              <a:buNone/>
            </a:pPr>
            <a:r>
              <a:rPr lang="en-US" altLang="en-US" sz="1100">
                <a:latin typeface="Calibri" panose="020F0502020204030204" pitchFamily="34" charset="0"/>
                <a:ea typeface="Calibri" panose="020F0502020204030204" pitchFamily="34" charset="0"/>
                <a:cs typeface="Times New Roman" panose="02020603050405020304" pitchFamily="18" charset="0"/>
              </a:rPr>
              <a:t>     Influenza vaccine dosing algorithm for children aged 6 months through 8 years*</a:t>
            </a:r>
            <a:endParaRPr lang="en-US" altLang="en-US" sz="600">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FontTx/>
              <a:buNone/>
            </a:pPr>
            <a:r>
              <a:rPr lang="en-US" altLang="en-US" sz="1100">
                <a:latin typeface="Calibri" panose="020F0502020204030204" pitchFamily="34" charset="0"/>
                <a:ea typeface="Calibri" panose="020F0502020204030204" pitchFamily="34" charset="0"/>
                <a:cs typeface="Times New Roman" panose="02020603050405020304" pitchFamily="18" charset="0"/>
              </a:rPr>
              <a:t>    Advisory Committee on Immunization Practices, United States, 2019–20 influenza season.</a:t>
            </a:r>
            <a:endParaRPr lang="en-US" alt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itle 9">
            <a:extLst>
              <a:ext uri="{FF2B5EF4-FFF2-40B4-BE49-F238E27FC236}">
                <a16:creationId xmlns:a16="http://schemas.microsoft.com/office/drawing/2014/main" id="{09E07F7F-CC5A-4F5B-A020-CB41D8B3952E}"/>
              </a:ext>
            </a:extLst>
          </p:cNvPr>
          <p:cNvSpPr>
            <a:spLocks noGrp="1"/>
          </p:cNvSpPr>
          <p:nvPr>
            <p:ph type="title"/>
          </p:nvPr>
        </p:nvSpPr>
        <p:spPr>
          <a:xfrm>
            <a:off x="400758" y="110574"/>
            <a:ext cx="7058025" cy="1250950"/>
          </a:xfrm>
          <a:solidFill>
            <a:srgbClr val="0049B2"/>
          </a:solidFill>
        </p:spPr>
        <p:txBody>
          <a:bodyPr>
            <a:normAutofit fontScale="90000"/>
          </a:bodyPr>
          <a:lstStyle/>
          <a:p>
            <a:pPr>
              <a:defRPr/>
            </a:pPr>
            <a:r>
              <a:rPr lang="en-US" dirty="0"/>
              <a:t>  </a:t>
            </a:r>
            <a:br>
              <a:rPr lang="en-US" dirty="0"/>
            </a:br>
            <a:br>
              <a:rPr lang="en-US" dirty="0"/>
            </a:br>
            <a:br>
              <a:rPr lang="en-US" dirty="0"/>
            </a:br>
            <a:r>
              <a:rPr lang="en-US" dirty="0"/>
              <a:t>           </a:t>
            </a:r>
            <a:br>
              <a:rPr lang="en-US" dirty="0"/>
            </a:br>
            <a:br>
              <a:rPr lang="en-US" dirty="0"/>
            </a:br>
            <a:br>
              <a:rPr lang="en-US" dirty="0"/>
            </a:br>
            <a:r>
              <a:rPr lang="en-US"/>
              <a:t>             </a:t>
            </a:r>
            <a:r>
              <a:rPr lang="en-US" dirty="0"/>
              <a:t>6 Months to 8 Years – </a:t>
            </a:r>
            <a:br>
              <a:rPr lang="en-US" dirty="0"/>
            </a:br>
            <a:r>
              <a:rPr lang="en-US" dirty="0"/>
              <a:t>                      2 Doses?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a:extLst>
              <a:ext uri="{FF2B5EF4-FFF2-40B4-BE49-F238E27FC236}">
                <a16:creationId xmlns:a16="http://schemas.microsoft.com/office/drawing/2014/main" id="{CB44445E-8919-4F66-9206-295CD054DA18}"/>
              </a:ext>
            </a:extLst>
          </p:cNvPr>
          <p:cNvSpPr>
            <a:spLocks noGrp="1" noChangeArrowheads="1"/>
          </p:cNvSpPr>
          <p:nvPr>
            <p:ph type="title"/>
          </p:nvPr>
        </p:nvSpPr>
        <p:spPr>
          <a:xfrm>
            <a:off x="304800" y="302280"/>
            <a:ext cx="7333462" cy="1059243"/>
          </a:xfrm>
          <a:solidFill>
            <a:srgbClr val="0049B2"/>
          </a:solidFill>
        </p:spPr>
        <p:txBody>
          <a:bodyPr/>
          <a:lstStyle/>
          <a:p>
            <a:pPr algn="ctr" eaLnBrk="1" hangingPunct="1"/>
            <a:r>
              <a:rPr lang="en-US" altLang="en-US" sz="3200" dirty="0"/>
              <a:t>Flu vaccination </a:t>
            </a:r>
            <a:br>
              <a:rPr lang="en-US" altLang="en-US" sz="3200" dirty="0"/>
            </a:br>
            <a:r>
              <a:rPr lang="en-US" altLang="en-US" sz="3200" dirty="0"/>
              <a:t>pre- and post-COVID</a:t>
            </a:r>
            <a:endParaRPr lang="en-US"/>
          </a:p>
        </p:txBody>
      </p:sp>
      <p:pic>
        <p:nvPicPr>
          <p:cNvPr id="3" name="Picture 3" descr="Screen Shot 2020-10-26 at 11.12.32 AM.png">
            <a:extLst>
              <a:ext uri="{FF2B5EF4-FFF2-40B4-BE49-F238E27FC236}">
                <a16:creationId xmlns:a16="http://schemas.microsoft.com/office/drawing/2014/main" id="{EAA25361-CAD1-451F-B0F3-B873044EAF61}"/>
              </a:ext>
            </a:extLst>
          </p:cNvPr>
          <p:cNvPicPr>
            <a:picLocks noChangeAspect="1"/>
          </p:cNvPicPr>
          <p:nvPr/>
        </p:nvPicPr>
        <p:blipFill>
          <a:blip r:embed="rId3"/>
          <a:stretch>
            <a:fillRect/>
          </a:stretch>
        </p:blipFill>
        <p:spPr>
          <a:xfrm>
            <a:off x="243714" y="1712876"/>
            <a:ext cx="7485232" cy="510423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6">
            <a:extLst>
              <a:ext uri="{FF2B5EF4-FFF2-40B4-BE49-F238E27FC236}">
                <a16:creationId xmlns:a16="http://schemas.microsoft.com/office/drawing/2014/main" id="{C9DB3586-FC28-43F9-BDF4-108669D11A50}"/>
              </a:ext>
            </a:extLst>
          </p:cNvPr>
          <p:cNvSpPr>
            <a:spLocks noGrp="1" noChangeArrowheads="1"/>
          </p:cNvSpPr>
          <p:nvPr>
            <p:ph type="title"/>
          </p:nvPr>
        </p:nvSpPr>
        <p:spPr/>
        <p:txBody>
          <a:bodyPr/>
          <a:lstStyle/>
          <a:p>
            <a:pPr eaLnBrk="1" hangingPunct="1"/>
            <a:endParaRPr lang="en-US" altLang="en-US"/>
          </a:p>
        </p:txBody>
      </p:sp>
      <p:pic>
        <p:nvPicPr>
          <p:cNvPr id="16387" name="Picture 7" descr="AddressPage">
            <a:extLst>
              <a:ext uri="{FF2B5EF4-FFF2-40B4-BE49-F238E27FC236}">
                <a16:creationId xmlns:a16="http://schemas.microsoft.com/office/drawing/2014/main" id="{994E52BD-2554-4184-8DF7-1CADF4AC99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8">
            <a:extLst>
              <a:ext uri="{FF2B5EF4-FFF2-40B4-BE49-F238E27FC236}">
                <a16:creationId xmlns:a16="http://schemas.microsoft.com/office/drawing/2014/main" id="{EB4C272D-B04D-44B4-BABE-AF6B0C68DA00}"/>
              </a:ext>
            </a:extLst>
          </p:cNvPr>
          <p:cNvSpPr>
            <a:spLocks noChangeArrowheads="1"/>
          </p:cNvSpPr>
          <p:nvPr/>
        </p:nvSpPr>
        <p:spPr bwMode="auto">
          <a:xfrm>
            <a:off x="685800" y="3429000"/>
            <a:ext cx="7772400" cy="3248025"/>
          </a:xfrm>
          <a:prstGeom prst="rect">
            <a:avLst/>
          </a:prstGeom>
          <a:solidFill>
            <a:srgbClr val="0049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228600">
            <a:spAutoFit/>
          </a:bodyPr>
          <a:lstStyle>
            <a:lvl1pPr indent="3175">
              <a:spcBef>
                <a:spcPct val="20000"/>
              </a:spcBef>
              <a:buChar char="•"/>
              <a:defRPr sz="3200">
                <a:solidFill>
                  <a:schemeClr val="tx1"/>
                </a:solidFill>
                <a:latin typeface="Arial" panose="020B0604020202020204" pitchFamily="34" charset="0"/>
              </a:defRPr>
            </a:lvl1pPr>
            <a:lvl2pPr marL="461963" indent="-231775">
              <a:spcBef>
                <a:spcPct val="20000"/>
              </a:spcBef>
              <a:buChar char="–"/>
              <a:defRPr sz="2800">
                <a:solidFill>
                  <a:schemeClr val="tx1"/>
                </a:solidFill>
                <a:latin typeface="Arial" panose="020B0604020202020204" pitchFamily="34" charset="0"/>
              </a:defRPr>
            </a:lvl2pPr>
            <a:lvl3pPr marL="793750" indent="-215900">
              <a:spcBef>
                <a:spcPct val="20000"/>
              </a:spcBef>
              <a:buChar char="•"/>
              <a:defRPr sz="2400">
                <a:solidFill>
                  <a:schemeClr val="tx1"/>
                </a:solidFill>
                <a:latin typeface="Arial" panose="020B0604020202020204" pitchFamily="34" charset="0"/>
              </a:defRPr>
            </a:lvl3pPr>
            <a:lvl4pPr marL="1139825" indent="-230188">
              <a:spcBef>
                <a:spcPct val="20000"/>
              </a:spcBef>
              <a:buChar char="–"/>
              <a:defRPr sz="2000">
                <a:solidFill>
                  <a:schemeClr val="tx1"/>
                </a:solidFill>
                <a:latin typeface="Arial" panose="020B0604020202020204" pitchFamily="34" charset="0"/>
              </a:defRPr>
            </a:lvl4pPr>
            <a:lvl5pPr marL="1485900" indent="-230188">
              <a:spcBef>
                <a:spcPct val="20000"/>
              </a:spcBef>
              <a:defRPr sz="2000">
                <a:solidFill>
                  <a:schemeClr val="tx1"/>
                </a:solidFill>
                <a:latin typeface="Arial" panose="020B0604020202020204" pitchFamily="34" charset="0"/>
              </a:defRPr>
            </a:lvl5pPr>
            <a:lvl6pPr marL="1943100" indent="-230188" eaLnBrk="0" fontAlgn="base" hangingPunct="0">
              <a:spcBef>
                <a:spcPct val="20000"/>
              </a:spcBef>
              <a:spcAft>
                <a:spcPct val="0"/>
              </a:spcAft>
              <a:defRPr sz="2000">
                <a:solidFill>
                  <a:schemeClr val="tx1"/>
                </a:solidFill>
                <a:latin typeface="Arial" panose="020B0604020202020204" pitchFamily="34" charset="0"/>
              </a:defRPr>
            </a:lvl6pPr>
            <a:lvl7pPr marL="2400300" indent="-230188" eaLnBrk="0" fontAlgn="base" hangingPunct="0">
              <a:spcBef>
                <a:spcPct val="20000"/>
              </a:spcBef>
              <a:spcAft>
                <a:spcPct val="0"/>
              </a:spcAft>
              <a:defRPr sz="2000">
                <a:solidFill>
                  <a:schemeClr val="tx1"/>
                </a:solidFill>
                <a:latin typeface="Arial" panose="020B0604020202020204" pitchFamily="34" charset="0"/>
              </a:defRPr>
            </a:lvl7pPr>
            <a:lvl8pPr marL="2857500" indent="-230188" eaLnBrk="0" fontAlgn="base" hangingPunct="0">
              <a:spcBef>
                <a:spcPct val="20000"/>
              </a:spcBef>
              <a:spcAft>
                <a:spcPct val="0"/>
              </a:spcAft>
              <a:defRPr sz="2000">
                <a:solidFill>
                  <a:schemeClr val="tx1"/>
                </a:solidFill>
                <a:latin typeface="Arial" panose="020B0604020202020204" pitchFamily="34" charset="0"/>
              </a:defRPr>
            </a:lvl8pPr>
            <a:lvl9pPr marL="3314700" indent="-230188"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25000"/>
              </a:lnSpc>
              <a:spcBef>
                <a:spcPct val="0"/>
              </a:spcBef>
              <a:buClr>
                <a:srgbClr val="828386"/>
              </a:buClr>
              <a:buFontTx/>
              <a:buNone/>
            </a:pPr>
            <a:r>
              <a:rPr lang="en-US" altLang="en-US" b="1">
                <a:solidFill>
                  <a:schemeClr val="bg1"/>
                </a:solidFill>
                <a:cs typeface="Times New Roman" panose="02020603050405020304" pitchFamily="18" charset="0"/>
              </a:rPr>
              <a:t>Janet Limoges</a:t>
            </a:r>
          </a:p>
          <a:p>
            <a:pPr eaLnBrk="1" hangingPunct="1">
              <a:lnSpc>
                <a:spcPct val="125000"/>
              </a:lnSpc>
              <a:spcBef>
                <a:spcPct val="0"/>
              </a:spcBef>
              <a:buClr>
                <a:srgbClr val="828386"/>
              </a:buClr>
              <a:buFontTx/>
              <a:buNone/>
            </a:pPr>
            <a:r>
              <a:rPr lang="en-US" altLang="en-US">
                <a:solidFill>
                  <a:schemeClr val="bg1"/>
                </a:solidFill>
                <a:cs typeface="Times New Roman" panose="02020603050405020304" pitchFamily="18" charset="0"/>
              </a:rPr>
              <a:t>KIDSNET Provider Relations Manager</a:t>
            </a:r>
          </a:p>
          <a:p>
            <a:pPr eaLnBrk="1" hangingPunct="1">
              <a:lnSpc>
                <a:spcPct val="125000"/>
              </a:lnSpc>
              <a:spcBef>
                <a:spcPct val="0"/>
              </a:spcBef>
              <a:buClr>
                <a:srgbClr val="828386"/>
              </a:buClr>
              <a:buFontTx/>
              <a:buNone/>
            </a:pPr>
            <a:r>
              <a:rPr lang="en-US" altLang="en-US">
                <a:solidFill>
                  <a:schemeClr val="bg1"/>
                </a:solidFill>
                <a:cs typeface="Times New Roman" panose="02020603050405020304" pitchFamily="18" charset="0"/>
              </a:rPr>
              <a:t>401.222.7681</a:t>
            </a:r>
          </a:p>
          <a:p>
            <a:pPr eaLnBrk="1" hangingPunct="1">
              <a:lnSpc>
                <a:spcPct val="125000"/>
              </a:lnSpc>
              <a:spcBef>
                <a:spcPct val="0"/>
              </a:spcBef>
              <a:buClr>
                <a:srgbClr val="828386"/>
              </a:buClr>
              <a:buFontTx/>
              <a:buNone/>
            </a:pPr>
            <a:r>
              <a:rPr lang="en-US" altLang="en-US">
                <a:solidFill>
                  <a:schemeClr val="bg1"/>
                </a:solidFill>
                <a:cs typeface="Times New Roman" panose="02020603050405020304" pitchFamily="18" charset="0"/>
                <a:hlinkClick r:id="rId4"/>
              </a:rPr>
              <a:t>Janet.limoges@health.ri.gov</a:t>
            </a:r>
            <a:endParaRPr lang="en-US" altLang="en-US">
              <a:solidFill>
                <a:schemeClr val="bg1"/>
              </a:solidFill>
              <a:cs typeface="Times New Roman" panose="02020603050405020304" pitchFamily="18" charset="0"/>
            </a:endParaRPr>
          </a:p>
          <a:p>
            <a:pPr eaLnBrk="1" hangingPunct="1">
              <a:lnSpc>
                <a:spcPct val="125000"/>
              </a:lnSpc>
              <a:spcBef>
                <a:spcPct val="0"/>
              </a:spcBef>
              <a:buClr>
                <a:srgbClr val="828386"/>
              </a:buClr>
              <a:buFontTx/>
              <a:buNone/>
            </a:pPr>
            <a:r>
              <a:rPr lang="en-US" altLang="en-US">
                <a:solidFill>
                  <a:schemeClr val="bg1"/>
                </a:solidFill>
                <a:cs typeface="Times New Roman" panose="02020603050405020304" pitchFamily="18" charset="0"/>
              </a:rPr>
              <a:t>www.health.ri.gov</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3560</TotalTime>
  <Words>207</Words>
  <Application>Microsoft Office PowerPoint</Application>
  <PresentationFormat>On-screen Show (4:3)</PresentationFormat>
  <Paragraphs>31</Paragraphs>
  <Slides>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Georgia</vt:lpstr>
      <vt:lpstr>Tekton</vt:lpstr>
      <vt:lpstr>Times New Roman</vt:lpstr>
      <vt:lpstr>Default Design</vt:lpstr>
      <vt:lpstr>PowerPoint Presentation</vt:lpstr>
      <vt:lpstr>KIDSNET REPORTS</vt:lpstr>
      <vt:lpstr> Children Due for Shot # 1</vt:lpstr>
      <vt:lpstr>Children Due for Shot # 1</vt:lpstr>
      <vt:lpstr>Children Due for Shot # 2</vt:lpstr>
      <vt:lpstr>Children Due for Shot # 2</vt:lpstr>
      <vt:lpstr>                                6 Months to 8 Years –                        2 Doses?   </vt:lpstr>
      <vt:lpstr>Flu vaccination  pre- and post-COVID</vt:lpstr>
      <vt:lpstr>PowerPoint Presentation</vt:lpstr>
    </vt:vector>
  </TitlesOfParts>
  <Company>RI Health -OIS-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HEALTH RI Test Lab</dc:creator>
  <cp:lastModifiedBy>Janet</cp:lastModifiedBy>
  <cp:revision>166</cp:revision>
  <cp:lastPrinted>2019-06-20T16:57:05Z</cp:lastPrinted>
  <dcterms:created xsi:type="dcterms:W3CDTF">2007-07-09T15:23:34Z</dcterms:created>
  <dcterms:modified xsi:type="dcterms:W3CDTF">2020-10-26T18:21:47Z</dcterms:modified>
</cp:coreProperties>
</file>