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702" r:id="rId3"/>
    <p:sldMasterId id="2147483714" r:id="rId4"/>
  </p:sldMasterIdLst>
  <p:notesMasterIdLst>
    <p:notesMasterId r:id="rId46"/>
  </p:notesMasterIdLst>
  <p:sldIdLst>
    <p:sldId id="278" r:id="rId5"/>
    <p:sldId id="312" r:id="rId6"/>
    <p:sldId id="272" r:id="rId7"/>
    <p:sldId id="273" r:id="rId8"/>
    <p:sldId id="279" r:id="rId9"/>
    <p:sldId id="280" r:id="rId10"/>
    <p:sldId id="281" r:id="rId11"/>
    <p:sldId id="282" r:id="rId12"/>
    <p:sldId id="310" r:id="rId13"/>
    <p:sldId id="315" r:id="rId14"/>
    <p:sldId id="320" r:id="rId15"/>
    <p:sldId id="321" r:id="rId16"/>
    <p:sldId id="322" r:id="rId17"/>
    <p:sldId id="323" r:id="rId18"/>
    <p:sldId id="324" r:id="rId19"/>
    <p:sldId id="325" r:id="rId20"/>
    <p:sldId id="326" r:id="rId21"/>
    <p:sldId id="327" r:id="rId22"/>
    <p:sldId id="328" r:id="rId23"/>
    <p:sldId id="329" r:id="rId24"/>
    <p:sldId id="330" r:id="rId25"/>
    <p:sldId id="331" r:id="rId26"/>
    <p:sldId id="332" r:id="rId27"/>
    <p:sldId id="333" r:id="rId28"/>
    <p:sldId id="334" r:id="rId29"/>
    <p:sldId id="335" r:id="rId30"/>
    <p:sldId id="336" r:id="rId31"/>
    <p:sldId id="337" r:id="rId32"/>
    <p:sldId id="338" r:id="rId33"/>
    <p:sldId id="339" r:id="rId34"/>
    <p:sldId id="340" r:id="rId35"/>
    <p:sldId id="341" r:id="rId36"/>
    <p:sldId id="342" r:id="rId37"/>
    <p:sldId id="343" r:id="rId38"/>
    <p:sldId id="309" r:id="rId39"/>
    <p:sldId id="313" r:id="rId40"/>
    <p:sldId id="314" r:id="rId41"/>
    <p:sldId id="317" r:id="rId42"/>
    <p:sldId id="318" r:id="rId43"/>
    <p:sldId id="316" r:id="rId44"/>
    <p:sldId id="319" r:id="rId4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56300D13-F830-449B-A259-5A853AF30567}">
          <p14:sldIdLst>
            <p14:sldId id="278"/>
            <p14:sldId id="312"/>
            <p14:sldId id="272"/>
            <p14:sldId id="273"/>
          </p14:sldIdLst>
        </p14:section>
        <p14:section name="CTC/Practice Intros" id="{B3D1361D-9485-446E-889B-9F952C47B045}">
          <p14:sldIdLst>
            <p14:sldId id="279"/>
            <p14:sldId id="280"/>
            <p14:sldId id="281"/>
            <p14:sldId id="282"/>
            <p14:sldId id="310"/>
            <p14:sldId id="315"/>
          </p14:sldIdLst>
        </p14:section>
        <p14:section name="WIH" id="{177515F3-A9BC-4E49-BF8B-8F9F430C6ADB}">
          <p14:sldIdLst>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Lst>
        </p14:section>
        <p14:section name="Milestone Review" id="{F4E782D6-1AFE-402B-89CE-1BA9F626D38A}">
          <p14:sldIdLst>
            <p14:sldId id="309"/>
            <p14:sldId id="313"/>
            <p14:sldId id="314"/>
          </p14:sldIdLst>
        </p14:section>
        <p14:section name="Evaluation Matters" id="{0C7EB7B8-B7B4-4A70-9BAD-C10086E1D60C}">
          <p14:sldIdLst>
            <p14:sldId id="317"/>
            <p14:sldId id="318"/>
            <p14:sldId id="316"/>
            <p14:sldId id="31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yne, Ailis (RIDOH)" initials="CA(" lastIdx="1" clrIdx="0">
    <p:extLst>
      <p:ext uri="{19B8F6BF-5375-455C-9EA6-DF929625EA0E}">
        <p15:presenceInfo xmlns:p15="http://schemas.microsoft.com/office/powerpoint/2012/main" userId="S::ailis.clyne@health.ri.gov::0c6baa37-87ad-4317-acd2-3155ceee43b6" providerId="AD"/>
      </p:ext>
    </p:extLst>
  </p:cmAuthor>
  <p:cmAuthor id="2" name="Jade Arruda" initials="JA" lastIdx="6" clrIdx="1">
    <p:extLst>
      <p:ext uri="{19B8F6BF-5375-455C-9EA6-DF929625EA0E}">
        <p15:presenceInfo xmlns:p15="http://schemas.microsoft.com/office/powerpoint/2012/main" userId="S-1-5-21-411519910-647668644-2492632495-3163" providerId="AD"/>
      </p:ext>
    </p:extLst>
  </p:cmAuthor>
  <p:cmAuthor id="3" name="Jim Beasley" initials="JB" lastIdx="3" clrIdx="2">
    <p:extLst>
      <p:ext uri="{19B8F6BF-5375-455C-9EA6-DF929625EA0E}">
        <p15:presenceInfo xmlns:p15="http://schemas.microsoft.com/office/powerpoint/2012/main" userId="153b9a790dac148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33CC33"/>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872" autoAdjust="0"/>
    <p:restoredTop sz="96849" autoAdjust="0"/>
  </p:normalViewPr>
  <p:slideViewPr>
    <p:cSldViewPr snapToGrid="0">
      <p:cViewPr varScale="1">
        <p:scale>
          <a:sx n="113" d="100"/>
          <a:sy n="113" d="100"/>
        </p:scale>
        <p:origin x="102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[Practice data over time - 4.25.22.xlsx]graphs!PivotTable1</c:name>
    <c:fmtId val="-1"/>
  </c:pivotSource>
  <c:chart>
    <c:title>
      <c:tx>
        <c:rich>
          <a:bodyPr rot="0" spcFirstLastPara="1" vertOverflow="ellipsis" vert="horz" wrap="square" anchor="ctr" anchorCtr="1"/>
          <a:lstStyle/>
          <a:p>
            <a:pPr>
              <a:defRPr sz="1920" b="1" i="0" u="none" strike="noStrike" kern="1200" spc="0" baseline="0">
                <a:solidFill>
                  <a:schemeClr val="accent6">
                    <a:lumMod val="50000"/>
                  </a:schemeClr>
                </a:solidFill>
                <a:latin typeface="+mn-lt"/>
                <a:ea typeface="+mn-ea"/>
                <a:cs typeface="+mn-cs"/>
              </a:defRPr>
            </a:pPr>
            <a:r>
              <a:rPr lang="en-US" dirty="0"/>
              <a:t>Cohort 2 Screening Results</a:t>
            </a:r>
          </a:p>
        </c:rich>
      </c:tx>
      <c:layout>
        <c:manualLayout>
          <c:xMode val="edge"/>
          <c:yMode val="edge"/>
          <c:x val="0.3593926379037331"/>
          <c:y val="2.5736366287547389E-2"/>
        </c:manualLayout>
      </c:layout>
      <c:overlay val="1"/>
      <c:spPr>
        <a:noFill/>
        <a:ln>
          <a:noFill/>
        </a:ln>
        <a:effectLst/>
      </c:spPr>
      <c:txPr>
        <a:bodyPr rot="0" spcFirstLastPara="1" vertOverflow="ellipsis" vert="horz" wrap="square" anchor="ctr" anchorCtr="1"/>
        <a:lstStyle/>
        <a:p>
          <a:pPr>
            <a:defRPr sz="1920" b="1" i="0" u="none" strike="noStrike" kern="1200" spc="0" baseline="0">
              <a:solidFill>
                <a:schemeClr val="accent6">
                  <a:lumMod val="50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pivotFmt>
      <c:pivotFmt>
        <c:idx val="9"/>
        <c:spPr>
          <a:solidFill>
            <a:schemeClr val="accent1"/>
          </a:solidFill>
          <a:ln>
            <a:noFill/>
          </a:ln>
          <a:effectLst/>
        </c:spPr>
        <c:marker>
          <c:symbol val="none"/>
        </c:marker>
      </c:pivotFmt>
      <c:pivotFmt>
        <c:idx val="10"/>
        <c:spPr>
          <a:solidFill>
            <a:schemeClr val="accent1"/>
          </a:solidFill>
          <a:ln>
            <a:noFill/>
          </a:ln>
          <a:effectLst/>
        </c:spPr>
        <c:marker>
          <c:symbol val="none"/>
        </c:marker>
      </c:pivotFmt>
      <c:pivotFmt>
        <c:idx val="11"/>
        <c:spPr>
          <a:solidFill>
            <a:schemeClr val="accent1"/>
          </a:solidFill>
          <a:ln>
            <a:noFill/>
          </a:ln>
          <a:effectLst/>
        </c:spPr>
        <c:marker>
          <c:symbol val="none"/>
        </c:marker>
      </c:pivotFmt>
      <c:pivotFmt>
        <c:idx val="12"/>
        <c:spPr>
          <a:solidFill>
            <a:schemeClr val="accent1"/>
          </a:solidFill>
          <a:ln>
            <a:noFill/>
          </a:ln>
          <a:effectLst/>
        </c:spPr>
        <c:marker>
          <c:symbol val="none"/>
        </c:marker>
      </c:pivotFmt>
      <c:pivotFmt>
        <c:idx val="13"/>
        <c:spPr>
          <a:solidFill>
            <a:schemeClr val="accent1"/>
          </a:solidFill>
          <a:ln>
            <a:noFill/>
          </a:ln>
          <a:effectLst/>
        </c:spPr>
        <c:marker>
          <c:symbol val="none"/>
        </c:marker>
      </c:pivotFmt>
      <c:pivotFmt>
        <c:idx val="14"/>
        <c:spPr>
          <a:solidFill>
            <a:schemeClr val="accent1"/>
          </a:solidFill>
          <a:ln>
            <a:noFill/>
          </a:ln>
          <a:effectLst/>
        </c:spPr>
        <c:marker>
          <c:symbol val="none"/>
        </c:marker>
      </c:pivotFmt>
      <c:pivotFmt>
        <c:idx val="15"/>
        <c:spPr>
          <a:solidFill>
            <a:schemeClr val="accent1"/>
          </a:solidFill>
          <a:ln>
            <a:noFill/>
          </a:ln>
          <a:effectLst/>
        </c:spPr>
        <c:marker>
          <c:symbol val="none"/>
        </c:marker>
      </c:pivotFmt>
      <c:pivotFmt>
        <c:idx val="16"/>
        <c:spPr>
          <a:solidFill>
            <a:schemeClr val="accent1"/>
          </a:solidFill>
          <a:ln>
            <a:noFill/>
          </a:ln>
          <a:effectLst/>
        </c:spPr>
        <c:marker>
          <c:symbol val="none"/>
        </c:marker>
      </c:pivotFmt>
      <c:pivotFmt>
        <c:idx val="17"/>
        <c:spPr>
          <a:solidFill>
            <a:schemeClr val="accent1"/>
          </a:solidFill>
          <a:ln>
            <a:noFill/>
          </a:ln>
          <a:effectLst/>
        </c:spPr>
        <c:marker>
          <c:symbol val="none"/>
        </c:marker>
      </c:pivotFmt>
      <c:pivotFmt>
        <c:idx val="18"/>
        <c:spPr>
          <a:solidFill>
            <a:schemeClr val="accent1"/>
          </a:solidFill>
          <a:ln>
            <a:noFill/>
          </a:ln>
          <a:effectLst/>
        </c:spPr>
        <c:marker>
          <c:symbol val="none"/>
        </c:marker>
      </c:pivotFmt>
      <c:pivotFmt>
        <c:idx val="19"/>
        <c:spPr>
          <a:solidFill>
            <a:schemeClr val="accent1"/>
          </a:solidFill>
          <a:ln>
            <a:noFill/>
          </a:ln>
          <a:effectLst/>
        </c:spPr>
        <c:marker>
          <c:symbol val="none"/>
        </c:marker>
      </c:pivotFmt>
      <c:pivotFmt>
        <c:idx val="20"/>
        <c:spPr>
          <a:solidFill>
            <a:schemeClr val="accent1"/>
          </a:solidFill>
          <a:ln>
            <a:noFill/>
          </a:ln>
          <a:effectLst/>
        </c:spPr>
        <c:marker>
          <c:symbol val="none"/>
        </c:marker>
      </c:pivotFmt>
      <c:pivotFmt>
        <c:idx val="21"/>
        <c:spPr>
          <a:solidFill>
            <a:schemeClr val="accent1"/>
          </a:solidFill>
          <a:ln>
            <a:noFill/>
          </a:ln>
          <a:effectLst/>
        </c:spPr>
        <c:marker>
          <c:symbol val="none"/>
        </c:marker>
      </c:pivotFmt>
      <c:pivotFmt>
        <c:idx val="22"/>
        <c:spPr>
          <a:solidFill>
            <a:schemeClr val="accent1"/>
          </a:solidFill>
          <a:ln>
            <a:noFill/>
          </a:ln>
          <a:effectLst/>
        </c:spPr>
        <c:marker>
          <c:symbol val="none"/>
        </c:marker>
      </c:pivotFmt>
      <c:pivotFmt>
        <c:idx val="23"/>
        <c:spPr>
          <a:solidFill>
            <a:schemeClr val="accent1"/>
          </a:solidFill>
          <a:ln>
            <a:noFill/>
          </a:ln>
          <a:effectLst/>
        </c:spPr>
        <c:marker>
          <c:symbol val="none"/>
        </c:marker>
      </c:pivotFmt>
      <c:pivotFmt>
        <c:idx val="24"/>
        <c:spPr>
          <a:solidFill>
            <a:schemeClr val="accent1"/>
          </a:solidFill>
          <a:ln>
            <a:noFill/>
          </a:ln>
          <a:effectLst/>
        </c:spPr>
        <c:marker>
          <c:symbol val="none"/>
        </c:marker>
      </c:pivotFmt>
      <c:pivotFmt>
        <c:idx val="25"/>
        <c:spPr>
          <a:solidFill>
            <a:schemeClr val="accent1"/>
          </a:solidFill>
          <a:ln>
            <a:noFill/>
          </a:ln>
          <a:effectLst/>
        </c:spPr>
        <c:marker>
          <c:symbol val="none"/>
        </c:marker>
      </c:pivotFmt>
      <c:pivotFmt>
        <c:idx val="26"/>
        <c:spPr>
          <a:solidFill>
            <a:schemeClr val="accent1"/>
          </a:solidFill>
          <a:ln>
            <a:noFill/>
          </a:ln>
          <a:effectLst/>
        </c:spPr>
        <c:marker>
          <c:symbol val="none"/>
        </c:marker>
      </c:pivotFmt>
      <c:pivotFmt>
        <c:idx val="27"/>
        <c:spPr>
          <a:solidFill>
            <a:schemeClr val="accent1"/>
          </a:solidFill>
          <a:ln>
            <a:noFill/>
          </a:ln>
          <a:effectLst/>
        </c:spPr>
        <c:marker>
          <c:symbol val="none"/>
        </c:marker>
      </c:pivotFmt>
      <c:pivotFmt>
        <c:idx val="28"/>
        <c:spPr>
          <a:solidFill>
            <a:schemeClr val="accent1"/>
          </a:solidFill>
          <a:ln>
            <a:noFill/>
          </a:ln>
          <a:effectLst/>
        </c:spPr>
        <c:marker>
          <c:symbol val="none"/>
        </c:marker>
      </c:pivotFmt>
      <c:pivotFmt>
        <c:idx val="29"/>
        <c:spPr>
          <a:solidFill>
            <a:schemeClr val="accent1"/>
          </a:solidFill>
          <a:ln>
            <a:noFill/>
          </a:ln>
          <a:effectLst/>
        </c:spPr>
        <c:marker>
          <c:symbol val="none"/>
        </c:marker>
      </c:pivotFmt>
      <c:pivotFmt>
        <c:idx val="30"/>
        <c:spPr>
          <a:solidFill>
            <a:schemeClr val="accent1"/>
          </a:solidFill>
          <a:ln>
            <a:noFill/>
          </a:ln>
          <a:effectLst/>
        </c:spPr>
        <c:marker>
          <c:symbol val="none"/>
        </c:marker>
      </c:pivotFmt>
      <c:pivotFmt>
        <c:idx val="31"/>
        <c:spPr>
          <a:solidFill>
            <a:schemeClr val="accent1"/>
          </a:solidFill>
          <a:ln>
            <a:noFill/>
          </a:ln>
          <a:effectLst/>
        </c:spPr>
        <c:marker>
          <c:symbol val="none"/>
        </c:marker>
      </c:pivotFmt>
      <c:pivotFmt>
        <c:idx val="32"/>
        <c:spPr>
          <a:solidFill>
            <a:schemeClr val="accent1"/>
          </a:solidFill>
          <a:ln>
            <a:noFill/>
          </a:ln>
          <a:effectLst/>
        </c:spPr>
        <c:marker>
          <c:symbol val="none"/>
        </c:marker>
      </c:pivotFmt>
      <c:pivotFmt>
        <c:idx val="33"/>
        <c:spPr>
          <a:solidFill>
            <a:schemeClr val="accent1"/>
          </a:solidFill>
          <a:ln>
            <a:noFill/>
          </a:ln>
          <a:effectLst/>
        </c:spPr>
        <c:marker>
          <c:symbol val="none"/>
        </c:marker>
      </c:pivotFmt>
      <c:pivotFmt>
        <c:idx val="34"/>
        <c:spPr>
          <a:solidFill>
            <a:schemeClr val="accent1"/>
          </a:solidFill>
          <a:ln>
            <a:noFill/>
          </a:ln>
          <a:effectLst/>
        </c:spPr>
        <c:marker>
          <c:symbol val="none"/>
        </c:marker>
      </c:pivotFmt>
      <c:pivotFmt>
        <c:idx val="35"/>
        <c:spPr>
          <a:solidFill>
            <a:schemeClr val="accent1"/>
          </a:solidFill>
          <a:ln>
            <a:noFill/>
          </a:ln>
          <a:effectLst/>
        </c:spPr>
        <c:marker>
          <c:symbol val="none"/>
        </c:marker>
      </c:pivotFmt>
      <c:pivotFmt>
        <c:idx val="36"/>
        <c:spPr>
          <a:solidFill>
            <a:schemeClr val="accent1"/>
          </a:solidFill>
          <a:ln>
            <a:noFill/>
          </a:ln>
          <a:effectLst/>
        </c:spPr>
        <c:marker>
          <c:symbol val="none"/>
        </c:marker>
      </c:pivotFmt>
      <c:pivotFmt>
        <c:idx val="37"/>
        <c:spPr>
          <a:solidFill>
            <a:schemeClr val="accent1"/>
          </a:solidFill>
          <a:ln>
            <a:noFill/>
          </a:ln>
          <a:effectLst/>
        </c:spPr>
        <c:marker>
          <c:symbol val="none"/>
        </c:marker>
      </c:pivotFmt>
      <c:pivotFmt>
        <c:idx val="38"/>
        <c:spPr>
          <a:solidFill>
            <a:schemeClr val="accent1"/>
          </a:solidFill>
          <a:ln>
            <a:noFill/>
          </a:ln>
          <a:effectLst/>
        </c:spPr>
        <c:marker>
          <c:symbol val="none"/>
        </c:marker>
      </c:pivotFmt>
      <c:pivotFmt>
        <c:idx val="39"/>
        <c:spPr>
          <a:solidFill>
            <a:schemeClr val="accent1"/>
          </a:solidFill>
          <a:ln>
            <a:noFill/>
          </a:ln>
          <a:effectLst/>
        </c:spPr>
        <c:marker>
          <c:symbol val="none"/>
        </c:marker>
      </c:pivotFmt>
      <c:pivotFmt>
        <c:idx val="40"/>
        <c:spPr>
          <a:solidFill>
            <a:schemeClr val="accent1"/>
          </a:solidFill>
          <a:ln>
            <a:noFill/>
          </a:ln>
          <a:effectLst/>
        </c:spPr>
        <c:marker>
          <c:symbol val="none"/>
        </c:marker>
      </c:pivotFmt>
      <c:pivotFmt>
        <c:idx val="41"/>
        <c:spPr>
          <a:solidFill>
            <a:schemeClr val="accent1"/>
          </a:solidFill>
          <a:ln>
            <a:noFill/>
          </a:ln>
          <a:effectLst/>
        </c:spPr>
        <c:marker>
          <c:symbol val="none"/>
        </c:marker>
      </c:pivotFmt>
      <c:pivotFmt>
        <c:idx val="42"/>
        <c:spPr>
          <a:solidFill>
            <a:schemeClr val="accent1"/>
          </a:solidFill>
          <a:ln>
            <a:noFill/>
          </a:ln>
          <a:effectLst/>
        </c:spPr>
        <c:marker>
          <c:symbol val="none"/>
        </c:marker>
      </c:pivotFmt>
      <c:pivotFmt>
        <c:idx val="43"/>
        <c:spPr>
          <a:solidFill>
            <a:schemeClr val="accent1"/>
          </a:solidFill>
          <a:ln>
            <a:noFill/>
          </a:ln>
          <a:effectLst/>
        </c:spPr>
        <c:marker>
          <c:symbol val="none"/>
        </c:marker>
      </c:pivotFmt>
      <c:pivotFmt>
        <c:idx val="44"/>
        <c:spPr>
          <a:solidFill>
            <a:schemeClr val="accent1"/>
          </a:solidFill>
          <a:ln>
            <a:noFill/>
          </a:ln>
          <a:effectLst/>
        </c:spPr>
        <c:marker>
          <c:symbol val="none"/>
        </c:marker>
      </c:pivotFmt>
      <c:pivotFmt>
        <c:idx val="45"/>
        <c:spPr>
          <a:solidFill>
            <a:schemeClr val="accent1"/>
          </a:solidFill>
          <a:ln>
            <a:noFill/>
          </a:ln>
          <a:effectLst/>
        </c:spPr>
        <c:marker>
          <c:symbol val="none"/>
        </c:marker>
      </c:pivotFmt>
      <c:pivotFmt>
        <c:idx val="46"/>
        <c:spPr>
          <a:solidFill>
            <a:schemeClr val="accent1"/>
          </a:solidFill>
          <a:ln>
            <a:noFill/>
          </a:ln>
          <a:effectLst/>
        </c:spPr>
        <c:marker>
          <c:symbol val="none"/>
        </c:marker>
      </c:pivotFmt>
      <c:pivotFmt>
        <c:idx val="47"/>
        <c:spPr>
          <a:solidFill>
            <a:schemeClr val="accent1"/>
          </a:solidFill>
          <a:ln>
            <a:noFill/>
          </a:ln>
          <a:effectLst/>
        </c:spPr>
        <c:marker>
          <c:symbol val="none"/>
        </c:marker>
      </c:pivotFmt>
      <c:pivotFmt>
        <c:idx val="48"/>
        <c:spPr>
          <a:solidFill>
            <a:schemeClr val="accent1"/>
          </a:solidFill>
          <a:ln>
            <a:noFill/>
          </a:ln>
          <a:effectLst/>
        </c:spPr>
        <c:marker>
          <c:symbol val="none"/>
        </c:marker>
      </c:pivotFmt>
      <c:pivotFmt>
        <c:idx val="49"/>
        <c:spPr>
          <a:solidFill>
            <a:schemeClr val="accent1"/>
          </a:solidFill>
          <a:ln>
            <a:noFill/>
          </a:ln>
          <a:effectLst/>
        </c:spPr>
        <c:marker>
          <c:symbol val="none"/>
        </c:marker>
      </c:pivotFmt>
      <c:pivotFmt>
        <c:idx val="50"/>
        <c:spPr>
          <a:solidFill>
            <a:schemeClr val="accent1"/>
          </a:solidFill>
          <a:ln>
            <a:noFill/>
          </a:ln>
          <a:effectLst/>
        </c:spPr>
        <c:marker>
          <c:symbol val="none"/>
        </c:marker>
      </c:pivotFmt>
      <c:pivotFmt>
        <c:idx val="51"/>
        <c:spPr>
          <a:solidFill>
            <a:schemeClr val="accent1"/>
          </a:solidFill>
          <a:ln>
            <a:noFill/>
          </a:ln>
          <a:effectLst/>
        </c:spPr>
        <c:marker>
          <c:symbol val="none"/>
        </c:marker>
      </c:pivotFmt>
      <c:pivotFmt>
        <c:idx val="52"/>
        <c:spPr>
          <a:solidFill>
            <a:schemeClr val="accent1"/>
          </a:solidFill>
          <a:ln>
            <a:noFill/>
          </a:ln>
          <a:effectLst/>
        </c:spPr>
        <c:marker>
          <c:symbol val="none"/>
        </c:marker>
      </c:pivotFmt>
      <c:pivotFmt>
        <c:idx val="53"/>
        <c:spPr>
          <a:solidFill>
            <a:schemeClr val="accent1"/>
          </a:solidFill>
          <a:ln>
            <a:noFill/>
          </a:ln>
          <a:effectLst/>
        </c:spPr>
        <c:marker>
          <c:symbol val="none"/>
        </c:marker>
      </c:pivotFmt>
      <c:pivotFmt>
        <c:idx val="54"/>
        <c:spPr>
          <a:solidFill>
            <a:schemeClr val="accent1"/>
          </a:solidFill>
          <a:ln>
            <a:noFill/>
          </a:ln>
          <a:effectLst/>
        </c:spPr>
        <c:marker>
          <c:symbol val="none"/>
        </c:marker>
      </c:pivotFmt>
      <c:pivotFmt>
        <c:idx val="55"/>
        <c:spPr>
          <a:solidFill>
            <a:schemeClr val="accent1"/>
          </a:solidFill>
          <a:ln>
            <a:noFill/>
          </a:ln>
          <a:effectLst/>
        </c:spPr>
        <c:marker>
          <c:symbol val="none"/>
        </c:marker>
      </c:pivotFmt>
      <c:pivotFmt>
        <c:idx val="56"/>
        <c:spPr>
          <a:solidFill>
            <a:schemeClr val="accent1"/>
          </a:solidFill>
          <a:ln>
            <a:noFill/>
          </a:ln>
          <a:effectLst/>
        </c:spPr>
        <c:marker>
          <c:symbol val="none"/>
        </c:marker>
      </c:pivotFmt>
      <c:pivotFmt>
        <c:idx val="57"/>
        <c:spPr>
          <a:solidFill>
            <a:schemeClr val="accent1"/>
          </a:solidFill>
          <a:ln>
            <a:noFill/>
          </a:ln>
          <a:effectLst/>
        </c:spPr>
        <c:marker>
          <c:symbol val="none"/>
        </c:marker>
      </c:pivotFmt>
      <c:pivotFmt>
        <c:idx val="58"/>
        <c:spPr>
          <a:solidFill>
            <a:schemeClr val="accent1"/>
          </a:solidFill>
          <a:ln>
            <a:noFill/>
          </a:ln>
          <a:effectLst/>
        </c:spPr>
        <c:marker>
          <c:symbol val="none"/>
        </c:marker>
      </c:pivotFmt>
      <c:pivotFmt>
        <c:idx val="59"/>
        <c:spPr>
          <a:solidFill>
            <a:schemeClr val="accent1"/>
          </a:solidFill>
          <a:ln>
            <a:noFill/>
          </a:ln>
          <a:effectLst/>
        </c:spPr>
        <c:marker>
          <c:symbol val="none"/>
        </c:marker>
      </c:pivotFmt>
      <c:pivotFmt>
        <c:idx val="60"/>
        <c:spPr>
          <a:solidFill>
            <a:schemeClr val="accent1"/>
          </a:solidFill>
          <a:ln>
            <a:noFill/>
          </a:ln>
          <a:effectLst/>
        </c:spPr>
        <c:marker>
          <c:symbol val="none"/>
        </c:marker>
      </c:pivotFmt>
      <c:pivotFmt>
        <c:idx val="61"/>
        <c:spPr>
          <a:solidFill>
            <a:schemeClr val="accent1"/>
          </a:solidFill>
          <a:ln>
            <a:noFill/>
          </a:ln>
          <a:effectLst/>
        </c:spPr>
        <c:marker>
          <c:symbol val="none"/>
        </c:marker>
      </c:pivotFmt>
      <c:pivotFmt>
        <c:idx val="62"/>
        <c:spPr>
          <a:solidFill>
            <a:schemeClr val="accent1"/>
          </a:solidFill>
          <a:ln>
            <a:noFill/>
          </a:ln>
          <a:effectLst/>
        </c:spPr>
        <c:marker>
          <c:symbol val="none"/>
        </c:marker>
      </c:pivotFmt>
      <c:pivotFmt>
        <c:idx val="63"/>
        <c:spPr>
          <a:solidFill>
            <a:schemeClr val="accent1"/>
          </a:solidFill>
          <a:ln>
            <a:noFill/>
          </a:ln>
          <a:effectLst/>
        </c:spPr>
        <c:marker>
          <c:symbol val="none"/>
        </c:marker>
      </c:pivotFmt>
      <c:pivotFmt>
        <c:idx val="64"/>
        <c:spPr>
          <a:solidFill>
            <a:schemeClr val="accent1"/>
          </a:solidFill>
          <a:ln>
            <a:noFill/>
          </a:ln>
          <a:effectLst/>
        </c:spPr>
        <c:marker>
          <c:symbol val="none"/>
        </c:marker>
      </c:pivotFmt>
      <c:pivotFmt>
        <c:idx val="65"/>
        <c:spPr>
          <a:solidFill>
            <a:schemeClr val="accent1"/>
          </a:solidFill>
          <a:ln>
            <a:noFill/>
          </a:ln>
          <a:effectLst/>
        </c:spPr>
        <c:marker>
          <c:symbol val="none"/>
        </c:marker>
      </c:pivotFmt>
      <c:pivotFmt>
        <c:idx val="66"/>
        <c:spPr>
          <a:solidFill>
            <a:schemeClr val="accent1"/>
          </a:solidFill>
          <a:ln>
            <a:noFill/>
          </a:ln>
          <a:effectLst/>
        </c:spPr>
        <c:marker>
          <c:symbol val="none"/>
        </c:marker>
      </c:pivotFmt>
      <c:pivotFmt>
        <c:idx val="67"/>
        <c:spPr>
          <a:solidFill>
            <a:schemeClr val="accent1"/>
          </a:solidFill>
          <a:ln>
            <a:noFill/>
          </a:ln>
          <a:effectLst/>
        </c:spPr>
        <c:marker>
          <c:symbol val="none"/>
        </c:marker>
      </c:pivotFmt>
      <c:pivotFmt>
        <c:idx val="68"/>
        <c:spPr>
          <a:solidFill>
            <a:schemeClr val="accent1"/>
          </a:solidFill>
          <a:ln>
            <a:noFill/>
          </a:ln>
          <a:effectLst/>
        </c:spPr>
        <c:marker>
          <c:symbol val="none"/>
        </c:marker>
      </c:pivotFmt>
      <c:pivotFmt>
        <c:idx val="69"/>
        <c:spPr>
          <a:solidFill>
            <a:schemeClr val="accent1"/>
          </a:solidFill>
          <a:ln>
            <a:noFill/>
          </a:ln>
          <a:effectLst/>
        </c:spPr>
        <c:marker>
          <c:symbol val="none"/>
        </c:marker>
      </c:pivotFmt>
      <c:pivotFmt>
        <c:idx val="70"/>
        <c:spPr>
          <a:solidFill>
            <a:schemeClr val="accent1"/>
          </a:solidFill>
          <a:ln>
            <a:noFill/>
          </a:ln>
          <a:effectLst/>
        </c:spPr>
        <c:marker>
          <c:symbol val="none"/>
        </c:marker>
      </c:pivotFmt>
      <c:pivotFmt>
        <c:idx val="71"/>
        <c:spPr>
          <a:solidFill>
            <a:schemeClr val="accent1"/>
          </a:solidFill>
          <a:ln>
            <a:noFill/>
          </a:ln>
          <a:effectLst/>
        </c:spPr>
        <c:marker>
          <c:symbol val="none"/>
        </c:marker>
      </c:pivotFmt>
      <c:pivotFmt>
        <c:idx val="72"/>
        <c:spPr>
          <a:solidFill>
            <a:schemeClr val="accent1"/>
          </a:solidFill>
          <a:ln>
            <a:noFill/>
          </a:ln>
          <a:effectLst/>
        </c:spPr>
        <c:marker>
          <c:symbol val="none"/>
        </c:marker>
      </c:pivotFmt>
      <c:pivotFmt>
        <c:idx val="73"/>
        <c:spPr>
          <a:solidFill>
            <a:schemeClr val="accent1"/>
          </a:solidFill>
          <a:ln>
            <a:noFill/>
          </a:ln>
          <a:effectLst/>
        </c:spPr>
        <c:marker>
          <c:symbol val="none"/>
        </c:marker>
      </c:pivotFmt>
      <c:pivotFmt>
        <c:idx val="74"/>
        <c:spPr>
          <a:solidFill>
            <a:schemeClr val="accent1"/>
          </a:solidFill>
          <a:ln>
            <a:noFill/>
          </a:ln>
          <a:effectLst/>
        </c:spPr>
        <c:marker>
          <c:symbol val="none"/>
        </c:marker>
      </c:pivotFmt>
      <c:pivotFmt>
        <c:idx val="75"/>
        <c:spPr>
          <a:solidFill>
            <a:schemeClr val="accent1"/>
          </a:solidFill>
          <a:ln>
            <a:noFill/>
          </a:ln>
          <a:effectLst/>
        </c:spPr>
        <c:marker>
          <c:symbol val="none"/>
        </c:marker>
      </c:pivotFmt>
      <c:pivotFmt>
        <c:idx val="76"/>
        <c:spPr>
          <a:solidFill>
            <a:schemeClr val="accent1"/>
          </a:solidFill>
          <a:ln>
            <a:noFill/>
          </a:ln>
          <a:effectLst/>
        </c:spPr>
        <c:marker>
          <c:symbol val="none"/>
        </c:marker>
      </c:pivotFmt>
      <c:pivotFmt>
        <c:idx val="77"/>
        <c:spPr>
          <a:solidFill>
            <a:schemeClr val="accent1"/>
          </a:solidFill>
          <a:ln>
            <a:noFill/>
          </a:ln>
          <a:effectLst/>
        </c:spPr>
        <c:marker>
          <c:symbol val="none"/>
        </c:marker>
      </c:pivotFmt>
      <c:pivotFmt>
        <c:idx val="78"/>
        <c:spPr>
          <a:solidFill>
            <a:schemeClr val="accent1"/>
          </a:solidFill>
          <a:ln>
            <a:noFill/>
          </a:ln>
          <a:effectLst/>
        </c:spPr>
        <c:marker>
          <c:symbol val="none"/>
        </c:marker>
      </c:pivotFmt>
      <c:pivotFmt>
        <c:idx val="79"/>
        <c:spPr>
          <a:solidFill>
            <a:schemeClr val="accent1"/>
          </a:solidFill>
          <a:ln>
            <a:noFill/>
          </a:ln>
          <a:effectLst/>
        </c:spPr>
        <c:marker>
          <c:symbol val="none"/>
        </c:marker>
      </c:pivotFmt>
      <c:pivotFmt>
        <c:idx val="80"/>
        <c:spPr>
          <a:solidFill>
            <a:schemeClr val="accent1"/>
          </a:solidFill>
          <a:ln>
            <a:noFill/>
          </a:ln>
          <a:effectLst/>
        </c:spPr>
        <c:marker>
          <c:symbol val="none"/>
        </c:marker>
      </c:pivotFmt>
      <c:pivotFmt>
        <c:idx val="81"/>
        <c:spPr>
          <a:solidFill>
            <a:schemeClr val="accent1"/>
          </a:solidFill>
          <a:ln>
            <a:noFill/>
          </a:ln>
          <a:effectLst/>
        </c:spPr>
        <c:marker>
          <c:symbol val="none"/>
        </c:marker>
      </c:pivotFmt>
      <c:pivotFmt>
        <c:idx val="82"/>
        <c:spPr>
          <a:solidFill>
            <a:schemeClr val="accent1"/>
          </a:solidFill>
          <a:ln>
            <a:noFill/>
          </a:ln>
          <a:effectLst/>
        </c:spPr>
        <c:marker>
          <c:symbol val="none"/>
        </c:marker>
      </c:pivotFmt>
      <c:pivotFmt>
        <c:idx val="83"/>
        <c:spPr>
          <a:solidFill>
            <a:schemeClr val="accent1"/>
          </a:solidFill>
          <a:ln>
            <a:noFill/>
          </a:ln>
          <a:effectLst/>
        </c:spPr>
        <c:marker>
          <c:symbol val="none"/>
        </c:marker>
      </c:pivotFmt>
      <c:pivotFmt>
        <c:idx val="84"/>
        <c:spPr>
          <a:solidFill>
            <a:schemeClr val="accent1"/>
          </a:solidFill>
          <a:ln>
            <a:noFill/>
          </a:ln>
          <a:effectLst/>
        </c:spPr>
        <c:marker>
          <c:symbol val="none"/>
        </c:marker>
      </c:pivotFmt>
      <c:pivotFmt>
        <c:idx val="85"/>
        <c:spPr>
          <a:solidFill>
            <a:schemeClr val="accent1"/>
          </a:solidFill>
          <a:ln>
            <a:noFill/>
          </a:ln>
          <a:effectLst/>
        </c:spPr>
        <c:marker>
          <c:symbol val="none"/>
        </c:marker>
      </c:pivotFmt>
      <c:pivotFmt>
        <c:idx val="86"/>
        <c:spPr>
          <a:solidFill>
            <a:schemeClr val="accent1"/>
          </a:solidFill>
          <a:ln>
            <a:noFill/>
          </a:ln>
          <a:effectLst/>
        </c:spPr>
        <c:marker>
          <c:symbol val="none"/>
        </c:marker>
      </c:pivotFmt>
      <c:pivotFmt>
        <c:idx val="87"/>
        <c:spPr>
          <a:solidFill>
            <a:schemeClr val="accent1"/>
          </a:solidFill>
          <a:ln>
            <a:noFill/>
          </a:ln>
          <a:effectLst/>
        </c:spPr>
        <c:marker>
          <c:symbol val="none"/>
        </c:marker>
      </c:pivotFmt>
      <c:pivotFmt>
        <c:idx val="88"/>
        <c:spPr>
          <a:solidFill>
            <a:schemeClr val="accent1"/>
          </a:solidFill>
          <a:ln>
            <a:noFill/>
          </a:ln>
          <a:effectLst/>
        </c:spPr>
        <c:marker>
          <c:symbol val="none"/>
        </c:marker>
      </c:pivotFmt>
      <c:pivotFmt>
        <c:idx val="89"/>
        <c:spPr>
          <a:solidFill>
            <a:schemeClr val="accent1"/>
          </a:solidFill>
          <a:ln>
            <a:noFill/>
          </a:ln>
          <a:effectLst/>
        </c:spPr>
        <c:marker>
          <c:symbol val="none"/>
        </c:marker>
      </c:pivotFmt>
      <c:pivotFmt>
        <c:idx val="90"/>
        <c:spPr>
          <a:solidFill>
            <a:schemeClr val="accent1"/>
          </a:solidFill>
          <a:ln>
            <a:noFill/>
          </a:ln>
          <a:effectLst/>
        </c:spPr>
        <c:marker>
          <c:symbol val="none"/>
        </c:marker>
      </c:pivotFmt>
      <c:pivotFmt>
        <c:idx val="91"/>
        <c:spPr>
          <a:solidFill>
            <a:schemeClr val="accent1"/>
          </a:solidFill>
          <a:ln>
            <a:noFill/>
          </a:ln>
          <a:effectLst/>
        </c:spPr>
        <c:marker>
          <c:symbol val="none"/>
        </c:marker>
      </c:pivotFmt>
      <c:pivotFmt>
        <c:idx val="92"/>
        <c:spPr>
          <a:solidFill>
            <a:schemeClr val="accent1"/>
          </a:solidFill>
          <a:ln>
            <a:noFill/>
          </a:ln>
          <a:effectLst/>
        </c:spPr>
        <c:marker>
          <c:symbol val="none"/>
        </c:marker>
      </c:pivotFmt>
      <c:pivotFmt>
        <c:idx val="93"/>
        <c:spPr>
          <a:solidFill>
            <a:schemeClr val="accent1"/>
          </a:solidFill>
          <a:ln>
            <a:noFill/>
          </a:ln>
          <a:effectLst/>
        </c:spPr>
        <c:marker>
          <c:symbol val="none"/>
        </c:marker>
      </c:pivotFmt>
      <c:pivotFmt>
        <c:idx val="94"/>
        <c:spPr>
          <a:solidFill>
            <a:schemeClr val="accent1"/>
          </a:solidFill>
          <a:ln>
            <a:noFill/>
          </a:ln>
          <a:effectLst/>
        </c:spPr>
        <c:marker>
          <c:symbol val="none"/>
        </c:marker>
      </c:pivotFmt>
    </c:pivotFmts>
    <c:plotArea>
      <c:layout>
        <c:manualLayout>
          <c:layoutTarget val="inner"/>
          <c:xMode val="edge"/>
          <c:yMode val="edge"/>
          <c:x val="6.0113877351091631E-2"/>
          <c:y val="0.13105377232939933"/>
          <c:w val="0.93125613343639491"/>
          <c:h val="0.65145646335166218"/>
        </c:manualLayout>
      </c:layout>
      <c:barChart>
        <c:barDir val="col"/>
        <c:grouping val="clustered"/>
        <c:varyColors val="0"/>
        <c:ser>
          <c:idx val="0"/>
          <c:order val="0"/>
          <c:tx>
            <c:strRef>
              <c:f>graphs!$Q$3:$Q$4</c:f>
              <c:strCache>
                <c:ptCount val="1"/>
                <c:pt idx="0">
                  <c:v>Baseline</c:v>
                </c:pt>
              </c:strCache>
            </c:strRef>
          </c:tx>
          <c:spPr>
            <a:solidFill>
              <a:srgbClr val="92D050"/>
            </a:solidFill>
            <a:ln>
              <a:noFill/>
            </a:ln>
            <a:effectLst/>
          </c:spPr>
          <c:invertIfNegative val="0"/>
          <c:cat>
            <c:strRef>
              <c:f>graphs!$P$5:$P$8</c:f>
              <c:strCache>
                <c:ptCount val="4"/>
                <c:pt idx="0">
                  <c:v>Sum of % Anxiety Screens</c:v>
                </c:pt>
                <c:pt idx="1">
                  <c:v>Sum of % Depression Screens</c:v>
                </c:pt>
                <c:pt idx="2">
                  <c:v>Sum of % Substance Use Screens</c:v>
                </c:pt>
                <c:pt idx="3">
                  <c:v>Sum of % 3 Screens</c:v>
                </c:pt>
              </c:strCache>
            </c:strRef>
          </c:cat>
          <c:val>
            <c:numRef>
              <c:f>graphs!$Q$5:$Q$8</c:f>
              <c:numCache>
                <c:formatCode>0.0%</c:formatCode>
                <c:ptCount val="4"/>
                <c:pt idx="0">
                  <c:v>0.1592800899887514</c:v>
                </c:pt>
                <c:pt idx="1">
                  <c:v>0.37075365579302588</c:v>
                </c:pt>
                <c:pt idx="2">
                  <c:v>4.2519685039370078E-2</c:v>
                </c:pt>
                <c:pt idx="3">
                  <c:v>4.1394825646794149E-2</c:v>
                </c:pt>
              </c:numCache>
            </c:numRef>
          </c:val>
          <c:extLst>
            <c:ext xmlns:c16="http://schemas.microsoft.com/office/drawing/2014/chart" uri="{C3380CC4-5D6E-409C-BE32-E72D297353CC}">
              <c16:uniqueId val="{00000000-701A-420B-8119-3B8E865CDA6A}"/>
            </c:ext>
          </c:extLst>
        </c:ser>
        <c:ser>
          <c:idx val="1"/>
          <c:order val="1"/>
          <c:tx>
            <c:strRef>
              <c:f>graphs!$R$3:$R$4</c:f>
              <c:strCache>
                <c:ptCount val="1"/>
                <c:pt idx="0">
                  <c:v>Apr - May, 2021</c:v>
                </c:pt>
              </c:strCache>
            </c:strRef>
          </c:tx>
          <c:spPr>
            <a:solidFill>
              <a:schemeClr val="accent2"/>
            </a:solidFill>
            <a:ln>
              <a:noFill/>
            </a:ln>
            <a:effectLst/>
          </c:spPr>
          <c:invertIfNegative val="0"/>
          <c:cat>
            <c:strRef>
              <c:f>graphs!$P$5:$P$8</c:f>
              <c:strCache>
                <c:ptCount val="4"/>
                <c:pt idx="0">
                  <c:v>Sum of % Anxiety Screens</c:v>
                </c:pt>
                <c:pt idx="1">
                  <c:v>Sum of % Depression Screens</c:v>
                </c:pt>
                <c:pt idx="2">
                  <c:v>Sum of % Substance Use Screens</c:v>
                </c:pt>
                <c:pt idx="3">
                  <c:v>Sum of % 3 Screens</c:v>
                </c:pt>
              </c:strCache>
            </c:strRef>
          </c:cat>
          <c:val>
            <c:numRef>
              <c:f>graphs!$R$5:$R$8</c:f>
              <c:numCache>
                <c:formatCode>0.0%</c:formatCode>
                <c:ptCount val="4"/>
                <c:pt idx="0">
                  <c:v>0.2958500669344043</c:v>
                </c:pt>
                <c:pt idx="1">
                  <c:v>0.50066934404283803</c:v>
                </c:pt>
                <c:pt idx="2">
                  <c:v>0.10040160642570281</c:v>
                </c:pt>
                <c:pt idx="3">
                  <c:v>8.5006693440428382E-2</c:v>
                </c:pt>
              </c:numCache>
            </c:numRef>
          </c:val>
          <c:extLst>
            <c:ext xmlns:c16="http://schemas.microsoft.com/office/drawing/2014/chart" uri="{C3380CC4-5D6E-409C-BE32-E72D297353CC}">
              <c16:uniqueId val="{00000001-701A-420B-8119-3B8E865CDA6A}"/>
            </c:ext>
          </c:extLst>
        </c:ser>
        <c:ser>
          <c:idx val="2"/>
          <c:order val="2"/>
          <c:tx>
            <c:strRef>
              <c:f>graphs!$S$3:$S$4</c:f>
              <c:strCache>
                <c:ptCount val="1"/>
                <c:pt idx="0">
                  <c:v>Apr - Aug, 2021</c:v>
                </c:pt>
              </c:strCache>
            </c:strRef>
          </c:tx>
          <c:spPr>
            <a:solidFill>
              <a:srgbClr val="7030A0"/>
            </a:solidFill>
            <a:ln>
              <a:noFill/>
            </a:ln>
            <a:effectLst/>
          </c:spPr>
          <c:invertIfNegative val="0"/>
          <c:cat>
            <c:strRef>
              <c:f>graphs!$P$5:$P$8</c:f>
              <c:strCache>
                <c:ptCount val="4"/>
                <c:pt idx="0">
                  <c:v>Sum of % Anxiety Screens</c:v>
                </c:pt>
                <c:pt idx="1">
                  <c:v>Sum of % Depression Screens</c:v>
                </c:pt>
                <c:pt idx="2">
                  <c:v>Sum of % Substance Use Screens</c:v>
                </c:pt>
                <c:pt idx="3">
                  <c:v>Sum of % 3 Screens</c:v>
                </c:pt>
              </c:strCache>
            </c:strRef>
          </c:cat>
          <c:val>
            <c:numRef>
              <c:f>graphs!$S$5:$S$8</c:f>
              <c:numCache>
                <c:formatCode>0.0%</c:formatCode>
                <c:ptCount val="4"/>
                <c:pt idx="0">
                  <c:v>0.43669871794871795</c:v>
                </c:pt>
                <c:pt idx="1">
                  <c:v>0.64543269230769229</c:v>
                </c:pt>
                <c:pt idx="2">
                  <c:v>0.28605769230769229</c:v>
                </c:pt>
                <c:pt idx="3">
                  <c:v>0.23637820512820512</c:v>
                </c:pt>
              </c:numCache>
            </c:numRef>
          </c:val>
          <c:extLst>
            <c:ext xmlns:c16="http://schemas.microsoft.com/office/drawing/2014/chart" uri="{C3380CC4-5D6E-409C-BE32-E72D297353CC}">
              <c16:uniqueId val="{00000002-701A-420B-8119-3B8E865CDA6A}"/>
            </c:ext>
          </c:extLst>
        </c:ser>
        <c:ser>
          <c:idx val="3"/>
          <c:order val="3"/>
          <c:tx>
            <c:strRef>
              <c:f>graphs!$T$3:$T$4</c:f>
              <c:strCache>
                <c:ptCount val="1"/>
                <c:pt idx="0">
                  <c:v>Apr - Dec, 2021</c:v>
                </c:pt>
              </c:strCache>
            </c:strRef>
          </c:tx>
          <c:spPr>
            <a:solidFill>
              <a:srgbClr val="FF0000"/>
            </a:solidFill>
            <a:ln>
              <a:noFill/>
            </a:ln>
            <a:effectLst/>
          </c:spPr>
          <c:invertIfNegative val="0"/>
          <c:cat>
            <c:strRef>
              <c:f>graphs!$P$5:$P$8</c:f>
              <c:strCache>
                <c:ptCount val="4"/>
                <c:pt idx="0">
                  <c:v>Sum of % Anxiety Screens</c:v>
                </c:pt>
                <c:pt idx="1">
                  <c:v>Sum of % Depression Screens</c:v>
                </c:pt>
                <c:pt idx="2">
                  <c:v>Sum of % Substance Use Screens</c:v>
                </c:pt>
                <c:pt idx="3">
                  <c:v>Sum of % 3 Screens</c:v>
                </c:pt>
              </c:strCache>
            </c:strRef>
          </c:cat>
          <c:val>
            <c:numRef>
              <c:f>graphs!$T$5:$T$8</c:f>
              <c:numCache>
                <c:formatCode>0.0%</c:formatCode>
                <c:ptCount val="4"/>
                <c:pt idx="0">
                  <c:v>0.51669886834115375</c:v>
                </c:pt>
                <c:pt idx="1">
                  <c:v>0.69445211150979846</c:v>
                </c:pt>
                <c:pt idx="2">
                  <c:v>0.37813966326248966</c:v>
                </c:pt>
                <c:pt idx="3">
                  <c:v>0.33949765387800168</c:v>
                </c:pt>
              </c:numCache>
            </c:numRef>
          </c:val>
          <c:extLst>
            <c:ext xmlns:c16="http://schemas.microsoft.com/office/drawing/2014/chart" uri="{C3380CC4-5D6E-409C-BE32-E72D297353CC}">
              <c16:uniqueId val="{00000003-701A-420B-8119-3B8E865CDA6A}"/>
            </c:ext>
          </c:extLst>
        </c:ser>
        <c:ser>
          <c:idx val="4"/>
          <c:order val="4"/>
          <c:tx>
            <c:strRef>
              <c:f>graphs!$U$3:$U$4</c:f>
              <c:strCache>
                <c:ptCount val="1"/>
                <c:pt idx="0">
                  <c:v>Apr-Mar, 2022</c:v>
                </c:pt>
              </c:strCache>
            </c:strRef>
          </c:tx>
          <c:spPr>
            <a:solidFill>
              <a:schemeClr val="accent5"/>
            </a:solidFill>
            <a:ln>
              <a:noFill/>
            </a:ln>
            <a:effectLst/>
          </c:spPr>
          <c:invertIfNegative val="0"/>
          <c:cat>
            <c:strRef>
              <c:f>graphs!$P$5:$P$8</c:f>
              <c:strCache>
                <c:ptCount val="4"/>
                <c:pt idx="0">
                  <c:v>Sum of % Anxiety Screens</c:v>
                </c:pt>
                <c:pt idx="1">
                  <c:v>Sum of % Depression Screens</c:v>
                </c:pt>
                <c:pt idx="2">
                  <c:v>Sum of % Substance Use Screens</c:v>
                </c:pt>
                <c:pt idx="3">
                  <c:v>Sum of % 3 Screens</c:v>
                </c:pt>
              </c:strCache>
            </c:strRef>
          </c:cat>
          <c:val>
            <c:numRef>
              <c:f>graphs!$U$5:$U$8</c:f>
              <c:numCache>
                <c:formatCode>0.0%</c:formatCode>
                <c:ptCount val="4"/>
                <c:pt idx="0">
                  <c:v>0.55941162951045742</c:v>
                </c:pt>
                <c:pt idx="1">
                  <c:v>0.71133072856814528</c:v>
                </c:pt>
                <c:pt idx="2">
                  <c:v>0.43208457825787178</c:v>
                </c:pt>
                <c:pt idx="3">
                  <c:v>0.39692024821880029</c:v>
                </c:pt>
              </c:numCache>
            </c:numRef>
          </c:val>
          <c:extLst>
            <c:ext xmlns:c16="http://schemas.microsoft.com/office/drawing/2014/chart" uri="{C3380CC4-5D6E-409C-BE32-E72D297353CC}">
              <c16:uniqueId val="{00000004-701A-420B-8119-3B8E865CDA6A}"/>
            </c:ext>
          </c:extLst>
        </c:ser>
        <c:dLbls>
          <c:showLegendKey val="0"/>
          <c:showVal val="0"/>
          <c:showCatName val="0"/>
          <c:showSerName val="0"/>
          <c:showPercent val="0"/>
          <c:showBubbleSize val="0"/>
        </c:dLbls>
        <c:gapWidth val="219"/>
        <c:axId val="1131675135"/>
        <c:axId val="1131676383"/>
      </c:barChart>
      <c:catAx>
        <c:axId val="1131675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accent6">
                    <a:lumMod val="50000"/>
                  </a:schemeClr>
                </a:solidFill>
                <a:latin typeface="+mn-lt"/>
                <a:ea typeface="+mn-ea"/>
                <a:cs typeface="+mn-cs"/>
              </a:defRPr>
            </a:pPr>
            <a:endParaRPr lang="en-US"/>
          </a:p>
        </c:txPr>
        <c:crossAx val="1131676383"/>
        <c:crosses val="autoZero"/>
        <c:auto val="1"/>
        <c:lblAlgn val="ctr"/>
        <c:lblOffset val="100"/>
        <c:noMultiLvlLbl val="0"/>
      </c:catAx>
      <c:valAx>
        <c:axId val="1131676383"/>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accent6">
                    <a:lumMod val="50000"/>
                  </a:schemeClr>
                </a:solidFill>
                <a:latin typeface="+mn-lt"/>
                <a:ea typeface="+mn-ea"/>
                <a:cs typeface="+mn-cs"/>
              </a:defRPr>
            </a:pPr>
            <a:endParaRPr lang="en-US"/>
          </a:p>
        </c:txPr>
        <c:crossAx val="1131675135"/>
        <c:crosses val="autoZero"/>
        <c:crossBetween val="between"/>
      </c:valAx>
      <c:spPr>
        <a:noFill/>
        <a:ln>
          <a:noFill/>
        </a:ln>
        <a:effectLst/>
      </c:spPr>
    </c:plotArea>
    <c:legend>
      <c:legendPos val="r"/>
      <c:layout>
        <c:manualLayout>
          <c:xMode val="edge"/>
          <c:yMode val="edge"/>
          <c:x val="0.78998373345583861"/>
          <c:y val="4.1296495635375435E-2"/>
          <c:w val="0.14110842584305644"/>
          <c:h val="0.29657619717694489"/>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accent6">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b="1">
          <a:solidFill>
            <a:schemeClr val="accent6">
              <a:lumMod val="50000"/>
            </a:schemeClr>
          </a:solidFill>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E52963A-8DAC-4713-881D-1D80A7E1D46A}" type="datetimeFigureOut">
              <a:rPr lang="en-US" smtClean="0"/>
              <a:t>6/27/2022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BAF6611-10D2-4F5F-BC6D-8B01F9F02F75}" type="slidenum">
              <a:rPr lang="en-US" smtClean="0"/>
              <a:t>‹#›</a:t>
            </a:fld>
            <a:endParaRPr lang="en-US" dirty="0"/>
          </a:p>
        </p:txBody>
      </p:sp>
    </p:spTree>
    <p:extLst>
      <p:ext uri="{BB962C8B-B14F-4D97-AF65-F5344CB8AC3E}">
        <p14:creationId xmlns:p14="http://schemas.microsoft.com/office/powerpoint/2010/main" val="3107036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15EC2-30A0-404D-BE9A-77A6D25B7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2771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AF6611-10D2-4F5F-BC6D-8B01F9F02F75}" type="slidenum">
              <a:rPr lang="en-US" smtClean="0"/>
              <a:t>9</a:t>
            </a:fld>
            <a:endParaRPr lang="en-US" dirty="0"/>
          </a:p>
        </p:txBody>
      </p:sp>
    </p:spTree>
    <p:extLst>
      <p:ext uri="{BB962C8B-B14F-4D97-AF65-F5344CB8AC3E}">
        <p14:creationId xmlns:p14="http://schemas.microsoft.com/office/powerpoint/2010/main" val="157523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04087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3793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1726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AF6611-10D2-4F5F-BC6D-8B01F9F02F75}" type="slidenum">
              <a:rPr lang="en-US" smtClean="0"/>
              <a:t>35</a:t>
            </a:fld>
            <a:endParaRPr lang="en-US" dirty="0"/>
          </a:p>
        </p:txBody>
      </p:sp>
    </p:spTree>
    <p:extLst>
      <p:ext uri="{BB962C8B-B14F-4D97-AF65-F5344CB8AC3E}">
        <p14:creationId xmlns:p14="http://schemas.microsoft.com/office/powerpoint/2010/main" val="2633079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AF6611-10D2-4F5F-BC6D-8B01F9F02F75}" type="slidenum">
              <a:rPr lang="en-US" smtClean="0"/>
              <a:t>36</a:t>
            </a:fld>
            <a:endParaRPr lang="en-US" dirty="0"/>
          </a:p>
        </p:txBody>
      </p:sp>
    </p:spTree>
    <p:extLst>
      <p:ext uri="{BB962C8B-B14F-4D97-AF65-F5344CB8AC3E}">
        <p14:creationId xmlns:p14="http://schemas.microsoft.com/office/powerpoint/2010/main" val="426851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AF6611-10D2-4F5F-BC6D-8B01F9F02F75}" type="slidenum">
              <a:rPr lang="en-US" smtClean="0"/>
              <a:t>37</a:t>
            </a:fld>
            <a:endParaRPr lang="en-US" dirty="0"/>
          </a:p>
        </p:txBody>
      </p:sp>
    </p:spTree>
    <p:extLst>
      <p:ext uri="{BB962C8B-B14F-4D97-AF65-F5344CB8AC3E}">
        <p14:creationId xmlns:p14="http://schemas.microsoft.com/office/powerpoint/2010/main" val="7683543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9"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6" y="1792226"/>
            <a:ext cx="990599" cy="304799"/>
          </a:xfrm>
        </p:spPr>
        <p:txBody>
          <a:bodyPr anchor="t"/>
          <a:lstStyle>
            <a:lvl1pPr algn="l">
              <a:defRPr b="0" i="0">
                <a:solidFill>
                  <a:schemeClr val="bg1">
                    <a:alpha val="60000"/>
                  </a:schemeClr>
                </a:solidFill>
              </a:defRPr>
            </a:lvl1pPr>
          </a:lstStyle>
          <a:p>
            <a:fld id="{13C127C7-85AB-4EB7-8239-3D4DDEC98F4C}" type="datetimeFigureOut">
              <a:rPr lang="en-US" smtClean="0"/>
              <a:t>6/27/2022</a:t>
            </a:fld>
            <a:endParaRPr lang="en-US" dirty="0"/>
          </a:p>
        </p:txBody>
      </p:sp>
      <p:sp>
        <p:nvSpPr>
          <p:cNvPr id="5" name="Footer Placeholder 4"/>
          <p:cNvSpPr>
            <a:spLocks noGrp="1"/>
          </p:cNvSpPr>
          <p:nvPr>
            <p:ph type="ftr" sz="quarter" idx="11"/>
          </p:nvPr>
        </p:nvSpPr>
        <p:spPr bwMode="gray">
          <a:xfrm rot="5400000">
            <a:off x="8951977" y="3227834"/>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2" y="295731"/>
            <a:ext cx="838199" cy="767687"/>
          </a:xfrm>
        </p:spPr>
        <p:txBody>
          <a:bodyPr/>
          <a:lstStyle/>
          <a:p>
            <a:fld id="{1D10C49C-8013-4E84-9EE3-73D5780D50C7}" type="slidenum">
              <a:rPr lang="en-US" smtClean="0"/>
              <a:t>‹#›</a:t>
            </a:fld>
            <a:endParaRPr lang="en-US" dirty="0"/>
          </a:p>
        </p:txBody>
      </p:sp>
    </p:spTree>
    <p:extLst>
      <p:ext uri="{BB962C8B-B14F-4D97-AF65-F5344CB8AC3E}">
        <p14:creationId xmlns:p14="http://schemas.microsoft.com/office/powerpoint/2010/main" val="409630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3" y="5536665"/>
            <a:ext cx="8825659"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C127C7-85AB-4EB7-8239-3D4DDEC98F4C}" type="datetimeFigureOut">
              <a:rPr lang="en-US" smtClean="0"/>
              <a:t>6/27/2022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D10C49C-8013-4E84-9EE3-73D5780D50C7}" type="slidenum">
              <a:rPr lang="en-US" smtClean="0"/>
              <a:t>‹#›</a:t>
            </a:fld>
            <a:endParaRPr lang="en-US" dirty="0"/>
          </a:p>
        </p:txBody>
      </p:sp>
    </p:spTree>
    <p:extLst>
      <p:ext uri="{BB962C8B-B14F-4D97-AF65-F5344CB8AC3E}">
        <p14:creationId xmlns:p14="http://schemas.microsoft.com/office/powerpoint/2010/main" val="1020038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7"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5"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3C127C7-85AB-4EB7-8239-3D4DDEC98F4C}" type="datetimeFigureOut">
              <a:rPr lang="en-US" smtClean="0"/>
              <a:t>6/27/2022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10C49C-8013-4E84-9EE3-73D5780D50C7}" type="slidenum">
              <a:rPr lang="en-US" smtClean="0"/>
              <a:t>‹#›</a:t>
            </a:fld>
            <a:endParaRPr lang="en-US" dirty="0"/>
          </a:p>
        </p:txBody>
      </p:sp>
    </p:spTree>
    <p:extLst>
      <p:ext uri="{BB962C8B-B14F-4D97-AF65-F5344CB8AC3E}">
        <p14:creationId xmlns:p14="http://schemas.microsoft.com/office/powerpoint/2010/main" val="3995928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7"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9"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7" y="982134"/>
            <a:ext cx="8453907"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6" y="5029201"/>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3C127C7-85AB-4EB7-8239-3D4DDEC98F4C}" type="datetimeFigureOut">
              <a:rPr lang="en-US" smtClean="0"/>
              <a:t>6/27/2022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10C49C-8013-4E84-9EE3-73D5780D50C7}" type="slidenum">
              <a:rPr lang="en-US" smtClean="0"/>
              <a:t>‹#›</a:t>
            </a:fld>
            <a:endParaRPr lang="en-US" dirty="0"/>
          </a:p>
        </p:txBody>
      </p:sp>
    </p:spTree>
    <p:extLst>
      <p:ext uri="{BB962C8B-B14F-4D97-AF65-F5344CB8AC3E}">
        <p14:creationId xmlns:p14="http://schemas.microsoft.com/office/powerpoint/2010/main" val="3250850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C127C7-85AB-4EB7-8239-3D4DDEC98F4C}" type="datetimeFigureOut">
              <a:rPr lang="en-US" smtClean="0"/>
              <a:t>6/27/2022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10C49C-8013-4E84-9EE3-73D5780D50C7}" type="slidenum">
              <a:rPr lang="en-US" smtClean="0"/>
              <a:t>‹#›</a:t>
            </a:fld>
            <a:endParaRPr lang="en-US" dirty="0"/>
          </a:p>
        </p:txBody>
      </p:sp>
    </p:spTree>
    <p:extLst>
      <p:ext uri="{BB962C8B-B14F-4D97-AF65-F5344CB8AC3E}">
        <p14:creationId xmlns:p14="http://schemas.microsoft.com/office/powerpoint/2010/main" val="1188731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5"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79766"/>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2"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2" y="3179765"/>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4"/>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5"/>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5"/>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3C127C7-85AB-4EB7-8239-3D4DDEC98F4C}" type="datetimeFigureOut">
              <a:rPr lang="en-US" smtClean="0"/>
              <a:t>6/27/2022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10C49C-8013-4E84-9EE3-73D5780D50C7}" type="slidenum">
              <a:rPr lang="en-US" smtClean="0"/>
              <a:t>‹#›</a:t>
            </a:fld>
            <a:endParaRPr lang="en-US" dirty="0"/>
          </a:p>
        </p:txBody>
      </p:sp>
    </p:spTree>
    <p:extLst>
      <p:ext uri="{BB962C8B-B14F-4D97-AF65-F5344CB8AC3E}">
        <p14:creationId xmlns:p14="http://schemas.microsoft.com/office/powerpoint/2010/main" val="2204991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5"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6"/>
            <a:ext cx="3050439"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6" y="4532846"/>
            <a:ext cx="3050439"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3"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70173" y="5109105"/>
            <a:ext cx="3050439"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7"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5"/>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3" y="2569635"/>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3C127C7-85AB-4EB7-8239-3D4DDEC98F4C}" type="datetimeFigureOut">
              <a:rPr lang="en-US" smtClean="0"/>
              <a:t>6/27/2022</a:t>
            </a:fld>
            <a:endParaRPr lang="en-US" dirty="0"/>
          </a:p>
        </p:txBody>
      </p:sp>
      <p:sp>
        <p:nvSpPr>
          <p:cNvPr id="8" name="Footer Placeholder 7"/>
          <p:cNvSpPr>
            <a:spLocks noGrp="1"/>
          </p:cNvSpPr>
          <p:nvPr>
            <p:ph type="ftr" sz="quarter" idx="11"/>
          </p:nvPr>
        </p:nvSpPr>
        <p:spPr>
          <a:xfrm>
            <a:off x="561111" y="6391840"/>
            <a:ext cx="3644283" cy="304801"/>
          </a:xfrm>
        </p:spPr>
        <p:txBody>
          <a:bodyPr/>
          <a:lstStyle/>
          <a:p>
            <a:endParaRPr lang="en-US" dirty="0"/>
          </a:p>
        </p:txBody>
      </p:sp>
      <p:sp>
        <p:nvSpPr>
          <p:cNvPr id="9" name="Slide Number Placeholder 8"/>
          <p:cNvSpPr>
            <a:spLocks noGrp="1"/>
          </p:cNvSpPr>
          <p:nvPr>
            <p:ph type="sldNum" sz="quarter" idx="12"/>
          </p:nvPr>
        </p:nvSpPr>
        <p:spPr/>
        <p:txBody>
          <a:bodyPr/>
          <a:lstStyle/>
          <a:p>
            <a:fld id="{1D10C49C-8013-4E84-9EE3-73D5780D50C7}" type="slidenum">
              <a:rPr lang="en-US" smtClean="0"/>
              <a:t>‹#›</a:t>
            </a:fld>
            <a:endParaRPr lang="en-US" dirty="0"/>
          </a:p>
        </p:txBody>
      </p:sp>
    </p:spTree>
    <p:extLst>
      <p:ext uri="{BB962C8B-B14F-4D97-AF65-F5344CB8AC3E}">
        <p14:creationId xmlns:p14="http://schemas.microsoft.com/office/powerpoint/2010/main" val="1131543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5"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5"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41" y="6391840"/>
            <a:ext cx="990599" cy="304799"/>
          </a:xfrm>
        </p:spPr>
        <p:txBody>
          <a:bodyPr/>
          <a:lstStyle/>
          <a:p>
            <a:fld id="{13C127C7-85AB-4EB7-8239-3D4DDEC98F4C}" type="datetimeFigureOut">
              <a:rPr lang="en-US" smtClean="0"/>
              <a:t>6/27/2022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10C49C-8013-4E84-9EE3-73D5780D50C7}" type="slidenum">
              <a:rPr lang="en-US" smtClean="0"/>
              <a:t>‹#›</a:t>
            </a:fld>
            <a:endParaRPr lang="en-US" dirty="0"/>
          </a:p>
        </p:txBody>
      </p:sp>
    </p:spTree>
    <p:extLst>
      <p:ext uri="{BB962C8B-B14F-4D97-AF65-F5344CB8AC3E}">
        <p14:creationId xmlns:p14="http://schemas.microsoft.com/office/powerpoint/2010/main" val="4150682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6"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6"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6" y="6391840"/>
            <a:ext cx="992135" cy="304799"/>
          </a:xfrm>
        </p:spPr>
        <p:txBody>
          <a:bodyPr/>
          <a:lstStyle/>
          <a:p>
            <a:fld id="{13C127C7-85AB-4EB7-8239-3D4DDEC98F4C}" type="datetimeFigureOut">
              <a:rPr lang="en-US" smtClean="0"/>
              <a:t>6/27/2022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10C49C-8013-4E84-9EE3-73D5780D50C7}" type="slidenum">
              <a:rPr lang="en-US" smtClean="0"/>
              <a:t>‹#›</a:t>
            </a:fld>
            <a:endParaRPr lang="en-US" dirty="0"/>
          </a:p>
        </p:txBody>
      </p:sp>
    </p:spTree>
    <p:extLst>
      <p:ext uri="{BB962C8B-B14F-4D97-AF65-F5344CB8AC3E}">
        <p14:creationId xmlns:p14="http://schemas.microsoft.com/office/powerpoint/2010/main" val="691815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C80E2B79-AB15-4E9C-8F1F-060FD5A30237}" type="datetime1">
              <a:rPr lang="en-US" smtClean="0"/>
              <a:pPr eaLnBrk="0" fontAlgn="base" hangingPunct="0">
                <a:spcBef>
                  <a:spcPct val="0"/>
                </a:spcBef>
                <a:spcAft>
                  <a:spcPct val="0"/>
                </a:spcAft>
                <a:defRPr/>
              </a:pPr>
              <a:t>6/27/2022</a:t>
            </a:fld>
            <a:endParaRPr lang="en-US" dirty="0"/>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dirty="0"/>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E224A538-8B9D-4849-90B4-8C9F0C9B8C17}" type="slidenum">
              <a:rPr lang="en-US" altLang="en-US" smtClean="0"/>
              <a:pPr eaLnBrk="0" fontAlgn="base" hangingPunct="0">
                <a:spcBef>
                  <a:spcPct val="0"/>
                </a:spcBef>
                <a:spcAft>
                  <a:spcPct val="0"/>
                </a:spcAft>
                <a:defRPr/>
              </a:pPr>
              <a:t>‹#›</a:t>
            </a:fld>
            <a:endParaRPr lang="en-US" altLang="en-US" dirty="0"/>
          </a:p>
        </p:txBody>
      </p:sp>
    </p:spTree>
    <p:extLst>
      <p:ext uri="{BB962C8B-B14F-4D97-AF65-F5344CB8AC3E}">
        <p14:creationId xmlns:p14="http://schemas.microsoft.com/office/powerpoint/2010/main" val="3170428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4ED01288-7B2D-4AA8-9929-3337BD3788FF}" type="datetime1">
              <a:rPr lang="en-US" smtClean="0"/>
              <a:pPr eaLnBrk="0" fontAlgn="base" hangingPunct="0">
                <a:spcBef>
                  <a:spcPct val="0"/>
                </a:spcBef>
                <a:spcAft>
                  <a:spcPct val="0"/>
                </a:spcAft>
                <a:defRPr/>
              </a:pPr>
              <a:t>6/27/2022</a:t>
            </a:fld>
            <a:endParaRPr lang="en-US" dirty="0"/>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dirty="0"/>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7238804A-4D1A-4059-AD39-C44A79D5000F}" type="slidenum">
              <a:rPr lang="en-US" altLang="en-US" smtClean="0"/>
              <a:pPr eaLnBrk="0" fontAlgn="base" hangingPunct="0">
                <a:spcBef>
                  <a:spcPct val="0"/>
                </a:spcBef>
                <a:spcAft>
                  <a:spcPct val="0"/>
                </a:spcAft>
                <a:defRPr/>
              </a:pPr>
              <a:t>‹#›</a:t>
            </a:fld>
            <a:endParaRPr lang="en-US" altLang="en-US" dirty="0"/>
          </a:p>
        </p:txBody>
      </p:sp>
    </p:spTree>
    <p:extLst>
      <p:ext uri="{BB962C8B-B14F-4D97-AF65-F5344CB8AC3E}">
        <p14:creationId xmlns:p14="http://schemas.microsoft.com/office/powerpoint/2010/main" val="998997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5"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C127C7-85AB-4EB7-8239-3D4DDEC98F4C}" type="datetimeFigureOut">
              <a:rPr lang="en-US" smtClean="0"/>
              <a:t>6/27/2022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10C49C-8013-4E84-9EE3-73D5780D50C7}" type="slidenum">
              <a:rPr lang="en-US" smtClean="0"/>
              <a:t>‹#›</a:t>
            </a:fld>
            <a:endParaRPr lang="en-US" dirty="0"/>
          </a:p>
        </p:txBody>
      </p:sp>
    </p:spTree>
    <p:extLst>
      <p:ext uri="{BB962C8B-B14F-4D97-AF65-F5344CB8AC3E}">
        <p14:creationId xmlns:p14="http://schemas.microsoft.com/office/powerpoint/2010/main" val="12417990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D91FBB01-455B-439B-8DFA-F92CF2ACF8EC}" type="datetime1">
              <a:rPr lang="en-US" smtClean="0"/>
              <a:pPr eaLnBrk="0" fontAlgn="base" hangingPunct="0">
                <a:spcBef>
                  <a:spcPct val="0"/>
                </a:spcBef>
                <a:spcAft>
                  <a:spcPct val="0"/>
                </a:spcAft>
                <a:defRPr/>
              </a:pPr>
              <a:t>6/27/2022</a:t>
            </a:fld>
            <a:endParaRPr lang="en-US" dirty="0"/>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dirty="0"/>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011AF76F-494A-4929-AEEA-60ACD80E4D90}" type="slidenum">
              <a:rPr lang="en-US" altLang="en-US" smtClean="0"/>
              <a:pPr eaLnBrk="0" fontAlgn="base" hangingPunct="0">
                <a:spcBef>
                  <a:spcPct val="0"/>
                </a:spcBef>
                <a:spcAft>
                  <a:spcPct val="0"/>
                </a:spcAft>
                <a:defRPr/>
              </a:pPr>
              <a:t>‹#›</a:t>
            </a:fld>
            <a:endParaRPr lang="en-US" altLang="en-US" dirty="0"/>
          </a:p>
        </p:txBody>
      </p:sp>
    </p:spTree>
    <p:extLst>
      <p:ext uri="{BB962C8B-B14F-4D97-AF65-F5344CB8AC3E}">
        <p14:creationId xmlns:p14="http://schemas.microsoft.com/office/powerpoint/2010/main" val="618162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8"/>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90917DD9-1C66-4C76-B179-F2AC4A1FE228}" type="datetime1">
              <a:rPr lang="en-US" smtClean="0"/>
              <a:pPr eaLnBrk="0" fontAlgn="base" hangingPunct="0">
                <a:spcBef>
                  <a:spcPct val="0"/>
                </a:spcBef>
                <a:spcAft>
                  <a:spcPct val="0"/>
                </a:spcAft>
                <a:defRPr/>
              </a:pPr>
              <a:t>6/27/2022</a:t>
            </a:fld>
            <a:endParaRPr lang="en-US" dirty="0"/>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dirty="0"/>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67F8A769-3AF9-478A-9501-EC85A53D5483}" type="slidenum">
              <a:rPr lang="en-US" altLang="en-US" smtClean="0"/>
              <a:pPr eaLnBrk="0" fontAlgn="base" hangingPunct="0">
                <a:spcBef>
                  <a:spcPct val="0"/>
                </a:spcBef>
                <a:spcAft>
                  <a:spcPct val="0"/>
                </a:spcAft>
                <a:defRPr/>
              </a:pPr>
              <a:t>‹#›</a:t>
            </a:fld>
            <a:endParaRPr lang="en-US" altLang="en-US" dirty="0"/>
          </a:p>
        </p:txBody>
      </p:sp>
    </p:spTree>
    <p:extLst>
      <p:ext uri="{BB962C8B-B14F-4D97-AF65-F5344CB8AC3E}">
        <p14:creationId xmlns:p14="http://schemas.microsoft.com/office/powerpoint/2010/main" val="4237670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D3D3B3F8-A676-4831-86CF-0A2A65555D31}" type="datetime1">
              <a:rPr lang="en-US" smtClean="0"/>
              <a:pPr eaLnBrk="0" fontAlgn="base" hangingPunct="0">
                <a:spcBef>
                  <a:spcPct val="0"/>
                </a:spcBef>
                <a:spcAft>
                  <a:spcPct val="0"/>
                </a:spcAft>
                <a:defRPr/>
              </a:pPr>
              <a:t>6/27/2022</a:t>
            </a:fld>
            <a:endParaRPr lang="en-US" dirty="0"/>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dirty="0"/>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F0071803-5230-411D-878B-5E3F22141E30}" type="slidenum">
              <a:rPr lang="en-US" altLang="en-US" smtClean="0"/>
              <a:pPr eaLnBrk="0" fontAlgn="base" hangingPunct="0">
                <a:spcBef>
                  <a:spcPct val="0"/>
                </a:spcBef>
                <a:spcAft>
                  <a:spcPct val="0"/>
                </a:spcAft>
                <a:defRPr/>
              </a:pPr>
              <a:t>‹#›</a:t>
            </a:fld>
            <a:endParaRPr lang="en-US" altLang="en-US" dirty="0"/>
          </a:p>
        </p:txBody>
      </p:sp>
    </p:spTree>
    <p:extLst>
      <p:ext uri="{BB962C8B-B14F-4D97-AF65-F5344CB8AC3E}">
        <p14:creationId xmlns:p14="http://schemas.microsoft.com/office/powerpoint/2010/main" val="795826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1F37D397-EC82-48D3-87E0-6F7246CE48D0}" type="datetime1">
              <a:rPr lang="en-US" smtClean="0"/>
              <a:pPr eaLnBrk="0" fontAlgn="base" hangingPunct="0">
                <a:spcBef>
                  <a:spcPct val="0"/>
                </a:spcBef>
                <a:spcAft>
                  <a:spcPct val="0"/>
                </a:spcAft>
                <a:defRPr/>
              </a:pPr>
              <a:t>6/27/2022</a:t>
            </a:fld>
            <a:endParaRPr lang="en-US" dirty="0"/>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dirty="0"/>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86DAD4FA-97CE-4E83-B86B-20F2C615F770}" type="slidenum">
              <a:rPr lang="en-US" altLang="en-US" smtClean="0"/>
              <a:pPr eaLnBrk="0" fontAlgn="base" hangingPunct="0">
                <a:spcBef>
                  <a:spcPct val="0"/>
                </a:spcBef>
                <a:spcAft>
                  <a:spcPct val="0"/>
                </a:spcAft>
                <a:defRPr/>
              </a:pPr>
              <a:t>‹#›</a:t>
            </a:fld>
            <a:endParaRPr lang="en-US" altLang="en-US" dirty="0"/>
          </a:p>
        </p:txBody>
      </p:sp>
    </p:spTree>
    <p:extLst>
      <p:ext uri="{BB962C8B-B14F-4D97-AF65-F5344CB8AC3E}">
        <p14:creationId xmlns:p14="http://schemas.microsoft.com/office/powerpoint/2010/main" val="634346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eaLnBrk="0" fontAlgn="base" hangingPunct="0">
              <a:spcBef>
                <a:spcPct val="0"/>
              </a:spcBef>
              <a:spcAft>
                <a:spcPct val="0"/>
              </a:spcAft>
              <a:defRPr/>
            </a:pPr>
            <a:fld id="{D0F895EC-B7F0-4D52-B4C8-DC72F82D9E59}" type="datetime1">
              <a:rPr lang="en-US" smtClean="0"/>
              <a:pPr eaLnBrk="0" fontAlgn="base" hangingPunct="0">
                <a:spcBef>
                  <a:spcPct val="0"/>
                </a:spcBef>
                <a:spcAft>
                  <a:spcPct val="0"/>
                </a:spcAft>
                <a:defRPr/>
              </a:pPr>
              <a:t>6/27/2022</a:t>
            </a:fld>
            <a:endParaRPr lang="en-US" dirty="0"/>
          </a:p>
        </p:txBody>
      </p:sp>
      <p:sp>
        <p:nvSpPr>
          <p:cNvPr id="5" name="Footer Placeholder 7"/>
          <p:cNvSpPr>
            <a:spLocks noGrp="1"/>
          </p:cNvSpPr>
          <p:nvPr>
            <p:ph type="ftr" sz="quarter" idx="11"/>
          </p:nvPr>
        </p:nvSpPr>
        <p:spPr/>
        <p:txBody>
          <a:bodyPr/>
          <a:lstStyle>
            <a:lvl1pPr>
              <a:defRPr>
                <a:solidFill>
                  <a:srgbClr val="FFFFFF"/>
                </a:solidFill>
              </a:defRPr>
            </a:lvl1pPr>
          </a:lstStyle>
          <a:p>
            <a:pPr eaLnBrk="0" fontAlgn="base" hangingPunct="0">
              <a:spcBef>
                <a:spcPct val="0"/>
              </a:spcBef>
              <a:spcAft>
                <a:spcPct val="0"/>
              </a:spcAft>
              <a:defRPr/>
            </a:pPr>
            <a:endParaRPr lang="en-US" dirty="0"/>
          </a:p>
        </p:txBody>
      </p:sp>
      <p:sp>
        <p:nvSpPr>
          <p:cNvPr id="6" name="Slide Number Placeholder 8"/>
          <p:cNvSpPr>
            <a:spLocks noGrp="1"/>
          </p:cNvSpPr>
          <p:nvPr>
            <p:ph type="sldNum" sz="quarter" idx="12"/>
          </p:nvPr>
        </p:nvSpPr>
        <p:spPr/>
        <p:txBody>
          <a:bodyPr/>
          <a:lstStyle>
            <a:lvl1pPr>
              <a:defRPr/>
            </a:lvl1pPr>
          </a:lstStyle>
          <a:p>
            <a:pPr eaLnBrk="0" fontAlgn="base" hangingPunct="0">
              <a:spcBef>
                <a:spcPct val="0"/>
              </a:spcBef>
              <a:spcAft>
                <a:spcPct val="0"/>
              </a:spcAft>
              <a:defRPr/>
            </a:pPr>
            <a:fld id="{B608D648-31F8-44C0-884B-7A20D4610B1F}" type="slidenum">
              <a:rPr lang="en-US" altLang="en-US" smtClean="0"/>
              <a:pPr eaLnBrk="0" fontAlgn="base" hangingPunct="0">
                <a:spcBef>
                  <a:spcPct val="0"/>
                </a:spcBef>
                <a:spcAft>
                  <a:spcPct val="0"/>
                </a:spcAft>
                <a:defRPr/>
              </a:pPr>
              <a:t>‹#›</a:t>
            </a:fld>
            <a:endParaRPr lang="en-US" altLang="en-US" dirty="0"/>
          </a:p>
        </p:txBody>
      </p:sp>
    </p:spTree>
    <p:extLst>
      <p:ext uri="{BB962C8B-B14F-4D97-AF65-F5344CB8AC3E}">
        <p14:creationId xmlns:p14="http://schemas.microsoft.com/office/powerpoint/2010/main" val="2267007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1"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04071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a:xfrm>
            <a:off x="465667" y="6459539"/>
            <a:ext cx="2618317" cy="365125"/>
          </a:xfrm>
        </p:spPr>
        <p:txBody>
          <a:bodyPr/>
          <a:lstStyle>
            <a:lvl1pPr algn="l">
              <a:defRPr/>
            </a:lvl1pPr>
          </a:lstStyle>
          <a:p>
            <a:pPr eaLnBrk="0" fontAlgn="base" hangingPunct="0">
              <a:spcBef>
                <a:spcPct val="0"/>
              </a:spcBef>
              <a:spcAft>
                <a:spcPct val="0"/>
              </a:spcAft>
              <a:defRPr/>
            </a:pPr>
            <a:fld id="{0DF55E8A-017E-4F28-B4E0-B25A7478037C}" type="datetime1">
              <a:rPr lang="en-US" smtClean="0"/>
              <a:pPr eaLnBrk="0" fontAlgn="base" hangingPunct="0">
                <a:spcBef>
                  <a:spcPct val="0"/>
                </a:spcBef>
                <a:spcAft>
                  <a:spcPct val="0"/>
                </a:spcAft>
                <a:defRPr/>
              </a:pPr>
              <a:t>6/27/2022</a:t>
            </a:fld>
            <a:endParaRPr lang="en-US" dirty="0"/>
          </a:p>
        </p:txBody>
      </p:sp>
      <p:sp>
        <p:nvSpPr>
          <p:cNvPr id="8" name="Footer Placeholder 5"/>
          <p:cNvSpPr>
            <a:spLocks noGrp="1"/>
          </p:cNvSpPr>
          <p:nvPr>
            <p:ph type="ftr" sz="quarter" idx="11"/>
          </p:nvPr>
        </p:nvSpPr>
        <p:spPr>
          <a:xfrm>
            <a:off x="4800600" y="6459539"/>
            <a:ext cx="4648200" cy="365125"/>
          </a:xfrm>
        </p:spPr>
        <p:txBody>
          <a:bodyPr/>
          <a:lstStyle>
            <a:lvl1pPr algn="l">
              <a:defRPr>
                <a:solidFill>
                  <a:schemeClr val="tx2"/>
                </a:solidFill>
              </a:defRPr>
            </a:lvl1pPr>
          </a:lstStyle>
          <a:p>
            <a:pPr eaLnBrk="0" fontAlgn="base" hangingPunct="0">
              <a:spcBef>
                <a:spcPct val="0"/>
              </a:spcBef>
              <a:spcAft>
                <a:spcPct val="0"/>
              </a:spcAft>
              <a:defRPr/>
            </a:pPr>
            <a:endParaRPr lang="en-US" dirty="0">
              <a:solidFill>
                <a:srgbClr val="344068"/>
              </a:solidFill>
            </a:endParaRPr>
          </a:p>
        </p:txBody>
      </p:sp>
      <p:sp>
        <p:nvSpPr>
          <p:cNvPr id="9" name="Slide Number Placeholder 6"/>
          <p:cNvSpPr>
            <a:spLocks noGrp="1"/>
          </p:cNvSpPr>
          <p:nvPr>
            <p:ph type="sldNum" sz="quarter" idx="12"/>
          </p:nvPr>
        </p:nvSpPr>
        <p:spPr/>
        <p:txBody>
          <a:bodyPr/>
          <a:lstStyle>
            <a:lvl1pPr>
              <a:defRPr>
                <a:solidFill>
                  <a:schemeClr val="tx2"/>
                </a:solidFill>
              </a:defRPr>
            </a:lvl1pPr>
          </a:lstStyle>
          <a:p>
            <a:pPr eaLnBrk="0" fontAlgn="base" hangingPunct="0">
              <a:spcBef>
                <a:spcPct val="0"/>
              </a:spcBef>
              <a:spcAft>
                <a:spcPct val="0"/>
              </a:spcAft>
              <a:defRPr/>
            </a:pPr>
            <a:fld id="{82B690A2-1ED9-4C4C-A4E7-2A7E46D5FDBB}" type="slidenum">
              <a:rPr lang="en-US" altLang="en-US" smtClean="0">
                <a:solidFill>
                  <a:srgbClr val="344068"/>
                </a:solidFill>
              </a:rPr>
              <a:pPr eaLnBrk="0" fontAlgn="base" hangingPunct="0">
                <a:spcBef>
                  <a:spcPct val="0"/>
                </a:spcBef>
                <a:spcAft>
                  <a:spcPct val="0"/>
                </a:spcAft>
                <a:defRPr/>
              </a:pPr>
              <a:t>‹#›</a:t>
            </a:fld>
            <a:endParaRPr lang="en-US" altLang="en-US" dirty="0">
              <a:solidFill>
                <a:srgbClr val="344068"/>
              </a:solidFill>
            </a:endParaRPr>
          </a:p>
        </p:txBody>
      </p:sp>
    </p:spTree>
    <p:extLst>
      <p:ext uri="{BB962C8B-B14F-4D97-AF65-F5344CB8AC3E}">
        <p14:creationId xmlns:p14="http://schemas.microsoft.com/office/powerpoint/2010/main" val="1364296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1" y="4953000"/>
            <a:ext cx="1218988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 y="4914900"/>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eaLnBrk="0" fontAlgn="base" hangingPunct="0">
              <a:spcBef>
                <a:spcPct val="0"/>
              </a:spcBef>
              <a:spcAft>
                <a:spcPct val="0"/>
              </a:spcAft>
              <a:defRPr/>
            </a:pPr>
            <a:fld id="{77B1819E-3F0F-43F9-884D-C5307C195AFA}" type="datetime1">
              <a:rPr lang="en-US" smtClean="0"/>
              <a:pPr eaLnBrk="0" fontAlgn="base" hangingPunct="0">
                <a:spcBef>
                  <a:spcPct val="0"/>
                </a:spcBef>
                <a:spcAft>
                  <a:spcPct val="0"/>
                </a:spcAft>
                <a:defRPr/>
              </a:pPr>
              <a:t>6/27/2022</a:t>
            </a:fld>
            <a:endParaRPr lang="en-US" dirty="0"/>
          </a:p>
        </p:txBody>
      </p:sp>
      <p:sp>
        <p:nvSpPr>
          <p:cNvPr id="8" name="Footer Placeholder 5"/>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dirty="0"/>
          </a:p>
        </p:txBody>
      </p:sp>
      <p:sp>
        <p:nvSpPr>
          <p:cNvPr id="9" name="Slide Number Placeholder 6"/>
          <p:cNvSpPr>
            <a:spLocks noGrp="1"/>
          </p:cNvSpPr>
          <p:nvPr>
            <p:ph type="sldNum" sz="quarter" idx="12"/>
          </p:nvPr>
        </p:nvSpPr>
        <p:spPr/>
        <p:txBody>
          <a:bodyPr/>
          <a:lstStyle>
            <a:lvl1pPr>
              <a:defRPr/>
            </a:lvl1pPr>
          </a:lstStyle>
          <a:p>
            <a:pPr eaLnBrk="0" fontAlgn="base" hangingPunct="0">
              <a:spcBef>
                <a:spcPct val="0"/>
              </a:spcBef>
              <a:spcAft>
                <a:spcPct val="0"/>
              </a:spcAft>
              <a:defRPr/>
            </a:pPr>
            <a:fld id="{F62E0C35-BCB5-41B0-960F-A4A5A0C3E71D}" type="slidenum">
              <a:rPr lang="en-US" altLang="en-US" smtClean="0"/>
              <a:pPr eaLnBrk="0" fontAlgn="base" hangingPunct="0">
                <a:spcBef>
                  <a:spcPct val="0"/>
                </a:spcBef>
                <a:spcAft>
                  <a:spcPct val="0"/>
                </a:spcAft>
                <a:defRPr/>
              </a:pPr>
              <a:t>‹#›</a:t>
            </a:fld>
            <a:endParaRPr lang="en-US" altLang="en-US" dirty="0"/>
          </a:p>
        </p:txBody>
      </p:sp>
    </p:spTree>
    <p:extLst>
      <p:ext uri="{BB962C8B-B14F-4D97-AF65-F5344CB8AC3E}">
        <p14:creationId xmlns:p14="http://schemas.microsoft.com/office/powerpoint/2010/main" val="1050917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5D0E6D90-A3E0-4F9A-BD36-E0203A5B98FC}" type="datetime1">
              <a:rPr lang="en-US" smtClean="0"/>
              <a:pPr eaLnBrk="0" fontAlgn="base" hangingPunct="0">
                <a:spcBef>
                  <a:spcPct val="0"/>
                </a:spcBef>
                <a:spcAft>
                  <a:spcPct val="0"/>
                </a:spcAft>
                <a:defRPr/>
              </a:pPr>
              <a:t>6/27/2022</a:t>
            </a:fld>
            <a:endParaRPr lang="en-US" dirty="0"/>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dirty="0"/>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F7C82CF-AC5B-47AC-929E-E1D9ACCD9C8F}" type="slidenum">
              <a:rPr lang="en-US" altLang="en-US" smtClean="0"/>
              <a:pPr eaLnBrk="0" fontAlgn="base" hangingPunct="0">
                <a:spcBef>
                  <a:spcPct val="0"/>
                </a:spcBef>
                <a:spcAft>
                  <a:spcPct val="0"/>
                </a:spcAft>
                <a:defRPr/>
              </a:pPr>
              <a:t>‹#›</a:t>
            </a:fld>
            <a:endParaRPr lang="en-US" altLang="en-US" dirty="0"/>
          </a:p>
        </p:txBody>
      </p:sp>
    </p:spTree>
    <p:extLst>
      <p:ext uri="{BB962C8B-B14F-4D97-AF65-F5344CB8AC3E}">
        <p14:creationId xmlns:p14="http://schemas.microsoft.com/office/powerpoint/2010/main" val="2603704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1"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1"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1D587B1D-84A7-4ECE-93EA-AAD3EF7A3689}" type="datetime1">
              <a:rPr lang="en-US" smtClean="0"/>
              <a:pPr eaLnBrk="0" fontAlgn="base" hangingPunct="0">
                <a:spcBef>
                  <a:spcPct val="0"/>
                </a:spcBef>
                <a:spcAft>
                  <a:spcPct val="0"/>
                </a:spcAft>
                <a:defRPr/>
              </a:pPr>
              <a:t>6/27/2022</a:t>
            </a:fld>
            <a:endParaRPr lang="en-US" dirty="0"/>
          </a:p>
        </p:txBody>
      </p:sp>
      <p:sp>
        <p:nvSpPr>
          <p:cNvPr id="7"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dirty="0"/>
          </a:p>
        </p:txBody>
      </p:sp>
      <p:sp>
        <p:nvSpPr>
          <p:cNvPr id="8"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C780540-BC42-406F-B22A-5E7EC448753F}" type="slidenum">
              <a:rPr lang="en-US" altLang="en-US" smtClean="0"/>
              <a:pPr eaLnBrk="0" fontAlgn="base" hangingPunct="0">
                <a:spcBef>
                  <a:spcPct val="0"/>
                </a:spcBef>
                <a:spcAft>
                  <a:spcPct val="0"/>
                </a:spcAft>
                <a:defRPr/>
              </a:pPr>
              <a:t>‹#›</a:t>
            </a:fld>
            <a:endParaRPr lang="en-US" altLang="en-US" dirty="0"/>
          </a:p>
        </p:txBody>
      </p:sp>
    </p:spTree>
    <p:extLst>
      <p:ext uri="{BB962C8B-B14F-4D97-AF65-F5344CB8AC3E}">
        <p14:creationId xmlns:p14="http://schemas.microsoft.com/office/powerpoint/2010/main" val="46025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4236"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6"/>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620"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2" y="4455621"/>
            <a:ext cx="10058400" cy="1143000"/>
          </a:xfrm>
        </p:spPr>
        <p:txBody>
          <a:bodyPr lIns="91440" rIns="91440">
            <a:normAutofit/>
          </a:bodyPr>
          <a:lstStyle>
            <a:lvl1pPr marL="0" indent="0" algn="l">
              <a:buNone/>
              <a:defRPr sz="2400" cap="all" spc="201" baseline="0">
                <a:solidFill>
                  <a:schemeClr val="tx2"/>
                </a:solidFill>
                <a:latin typeface="+mj-lt"/>
              </a:defRPr>
            </a:lvl1pPr>
            <a:lvl2pPr marL="457206" indent="0" algn="ctr">
              <a:buNone/>
              <a:defRPr sz="2400"/>
            </a:lvl2pPr>
            <a:lvl3pPr marL="914411" indent="0" algn="ctr">
              <a:buNone/>
              <a:defRPr sz="2400"/>
            </a:lvl3pPr>
            <a:lvl4pPr marL="1371617" indent="0" algn="ctr">
              <a:buNone/>
              <a:defRPr sz="2000"/>
            </a:lvl4pPr>
            <a:lvl5pPr marL="1828823" indent="0" algn="ctr">
              <a:buNone/>
              <a:defRPr sz="2000"/>
            </a:lvl5pPr>
            <a:lvl6pPr marL="2286029" indent="0" algn="ctr">
              <a:buNone/>
              <a:defRPr sz="2000"/>
            </a:lvl6pPr>
            <a:lvl7pPr marL="2743234" indent="0" algn="ctr">
              <a:buNone/>
              <a:defRPr sz="2000"/>
            </a:lvl7pPr>
            <a:lvl8pPr marL="3200440" indent="0" algn="ctr">
              <a:buNone/>
              <a:defRPr sz="2000"/>
            </a:lvl8pPr>
            <a:lvl9pPr marL="3657646" indent="0" algn="ctr">
              <a:buNone/>
              <a:defRPr sz="2000"/>
            </a:lvl9pPr>
          </a:lstStyle>
          <a:p>
            <a:r>
              <a:rPr lang="en-US"/>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457206" rtl="0" eaLnBrk="0" fontAlgn="base" latinLnBrk="0" hangingPunct="0">
              <a:lnSpc>
                <a:spcPct val="100000"/>
              </a:lnSpc>
              <a:spcBef>
                <a:spcPct val="0"/>
              </a:spcBef>
              <a:spcAft>
                <a:spcPct val="0"/>
              </a:spcAft>
              <a:buClrTx/>
              <a:buSzTx/>
              <a:buFontTx/>
              <a:buNone/>
              <a:tabLst/>
              <a:defRPr/>
            </a:pPr>
            <a:fld id="{17FAE0CB-4987-4FD5-83E7-D6257DE6DCC7}"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6" rtl="0" eaLnBrk="0" fontAlgn="base" latinLnBrk="0" hangingPunct="0">
                <a:lnSpc>
                  <a:spcPct val="100000"/>
                </a:lnSpc>
                <a:spcBef>
                  <a:spcPct val="0"/>
                </a:spcBef>
                <a:spcAft>
                  <a:spcPct val="0"/>
                </a:spcAft>
                <a:buClrTx/>
                <a:buSzTx/>
                <a:buFontTx/>
                <a:buNone/>
                <a:tabLst/>
                <a:defRPr/>
              </a:pPr>
              <a:t>6/27/2022</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457206" rtl="0" eaLnBrk="0" fontAlgn="base" latinLnBrk="0" hangingPunct="0">
              <a:lnSpc>
                <a:spcPct val="100000"/>
              </a:lnSpc>
              <a:spcBef>
                <a:spcPct val="0"/>
              </a:spcBef>
              <a:spcAft>
                <a:spcPct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457206" rtl="0" eaLnBrk="0" fontAlgn="base" latinLnBrk="0" hangingPunct="0">
              <a:lnSpc>
                <a:spcPct val="100000"/>
              </a:lnSpc>
              <a:spcBef>
                <a:spcPct val="0"/>
              </a:spcBef>
              <a:spcAft>
                <a:spcPct val="0"/>
              </a:spcAft>
              <a:buClrTx/>
              <a:buSzTx/>
              <a:buFontTx/>
              <a:buNone/>
              <a:tabLst/>
              <a:defRPr/>
            </a:pPr>
            <a:fld id="{6E9E5445-88B9-4965-88BC-ADCB42259F86}" type="slidenum">
              <a:rPr kumimoji="0" lang="en-US" altLang="en-US" sz="1001"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6" rtl="0" eaLnBrk="0" fontAlgn="base" latinLnBrk="0" hangingPunct="0">
                <a:lnSpc>
                  <a:spcPct val="100000"/>
                </a:lnSpc>
                <a:spcBef>
                  <a:spcPct val="0"/>
                </a:spcBef>
                <a:spcAft>
                  <a:spcPct val="0"/>
                </a:spcAft>
                <a:buClrTx/>
                <a:buSzTx/>
                <a:buFontTx/>
                <a:buNone/>
                <a:tabLst/>
                <a:defRPr/>
              </a:pPr>
              <a:t>‹#›</a:t>
            </a:fld>
            <a:endParaRPr kumimoji="0" lang="en-US" altLang="en-US" sz="100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409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61"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C127C7-85AB-4EB7-8239-3D4DDEC98F4C}" type="datetimeFigureOut">
              <a:rPr lang="en-US" smtClean="0"/>
              <a:t>6/27/2022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10C49C-8013-4E84-9EE3-73D5780D50C7}" type="slidenum">
              <a:rPr lang="en-US" smtClean="0"/>
              <a:t>‹#›</a:t>
            </a:fld>
            <a:endParaRPr lang="en-US" dirty="0"/>
          </a:p>
        </p:txBody>
      </p:sp>
    </p:spTree>
    <p:extLst>
      <p:ext uri="{BB962C8B-B14F-4D97-AF65-F5344CB8AC3E}">
        <p14:creationId xmlns:p14="http://schemas.microsoft.com/office/powerpoint/2010/main" val="18303648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457206" rtl="0" eaLnBrk="0" fontAlgn="base" latinLnBrk="0" hangingPunct="0">
              <a:lnSpc>
                <a:spcPct val="100000"/>
              </a:lnSpc>
              <a:spcBef>
                <a:spcPct val="0"/>
              </a:spcBef>
              <a:spcAft>
                <a:spcPct val="0"/>
              </a:spcAft>
              <a:buClrTx/>
              <a:buSzTx/>
              <a:buFontTx/>
              <a:buNone/>
              <a:tabLst/>
              <a:defRPr/>
            </a:pPr>
            <a:fld id="{AC60935A-A696-405F-BAA8-DDCD89AC97CF}"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6" rtl="0" eaLnBrk="0" fontAlgn="base" latinLnBrk="0" hangingPunct="0">
                <a:lnSpc>
                  <a:spcPct val="100000"/>
                </a:lnSpc>
                <a:spcBef>
                  <a:spcPct val="0"/>
                </a:spcBef>
                <a:spcAft>
                  <a:spcPct val="0"/>
                </a:spcAft>
                <a:buClrTx/>
                <a:buSzTx/>
                <a:buFontTx/>
                <a:buNone/>
                <a:tabLst/>
                <a:defRPr/>
              </a:pPr>
              <a:t>6/27/2022</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6" rtl="0" eaLnBrk="0" fontAlgn="base" latinLnBrk="0" hangingPunct="0">
              <a:lnSpc>
                <a:spcPct val="100000"/>
              </a:lnSpc>
              <a:spcBef>
                <a:spcPct val="0"/>
              </a:spcBef>
              <a:spcAft>
                <a:spcPct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457206" rtl="0" eaLnBrk="0" fontAlgn="base" latinLnBrk="0" hangingPunct="0">
              <a:lnSpc>
                <a:spcPct val="100000"/>
              </a:lnSpc>
              <a:spcBef>
                <a:spcPct val="0"/>
              </a:spcBef>
              <a:spcAft>
                <a:spcPct val="0"/>
              </a:spcAft>
              <a:buClrTx/>
              <a:buSzTx/>
              <a:buFontTx/>
              <a:buNone/>
              <a:tabLst/>
              <a:defRPr/>
            </a:pPr>
            <a:fld id="{60DFD169-B58C-4C9F-8E00-5ECDFAE23A0D}" type="slidenum">
              <a:rPr kumimoji="0" lang="en-US" altLang="en-US" sz="1001"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6" rtl="0" eaLnBrk="0" fontAlgn="base" latinLnBrk="0" hangingPunct="0">
                <a:lnSpc>
                  <a:spcPct val="100000"/>
                </a:lnSpc>
                <a:spcBef>
                  <a:spcPct val="0"/>
                </a:spcBef>
                <a:spcAft>
                  <a:spcPct val="0"/>
                </a:spcAft>
                <a:buClrTx/>
                <a:buSzTx/>
                <a:buFontTx/>
                <a:buNone/>
                <a:tabLst/>
                <a:defRPr/>
              </a:pPr>
              <a:t>‹#›</a:t>
            </a:fld>
            <a:endParaRPr kumimoji="0" lang="en-US" altLang="en-US" sz="100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556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4236"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6"/>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620"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1" baseline="0">
                <a:solidFill>
                  <a:schemeClr val="tx2"/>
                </a:solidFill>
                <a:latin typeface="+mj-lt"/>
              </a:defRPr>
            </a:lvl1pPr>
            <a:lvl2pPr marL="457206" indent="0">
              <a:buNone/>
              <a:defRPr sz="1801">
                <a:solidFill>
                  <a:schemeClr val="tx1">
                    <a:tint val="75000"/>
                  </a:schemeClr>
                </a:solidFill>
              </a:defRPr>
            </a:lvl2pPr>
            <a:lvl3pPr marL="914411" indent="0">
              <a:buNone/>
              <a:defRPr sz="1600">
                <a:solidFill>
                  <a:schemeClr val="tx1">
                    <a:tint val="75000"/>
                  </a:schemeClr>
                </a:solidFill>
              </a:defRPr>
            </a:lvl3pPr>
            <a:lvl4pPr marL="1371617" indent="0">
              <a:buNone/>
              <a:defRPr sz="1401">
                <a:solidFill>
                  <a:schemeClr val="tx1">
                    <a:tint val="75000"/>
                  </a:schemeClr>
                </a:solidFill>
              </a:defRPr>
            </a:lvl4pPr>
            <a:lvl5pPr marL="1828823" indent="0">
              <a:buNone/>
              <a:defRPr sz="1401">
                <a:solidFill>
                  <a:schemeClr val="tx1">
                    <a:tint val="75000"/>
                  </a:schemeClr>
                </a:solidFill>
              </a:defRPr>
            </a:lvl5pPr>
            <a:lvl6pPr marL="2286029" indent="0">
              <a:buNone/>
              <a:defRPr sz="1401">
                <a:solidFill>
                  <a:schemeClr val="tx1">
                    <a:tint val="75000"/>
                  </a:schemeClr>
                </a:solidFill>
              </a:defRPr>
            </a:lvl6pPr>
            <a:lvl7pPr marL="2743234" indent="0">
              <a:buNone/>
              <a:defRPr sz="1401">
                <a:solidFill>
                  <a:schemeClr val="tx1">
                    <a:tint val="75000"/>
                  </a:schemeClr>
                </a:solidFill>
              </a:defRPr>
            </a:lvl7pPr>
            <a:lvl8pPr marL="3200440" indent="0">
              <a:buNone/>
              <a:defRPr sz="1401">
                <a:solidFill>
                  <a:schemeClr val="tx1">
                    <a:tint val="75000"/>
                  </a:schemeClr>
                </a:solidFill>
              </a:defRPr>
            </a:lvl8pPr>
            <a:lvl9pPr marL="3657646" indent="0">
              <a:buNone/>
              <a:defRPr sz="1401">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p:txBody>
          <a:bodyPr/>
          <a:lstStyle>
            <a:lvl1pPr>
              <a:defRPr/>
            </a:lvl1pPr>
          </a:lstStyle>
          <a:p>
            <a:pPr marL="0" marR="0" lvl="0" indent="0" algn="l" defTabSz="457206" rtl="0" eaLnBrk="0" fontAlgn="base" latinLnBrk="0" hangingPunct="0">
              <a:lnSpc>
                <a:spcPct val="100000"/>
              </a:lnSpc>
              <a:spcBef>
                <a:spcPct val="0"/>
              </a:spcBef>
              <a:spcAft>
                <a:spcPct val="0"/>
              </a:spcAft>
              <a:buClrTx/>
              <a:buSzTx/>
              <a:buFontTx/>
              <a:buNone/>
              <a:tabLst/>
              <a:defRPr/>
            </a:pPr>
            <a:fld id="{7E902D43-79AE-445B-806F-38C74DC329CF}"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6" rtl="0" eaLnBrk="0" fontAlgn="base" latinLnBrk="0" hangingPunct="0">
                <a:lnSpc>
                  <a:spcPct val="100000"/>
                </a:lnSpc>
                <a:spcBef>
                  <a:spcPct val="0"/>
                </a:spcBef>
                <a:spcAft>
                  <a:spcPct val="0"/>
                </a:spcAft>
                <a:buClrTx/>
                <a:buSzTx/>
                <a:buFontTx/>
                <a:buNone/>
                <a:tabLst/>
                <a:defRPr/>
              </a:pPr>
              <a:t>6/27/2022</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457206" rtl="0" eaLnBrk="0" fontAlgn="base" latinLnBrk="0" hangingPunct="0">
              <a:lnSpc>
                <a:spcPct val="100000"/>
              </a:lnSpc>
              <a:spcBef>
                <a:spcPct val="0"/>
              </a:spcBef>
              <a:spcAft>
                <a:spcPct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457206" rtl="0" eaLnBrk="0" fontAlgn="base" latinLnBrk="0" hangingPunct="0">
              <a:lnSpc>
                <a:spcPct val="100000"/>
              </a:lnSpc>
              <a:spcBef>
                <a:spcPct val="0"/>
              </a:spcBef>
              <a:spcAft>
                <a:spcPct val="0"/>
              </a:spcAft>
              <a:buClrTx/>
              <a:buSzTx/>
              <a:buFontTx/>
              <a:buNone/>
              <a:tabLst/>
              <a:defRPr/>
            </a:pPr>
            <a:fld id="{E2D17548-E844-4983-B911-6CE3EFB43A18}" type="slidenum">
              <a:rPr kumimoji="0" lang="en-US" altLang="en-US" sz="1001"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6" rtl="0" eaLnBrk="0" fontAlgn="base" latinLnBrk="0" hangingPunct="0">
                <a:lnSpc>
                  <a:spcPct val="100000"/>
                </a:lnSpc>
                <a:spcBef>
                  <a:spcPct val="0"/>
                </a:spcBef>
                <a:spcAft>
                  <a:spcPct val="0"/>
                </a:spcAft>
                <a:buClrTx/>
                <a:buSzTx/>
                <a:buFontTx/>
                <a:buNone/>
                <a:tabLst/>
                <a:defRPr/>
              </a:pPr>
              <a:t>‹#›</a:t>
            </a:fld>
            <a:endParaRPr kumimoji="0" lang="en-US" altLang="en-US" sz="100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987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9"/>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457206" rtl="0" eaLnBrk="0" fontAlgn="base" latinLnBrk="0" hangingPunct="0">
              <a:lnSpc>
                <a:spcPct val="100000"/>
              </a:lnSpc>
              <a:spcBef>
                <a:spcPct val="0"/>
              </a:spcBef>
              <a:spcAft>
                <a:spcPct val="0"/>
              </a:spcAft>
              <a:buClrTx/>
              <a:buSzTx/>
              <a:buFontTx/>
              <a:buNone/>
              <a:tabLst/>
              <a:defRPr/>
            </a:pPr>
            <a:fld id="{05D326FE-3F25-4330-9E52-A4E76B6DCB80}"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6" rtl="0" eaLnBrk="0" fontAlgn="base" latinLnBrk="0" hangingPunct="0">
                <a:lnSpc>
                  <a:spcPct val="100000"/>
                </a:lnSpc>
                <a:spcBef>
                  <a:spcPct val="0"/>
                </a:spcBef>
                <a:spcAft>
                  <a:spcPct val="0"/>
                </a:spcAft>
                <a:buClrTx/>
                <a:buSzTx/>
                <a:buFontTx/>
                <a:buNone/>
                <a:tabLst/>
                <a:defRPr/>
              </a:pPr>
              <a:t>6/27/2022</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457206" rtl="0" eaLnBrk="0" fontAlgn="base" latinLnBrk="0" hangingPunct="0">
              <a:lnSpc>
                <a:spcPct val="100000"/>
              </a:lnSpc>
              <a:spcBef>
                <a:spcPct val="0"/>
              </a:spcBef>
              <a:spcAft>
                <a:spcPct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457206" rtl="0" eaLnBrk="0" fontAlgn="base" latinLnBrk="0" hangingPunct="0">
              <a:lnSpc>
                <a:spcPct val="100000"/>
              </a:lnSpc>
              <a:spcBef>
                <a:spcPct val="0"/>
              </a:spcBef>
              <a:spcAft>
                <a:spcPct val="0"/>
              </a:spcAft>
              <a:buClrTx/>
              <a:buSzTx/>
              <a:buFontTx/>
              <a:buNone/>
              <a:tabLst/>
              <a:defRPr/>
            </a:pPr>
            <a:fld id="{8549F1B5-F5B8-450A-AA9F-6DBB7CD9BB28}" type="slidenum">
              <a:rPr kumimoji="0" lang="en-US" altLang="en-US" sz="1001"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6" rtl="0" eaLnBrk="0" fontAlgn="base" latinLnBrk="0" hangingPunct="0">
                <a:lnSpc>
                  <a:spcPct val="100000"/>
                </a:lnSpc>
                <a:spcBef>
                  <a:spcPct val="0"/>
                </a:spcBef>
                <a:spcAft>
                  <a:spcPct val="0"/>
                </a:spcAft>
                <a:buClrTx/>
                <a:buSzTx/>
                <a:buFontTx/>
                <a:buNone/>
                <a:tabLst/>
                <a:defRPr/>
              </a:pPr>
              <a:t>‹#›</a:t>
            </a:fld>
            <a:endParaRPr kumimoji="0" lang="en-US" altLang="en-US" sz="100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616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457206" rtl="0" eaLnBrk="0" fontAlgn="base" latinLnBrk="0" hangingPunct="0">
              <a:lnSpc>
                <a:spcPct val="100000"/>
              </a:lnSpc>
              <a:spcBef>
                <a:spcPct val="0"/>
              </a:spcBef>
              <a:spcAft>
                <a:spcPct val="0"/>
              </a:spcAft>
              <a:buClrTx/>
              <a:buSzTx/>
              <a:buFontTx/>
              <a:buNone/>
              <a:tabLst/>
              <a:defRPr/>
            </a:pPr>
            <a:fld id="{E62FC041-E86A-488D-8F34-46A69E538A3D}"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6" rtl="0" eaLnBrk="0" fontAlgn="base" latinLnBrk="0" hangingPunct="0">
                <a:lnSpc>
                  <a:spcPct val="100000"/>
                </a:lnSpc>
                <a:spcBef>
                  <a:spcPct val="0"/>
                </a:spcBef>
                <a:spcAft>
                  <a:spcPct val="0"/>
                </a:spcAft>
                <a:buClrTx/>
                <a:buSzTx/>
                <a:buFontTx/>
                <a:buNone/>
                <a:tabLst/>
                <a:defRPr/>
              </a:pPr>
              <a:t>6/27/2022</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457206" rtl="0" eaLnBrk="0" fontAlgn="base" latinLnBrk="0" hangingPunct="0">
              <a:lnSpc>
                <a:spcPct val="100000"/>
              </a:lnSpc>
              <a:spcBef>
                <a:spcPct val="0"/>
              </a:spcBef>
              <a:spcAft>
                <a:spcPct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457206" rtl="0" eaLnBrk="0" fontAlgn="base" latinLnBrk="0" hangingPunct="0">
              <a:lnSpc>
                <a:spcPct val="100000"/>
              </a:lnSpc>
              <a:spcBef>
                <a:spcPct val="0"/>
              </a:spcBef>
              <a:spcAft>
                <a:spcPct val="0"/>
              </a:spcAft>
              <a:buClrTx/>
              <a:buSzTx/>
              <a:buFontTx/>
              <a:buNone/>
              <a:tabLst/>
              <a:defRPr/>
            </a:pPr>
            <a:fld id="{74FCEF0C-7263-4A8F-AA27-E3E348B1206B}" type="slidenum">
              <a:rPr kumimoji="0" lang="en-US" altLang="en-US" sz="1001"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6" rtl="0" eaLnBrk="0" fontAlgn="base" latinLnBrk="0" hangingPunct="0">
                <a:lnSpc>
                  <a:spcPct val="100000"/>
                </a:lnSpc>
                <a:spcBef>
                  <a:spcPct val="0"/>
                </a:spcBef>
                <a:spcAft>
                  <a:spcPct val="0"/>
                </a:spcAft>
                <a:buClrTx/>
                <a:buSzTx/>
                <a:buFontTx/>
                <a:buNone/>
                <a:tabLst/>
                <a:defRPr/>
              </a:pPr>
              <a:t>‹#›</a:t>
            </a:fld>
            <a:endParaRPr kumimoji="0" lang="en-US" altLang="en-US" sz="100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6542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457206" rtl="0" eaLnBrk="0" fontAlgn="base" latinLnBrk="0" hangingPunct="0">
              <a:lnSpc>
                <a:spcPct val="100000"/>
              </a:lnSpc>
              <a:spcBef>
                <a:spcPct val="0"/>
              </a:spcBef>
              <a:spcAft>
                <a:spcPct val="0"/>
              </a:spcAft>
              <a:buClrTx/>
              <a:buSzTx/>
              <a:buFontTx/>
              <a:buNone/>
              <a:tabLst/>
              <a:defRPr/>
            </a:pPr>
            <a:fld id="{BE06385E-B7F6-4643-9C3C-9FCD644319D9}"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6" rtl="0" eaLnBrk="0" fontAlgn="base" latinLnBrk="0" hangingPunct="0">
                <a:lnSpc>
                  <a:spcPct val="100000"/>
                </a:lnSpc>
                <a:spcBef>
                  <a:spcPct val="0"/>
                </a:spcBef>
                <a:spcAft>
                  <a:spcPct val="0"/>
                </a:spcAft>
                <a:buClrTx/>
                <a:buSzTx/>
                <a:buFontTx/>
                <a:buNone/>
                <a:tabLst/>
                <a:defRPr/>
              </a:pPr>
              <a:t>6/27/2022</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457206" rtl="0" eaLnBrk="0" fontAlgn="base" latinLnBrk="0" hangingPunct="0">
              <a:lnSpc>
                <a:spcPct val="100000"/>
              </a:lnSpc>
              <a:spcBef>
                <a:spcPct val="0"/>
              </a:spcBef>
              <a:spcAft>
                <a:spcPct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457206" rtl="0" eaLnBrk="0" fontAlgn="base" latinLnBrk="0" hangingPunct="0">
              <a:lnSpc>
                <a:spcPct val="100000"/>
              </a:lnSpc>
              <a:spcBef>
                <a:spcPct val="0"/>
              </a:spcBef>
              <a:spcAft>
                <a:spcPct val="0"/>
              </a:spcAft>
              <a:buClrTx/>
              <a:buSzTx/>
              <a:buFontTx/>
              <a:buNone/>
              <a:tabLst/>
              <a:defRPr/>
            </a:pPr>
            <a:fld id="{B9645067-6DE9-43BA-9E57-BB05188FA223}" type="slidenum">
              <a:rPr kumimoji="0" lang="en-US" altLang="en-US" sz="1001"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6" rtl="0" eaLnBrk="0" fontAlgn="base" latinLnBrk="0" hangingPunct="0">
                <a:lnSpc>
                  <a:spcPct val="100000"/>
                </a:lnSpc>
                <a:spcBef>
                  <a:spcPct val="0"/>
                </a:spcBef>
                <a:spcAft>
                  <a:spcPct val="0"/>
                </a:spcAft>
                <a:buClrTx/>
                <a:buSzTx/>
                <a:buFontTx/>
                <a:buNone/>
                <a:tabLst/>
                <a:defRPr/>
              </a:pPr>
              <a:t>‹#›</a:t>
            </a:fld>
            <a:endParaRPr kumimoji="0" lang="en-US" altLang="en-US" sz="100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732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4236"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p:cNvSpPr/>
          <p:nvPr/>
        </p:nvSpPr>
        <p:spPr>
          <a:xfrm>
            <a:off x="0" y="6334126"/>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marL="0" marR="0" lvl="0" indent="0" algn="l" defTabSz="457206" rtl="0" eaLnBrk="0" fontAlgn="base" latinLnBrk="0" hangingPunct="0">
              <a:lnSpc>
                <a:spcPct val="100000"/>
              </a:lnSpc>
              <a:spcBef>
                <a:spcPct val="0"/>
              </a:spcBef>
              <a:spcAft>
                <a:spcPct val="0"/>
              </a:spcAft>
              <a:buClrTx/>
              <a:buSzTx/>
              <a:buFontTx/>
              <a:buNone/>
              <a:tabLst/>
              <a:defRPr/>
            </a:pPr>
            <a:fld id="{A3FB319A-46F4-4923-8153-F077D542163C}"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6" rtl="0" eaLnBrk="0" fontAlgn="base" latinLnBrk="0" hangingPunct="0">
                <a:lnSpc>
                  <a:spcPct val="100000"/>
                </a:lnSpc>
                <a:spcBef>
                  <a:spcPct val="0"/>
                </a:spcBef>
                <a:spcAft>
                  <a:spcPct val="0"/>
                </a:spcAft>
                <a:buClrTx/>
                <a:buSzTx/>
                <a:buFontTx/>
                <a:buNone/>
                <a:tabLst/>
                <a:defRPr/>
              </a:pPr>
              <a:t>6/27/2022</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7"/>
          <p:cNvSpPr>
            <a:spLocks noGrp="1"/>
          </p:cNvSpPr>
          <p:nvPr>
            <p:ph type="ftr" sz="quarter" idx="11"/>
          </p:nvPr>
        </p:nvSpPr>
        <p:spPr/>
        <p:txBody>
          <a:bodyPr/>
          <a:lstStyle>
            <a:lvl1pPr>
              <a:defRPr>
                <a:solidFill>
                  <a:srgbClr val="FFFFFF"/>
                </a:solidFill>
              </a:defRPr>
            </a:lvl1pPr>
          </a:lstStyle>
          <a:p>
            <a:pPr marL="0" marR="0" lvl="0" indent="0" algn="ctr" defTabSz="457206" rtl="0" eaLnBrk="0" fontAlgn="base" latinLnBrk="0" hangingPunct="0">
              <a:lnSpc>
                <a:spcPct val="100000"/>
              </a:lnSpc>
              <a:spcBef>
                <a:spcPct val="0"/>
              </a:spcBef>
              <a:spcAft>
                <a:spcPct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8"/>
          <p:cNvSpPr>
            <a:spLocks noGrp="1"/>
          </p:cNvSpPr>
          <p:nvPr>
            <p:ph type="sldNum" sz="quarter" idx="12"/>
          </p:nvPr>
        </p:nvSpPr>
        <p:spPr/>
        <p:txBody>
          <a:bodyPr/>
          <a:lstStyle>
            <a:lvl1pPr>
              <a:defRPr/>
            </a:lvl1pPr>
          </a:lstStyle>
          <a:p>
            <a:pPr marL="0" marR="0" lvl="0" indent="0" algn="r" defTabSz="457206" rtl="0" eaLnBrk="0" fontAlgn="base" latinLnBrk="0" hangingPunct="0">
              <a:lnSpc>
                <a:spcPct val="100000"/>
              </a:lnSpc>
              <a:spcBef>
                <a:spcPct val="0"/>
              </a:spcBef>
              <a:spcAft>
                <a:spcPct val="0"/>
              </a:spcAft>
              <a:buClrTx/>
              <a:buSzTx/>
              <a:buFontTx/>
              <a:buNone/>
              <a:tabLst/>
              <a:defRPr/>
            </a:pPr>
            <a:fld id="{C413B11C-8E81-4E7D-B2B7-29F6B89BBBD8}" type="slidenum">
              <a:rPr kumimoji="0" lang="en-US" altLang="en-US" sz="1001"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6" rtl="0" eaLnBrk="0" fontAlgn="base" latinLnBrk="0" hangingPunct="0">
                <a:lnSpc>
                  <a:spcPct val="100000"/>
                </a:lnSpc>
                <a:spcBef>
                  <a:spcPct val="0"/>
                </a:spcBef>
                <a:spcAft>
                  <a:spcPct val="0"/>
                </a:spcAft>
                <a:buClrTx/>
                <a:buSzTx/>
                <a:buFontTx/>
                <a:buNone/>
                <a:tabLst/>
                <a:defRPr/>
              </a:pPr>
              <a:t>‹#›</a:t>
            </a:fld>
            <a:endParaRPr kumimoji="0" lang="en-US" altLang="en-US" sz="100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3503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2"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040719"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1" y="594359"/>
            <a:ext cx="3200400" cy="2286000"/>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2"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926080"/>
            <a:ext cx="3200400" cy="3379124"/>
          </a:xfrm>
        </p:spPr>
        <p:txBody>
          <a:bodyPr lIns="91440" rIns="91440">
            <a:normAutofit/>
          </a:bodyPr>
          <a:lstStyle>
            <a:lvl1pPr marL="0" indent="0">
              <a:buNone/>
              <a:defRPr sz="1500">
                <a:solidFill>
                  <a:srgbClr val="FFFFFF"/>
                </a:solidFill>
              </a:defRPr>
            </a:lvl1pPr>
            <a:lvl2pPr marL="457206" indent="0">
              <a:buNone/>
              <a:defRPr sz="1200"/>
            </a:lvl2pPr>
            <a:lvl3pPr marL="914411" indent="0">
              <a:buNone/>
              <a:defRPr sz="1001"/>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Master text styles</a:t>
            </a:r>
          </a:p>
        </p:txBody>
      </p:sp>
      <p:sp>
        <p:nvSpPr>
          <p:cNvPr id="7" name="Date Placeholder 4"/>
          <p:cNvSpPr>
            <a:spLocks noGrp="1"/>
          </p:cNvSpPr>
          <p:nvPr>
            <p:ph type="dt" sz="half" idx="10"/>
          </p:nvPr>
        </p:nvSpPr>
        <p:spPr>
          <a:xfrm>
            <a:off x="465669" y="6459540"/>
            <a:ext cx="2618316" cy="365125"/>
          </a:xfrm>
        </p:spPr>
        <p:txBody>
          <a:bodyPr/>
          <a:lstStyle>
            <a:lvl1pPr algn="l">
              <a:defRPr/>
            </a:lvl1pPr>
          </a:lstStyle>
          <a:p>
            <a:pPr marL="0" marR="0" lvl="0" indent="0" algn="l" defTabSz="457206" rtl="0" eaLnBrk="0" fontAlgn="base" latinLnBrk="0" hangingPunct="0">
              <a:lnSpc>
                <a:spcPct val="100000"/>
              </a:lnSpc>
              <a:spcBef>
                <a:spcPct val="0"/>
              </a:spcBef>
              <a:spcAft>
                <a:spcPct val="0"/>
              </a:spcAft>
              <a:buClrTx/>
              <a:buSzTx/>
              <a:buFontTx/>
              <a:buNone/>
              <a:tabLst/>
              <a:defRPr/>
            </a:pPr>
            <a:fld id="{D0D355E7-9EC7-4150-8457-B0C649CBC1DA}"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6" rtl="0" eaLnBrk="0" fontAlgn="base" latinLnBrk="0" hangingPunct="0">
                <a:lnSpc>
                  <a:spcPct val="100000"/>
                </a:lnSpc>
                <a:spcBef>
                  <a:spcPct val="0"/>
                </a:spcBef>
                <a:spcAft>
                  <a:spcPct val="0"/>
                </a:spcAft>
                <a:buClrTx/>
                <a:buSzTx/>
                <a:buFontTx/>
                <a:buNone/>
                <a:tabLst/>
                <a:defRPr/>
              </a:pPr>
              <a:t>6/27/2022</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Footer Placeholder 5"/>
          <p:cNvSpPr>
            <a:spLocks noGrp="1"/>
          </p:cNvSpPr>
          <p:nvPr>
            <p:ph type="ftr" sz="quarter" idx="11"/>
          </p:nvPr>
        </p:nvSpPr>
        <p:spPr>
          <a:xfrm>
            <a:off x="4800600" y="6459540"/>
            <a:ext cx="4648201" cy="365125"/>
          </a:xfrm>
        </p:spPr>
        <p:txBody>
          <a:bodyPr/>
          <a:lstStyle>
            <a:lvl1pPr algn="l">
              <a:defRPr>
                <a:solidFill>
                  <a:schemeClr val="tx2"/>
                </a:solidFill>
              </a:defRPr>
            </a:lvl1pPr>
          </a:lstStyle>
          <a:p>
            <a:pPr marL="0" marR="0" lvl="0" indent="0" algn="l" defTabSz="457206" rtl="0" eaLnBrk="0" fontAlgn="base" latinLnBrk="0" hangingPunct="0">
              <a:lnSpc>
                <a:spcPct val="100000"/>
              </a:lnSpc>
              <a:spcBef>
                <a:spcPct val="0"/>
              </a:spcBef>
              <a:spcAft>
                <a:spcPct val="0"/>
              </a:spcAft>
              <a:buClrTx/>
              <a:buSzTx/>
              <a:buFontTx/>
              <a:buNone/>
              <a:tabLst/>
              <a:defRPr/>
            </a:pPr>
            <a:endParaRPr kumimoji="0" lang="en-US" sz="900" b="0" i="0" u="none" strike="noStrike" kern="1200" cap="all" spc="0" normalizeH="0" baseline="0" noProof="0" dirty="0">
              <a:ln>
                <a:noFill/>
              </a:ln>
              <a:solidFill>
                <a:srgbClr val="002060"/>
              </a:solidFill>
              <a:effectLst/>
              <a:uLnTx/>
              <a:uFillTx/>
              <a:latin typeface="Calibri" panose="020F0502020204030204"/>
              <a:ea typeface="+mn-ea"/>
              <a:cs typeface="+mn-cs"/>
            </a:endParaRPr>
          </a:p>
        </p:txBody>
      </p:sp>
      <p:sp>
        <p:nvSpPr>
          <p:cNvPr id="9"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457206" rtl="0" eaLnBrk="0" fontAlgn="base" latinLnBrk="0" hangingPunct="0">
              <a:lnSpc>
                <a:spcPct val="100000"/>
              </a:lnSpc>
              <a:spcBef>
                <a:spcPct val="0"/>
              </a:spcBef>
              <a:spcAft>
                <a:spcPct val="0"/>
              </a:spcAft>
              <a:buClrTx/>
              <a:buSzTx/>
              <a:buFontTx/>
              <a:buNone/>
              <a:tabLst/>
              <a:defRPr/>
            </a:pPr>
            <a:fld id="{B1B312A5-10F1-4F71-8E2A-96D84900D713}" type="slidenum">
              <a:rPr kumimoji="0" lang="en-US" altLang="en-US" sz="1001" b="0" i="0" u="none" strike="noStrike" kern="1200" cap="none" spc="0" normalizeH="0" baseline="0" noProof="0" smtClean="0">
                <a:ln>
                  <a:noFill/>
                </a:ln>
                <a:solidFill>
                  <a:srgbClr val="002060"/>
                </a:solidFill>
                <a:effectLst/>
                <a:uLnTx/>
                <a:uFillTx/>
                <a:latin typeface="Calibri" panose="020F0502020204030204"/>
                <a:ea typeface="+mn-ea"/>
                <a:cs typeface="+mn-cs"/>
              </a:rPr>
              <a:pPr marL="0" marR="0" lvl="0" indent="0" algn="r" defTabSz="457206" rtl="0" eaLnBrk="0" fontAlgn="base" latinLnBrk="0" hangingPunct="0">
                <a:lnSpc>
                  <a:spcPct val="100000"/>
                </a:lnSpc>
                <a:spcBef>
                  <a:spcPct val="0"/>
                </a:spcBef>
                <a:spcAft>
                  <a:spcPct val="0"/>
                </a:spcAft>
                <a:buClrTx/>
                <a:buSzTx/>
                <a:buFontTx/>
                <a:buNone/>
                <a:tabLst/>
                <a:defRPr/>
              </a:pPr>
              <a:t>‹#›</a:t>
            </a:fld>
            <a:endParaRPr kumimoji="0" lang="en-US" altLang="en-US" sz="1001"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8030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4953000"/>
            <a:ext cx="1218988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0" y="4914900"/>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8" y="0"/>
            <a:ext cx="12191986" cy="4915076"/>
          </a:xfrm>
          <a:solidFill>
            <a:schemeClr val="bg2">
              <a:lumMod val="90000"/>
            </a:schemeClr>
          </a:solidFill>
        </p:spPr>
        <p:txBody>
          <a:bodyPr lIns="457200" tIns="457200" rtlCol="0">
            <a:normAutofit/>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601"/>
              </a:spcAft>
              <a:buNone/>
              <a:defRPr sz="1500">
                <a:solidFill>
                  <a:srgbClr val="FFFFFF"/>
                </a:solidFill>
              </a:defRPr>
            </a:lvl1pPr>
            <a:lvl2pPr marL="457206" indent="0">
              <a:buNone/>
              <a:defRPr sz="1200"/>
            </a:lvl2pPr>
            <a:lvl3pPr marL="914411" indent="0">
              <a:buNone/>
              <a:defRPr sz="1001"/>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457206" rtl="0" eaLnBrk="0" fontAlgn="base" latinLnBrk="0" hangingPunct="0">
              <a:lnSpc>
                <a:spcPct val="100000"/>
              </a:lnSpc>
              <a:spcBef>
                <a:spcPct val="0"/>
              </a:spcBef>
              <a:spcAft>
                <a:spcPct val="0"/>
              </a:spcAft>
              <a:buClrTx/>
              <a:buSzTx/>
              <a:buFontTx/>
              <a:buNone/>
              <a:tabLst/>
              <a:defRPr/>
            </a:pPr>
            <a:fld id="{D25F1F6A-37AC-498C-B684-9D4755E726C9}"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6" rtl="0" eaLnBrk="0" fontAlgn="base" latinLnBrk="0" hangingPunct="0">
                <a:lnSpc>
                  <a:spcPct val="100000"/>
                </a:lnSpc>
                <a:spcBef>
                  <a:spcPct val="0"/>
                </a:spcBef>
                <a:spcAft>
                  <a:spcPct val="0"/>
                </a:spcAft>
                <a:buClrTx/>
                <a:buSzTx/>
                <a:buFontTx/>
                <a:buNone/>
                <a:tabLst/>
                <a:defRPr/>
              </a:pPr>
              <a:t>6/27/2022</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Footer Placeholder 5"/>
          <p:cNvSpPr>
            <a:spLocks noGrp="1"/>
          </p:cNvSpPr>
          <p:nvPr>
            <p:ph type="ftr" sz="quarter" idx="11"/>
          </p:nvPr>
        </p:nvSpPr>
        <p:spPr/>
        <p:txBody>
          <a:bodyPr/>
          <a:lstStyle>
            <a:lvl1pPr>
              <a:defRPr/>
            </a:lvl1pPr>
          </a:lstStyle>
          <a:p>
            <a:pPr marL="0" marR="0" lvl="0" indent="0" algn="ctr" defTabSz="457206" rtl="0" eaLnBrk="0" fontAlgn="base" latinLnBrk="0" hangingPunct="0">
              <a:lnSpc>
                <a:spcPct val="100000"/>
              </a:lnSpc>
              <a:spcBef>
                <a:spcPct val="0"/>
              </a:spcBef>
              <a:spcAft>
                <a:spcPct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457206" rtl="0" eaLnBrk="0" fontAlgn="base" latinLnBrk="0" hangingPunct="0">
              <a:lnSpc>
                <a:spcPct val="100000"/>
              </a:lnSpc>
              <a:spcBef>
                <a:spcPct val="0"/>
              </a:spcBef>
              <a:spcAft>
                <a:spcPct val="0"/>
              </a:spcAft>
              <a:buClrTx/>
              <a:buSzTx/>
              <a:buFontTx/>
              <a:buNone/>
              <a:tabLst/>
              <a:defRPr/>
            </a:pPr>
            <a:fld id="{31273D27-FA8E-4757-8947-AFA7791A2DD8}" type="slidenum">
              <a:rPr kumimoji="0" lang="en-US" altLang="en-US" sz="1001"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6" rtl="0" eaLnBrk="0" fontAlgn="base" latinLnBrk="0" hangingPunct="0">
                <a:lnSpc>
                  <a:spcPct val="100000"/>
                </a:lnSpc>
                <a:spcBef>
                  <a:spcPct val="0"/>
                </a:spcBef>
                <a:spcAft>
                  <a:spcPct val="0"/>
                </a:spcAft>
                <a:buClrTx/>
                <a:buSzTx/>
                <a:buFontTx/>
                <a:buNone/>
                <a:tabLst/>
                <a:defRPr/>
              </a:pPr>
              <a:t>‹#›</a:t>
            </a:fld>
            <a:endParaRPr kumimoji="0" lang="en-US" altLang="en-US" sz="100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6467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457206" rtl="0" eaLnBrk="0" fontAlgn="base" latinLnBrk="0" hangingPunct="0">
              <a:lnSpc>
                <a:spcPct val="100000"/>
              </a:lnSpc>
              <a:spcBef>
                <a:spcPct val="0"/>
              </a:spcBef>
              <a:spcAft>
                <a:spcPct val="0"/>
              </a:spcAft>
              <a:buClrTx/>
              <a:buSzTx/>
              <a:buFontTx/>
              <a:buNone/>
              <a:tabLst/>
              <a:defRPr/>
            </a:pPr>
            <a:fld id="{684D35F4-8803-40F9-A447-60B93D5E27D0}"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6" rtl="0" eaLnBrk="0" fontAlgn="base" latinLnBrk="0" hangingPunct="0">
                <a:lnSpc>
                  <a:spcPct val="100000"/>
                </a:lnSpc>
                <a:spcBef>
                  <a:spcPct val="0"/>
                </a:spcBef>
                <a:spcAft>
                  <a:spcPct val="0"/>
                </a:spcAft>
                <a:buClrTx/>
                <a:buSzTx/>
                <a:buFontTx/>
                <a:buNone/>
                <a:tabLst/>
                <a:defRPr/>
              </a:pPr>
              <a:t>6/27/2022</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6" rtl="0" eaLnBrk="0" fontAlgn="base" latinLnBrk="0" hangingPunct="0">
              <a:lnSpc>
                <a:spcPct val="100000"/>
              </a:lnSpc>
              <a:spcBef>
                <a:spcPct val="0"/>
              </a:spcBef>
              <a:spcAft>
                <a:spcPct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457206" rtl="0" eaLnBrk="0" fontAlgn="base" latinLnBrk="0" hangingPunct="0">
              <a:lnSpc>
                <a:spcPct val="100000"/>
              </a:lnSpc>
              <a:spcBef>
                <a:spcPct val="0"/>
              </a:spcBef>
              <a:spcAft>
                <a:spcPct val="0"/>
              </a:spcAft>
              <a:buClrTx/>
              <a:buSzTx/>
              <a:buFontTx/>
              <a:buNone/>
              <a:tabLst/>
              <a:defRPr/>
            </a:pPr>
            <a:fld id="{4E1F7430-1FA0-4D11-9352-4288CF0E3146}" type="slidenum">
              <a:rPr kumimoji="0" lang="en-US" altLang="en-US" sz="1001"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6" rtl="0" eaLnBrk="0" fontAlgn="base" latinLnBrk="0" hangingPunct="0">
                <a:lnSpc>
                  <a:spcPct val="100000"/>
                </a:lnSpc>
                <a:spcBef>
                  <a:spcPct val="0"/>
                </a:spcBef>
                <a:spcAft>
                  <a:spcPct val="0"/>
                </a:spcAft>
                <a:buClrTx/>
                <a:buSzTx/>
                <a:buFontTx/>
                <a:buNone/>
                <a:tabLst/>
                <a:defRPr/>
              </a:pPr>
              <a:t>‹#›</a:t>
            </a:fld>
            <a:endParaRPr kumimoji="0" lang="en-US" altLang="en-US" sz="100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2791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4236"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6"/>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1"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10"/>
          </p:nvPr>
        </p:nvSpPr>
        <p:spPr/>
        <p:txBody>
          <a:bodyPr/>
          <a:lstStyle>
            <a:lvl1pPr>
              <a:defRPr/>
            </a:lvl1pPr>
          </a:lstStyle>
          <a:p>
            <a:pPr marL="0" marR="0" lvl="0" indent="0" algn="l" defTabSz="457206" rtl="0" eaLnBrk="0" fontAlgn="base" latinLnBrk="0" hangingPunct="0">
              <a:lnSpc>
                <a:spcPct val="100000"/>
              </a:lnSpc>
              <a:spcBef>
                <a:spcPct val="0"/>
              </a:spcBef>
              <a:spcAft>
                <a:spcPct val="0"/>
              </a:spcAft>
              <a:buClrTx/>
              <a:buSzTx/>
              <a:buFontTx/>
              <a:buNone/>
              <a:tabLst/>
              <a:defRPr/>
            </a:pPr>
            <a:fld id="{088F8DD3-2BDC-494B-BBAC-D091FAB9BF0F}"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6" rtl="0" eaLnBrk="0" fontAlgn="base" latinLnBrk="0" hangingPunct="0">
                <a:lnSpc>
                  <a:spcPct val="100000"/>
                </a:lnSpc>
                <a:spcBef>
                  <a:spcPct val="0"/>
                </a:spcBef>
                <a:spcAft>
                  <a:spcPct val="0"/>
                </a:spcAft>
                <a:buClrTx/>
                <a:buSzTx/>
                <a:buFontTx/>
                <a:buNone/>
                <a:tabLst/>
                <a:defRPr/>
              </a:pPr>
              <a:t>6/27/2022</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Footer Placeholder 4"/>
          <p:cNvSpPr>
            <a:spLocks noGrp="1"/>
          </p:cNvSpPr>
          <p:nvPr>
            <p:ph type="ftr" sz="quarter" idx="11"/>
          </p:nvPr>
        </p:nvSpPr>
        <p:spPr/>
        <p:txBody>
          <a:bodyPr/>
          <a:lstStyle>
            <a:lvl1pPr>
              <a:defRPr/>
            </a:lvl1pPr>
          </a:lstStyle>
          <a:p>
            <a:pPr marL="0" marR="0" lvl="0" indent="0" algn="ctr" defTabSz="457206" rtl="0" eaLnBrk="0" fontAlgn="base" latinLnBrk="0" hangingPunct="0">
              <a:lnSpc>
                <a:spcPct val="100000"/>
              </a:lnSpc>
              <a:spcBef>
                <a:spcPct val="0"/>
              </a:spcBef>
              <a:spcAft>
                <a:spcPct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457206" rtl="0" eaLnBrk="0" fontAlgn="base" latinLnBrk="0" hangingPunct="0">
              <a:lnSpc>
                <a:spcPct val="100000"/>
              </a:lnSpc>
              <a:spcBef>
                <a:spcPct val="0"/>
              </a:spcBef>
              <a:spcAft>
                <a:spcPct val="0"/>
              </a:spcAft>
              <a:buClrTx/>
              <a:buSzTx/>
              <a:buFontTx/>
              <a:buNone/>
              <a:tabLst/>
              <a:defRPr/>
            </a:pPr>
            <a:fld id="{CF30BE92-DEEE-4C9E-9B2A-9D33F845F49B}" type="slidenum">
              <a:rPr kumimoji="0" lang="en-US" altLang="en-US" sz="1001"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6" rtl="0" eaLnBrk="0" fontAlgn="base" latinLnBrk="0" hangingPunct="0">
                <a:lnSpc>
                  <a:spcPct val="100000"/>
                </a:lnSpc>
                <a:spcBef>
                  <a:spcPct val="0"/>
                </a:spcBef>
                <a:spcAft>
                  <a:spcPct val="0"/>
                </a:spcAft>
                <a:buClrTx/>
                <a:buSzTx/>
                <a:buFontTx/>
                <a:buNone/>
                <a:tabLst/>
                <a:defRPr/>
              </a:pPr>
              <a:t>‹#›</a:t>
            </a:fld>
            <a:endParaRPr kumimoji="0" lang="en-US" altLang="en-US" sz="100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19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2"/>
            <a:ext cx="4825159"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4"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3C127C7-85AB-4EB7-8239-3D4DDEC98F4C}" type="datetimeFigureOut">
              <a:rPr lang="en-US" smtClean="0"/>
              <a:t>6/27/2022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10C49C-8013-4E84-9EE3-73D5780D50C7}" type="slidenum">
              <a:rPr lang="en-US" smtClean="0"/>
              <a:t>‹#›</a:t>
            </a:fld>
            <a:endParaRPr lang="en-US" dirty="0"/>
          </a:p>
        </p:txBody>
      </p:sp>
    </p:spTree>
    <p:extLst>
      <p:ext uri="{BB962C8B-B14F-4D97-AF65-F5344CB8AC3E}">
        <p14:creationId xmlns:p14="http://schemas.microsoft.com/office/powerpoint/2010/main" val="32777114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2117" y="0"/>
            <a:ext cx="12194117"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155254" y="2226504"/>
            <a:ext cx="7890239" cy="2550877"/>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1155254" y="4777380"/>
            <a:ext cx="789023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62541" y="1790691"/>
            <a:ext cx="990599" cy="304879"/>
          </a:xfrm>
        </p:spPr>
        <p:txBody>
          <a:bodyPr anchor="t"/>
          <a:lstStyle>
            <a:lvl1pPr algn="l">
              <a:defRPr b="0" i="0">
                <a:solidFill>
                  <a:schemeClr val="bg1">
                    <a:alpha val="60000"/>
                  </a:schemeClr>
                </a:solidFill>
              </a:defRPr>
            </a:lvl1pPr>
          </a:lstStyle>
          <a:p>
            <a:r>
              <a:rPr lang="en-US"/>
              <a:t>Tuesday June 28, 2022</a:t>
            </a:r>
            <a:endParaRPr lang="en-US" dirty="0"/>
          </a:p>
        </p:txBody>
      </p:sp>
      <p:sp>
        <p:nvSpPr>
          <p:cNvPr id="5" name="Footer Placeholder 4"/>
          <p:cNvSpPr>
            <a:spLocks noGrp="1"/>
          </p:cNvSpPr>
          <p:nvPr>
            <p:ph type="ftr" sz="quarter" idx="11"/>
          </p:nvPr>
        </p:nvSpPr>
        <p:spPr bwMode="gray">
          <a:xfrm rot="5400000">
            <a:off x="8958244" y="3226298"/>
            <a:ext cx="3859795" cy="304880"/>
          </a:xfrm>
        </p:spPr>
        <p:txBody>
          <a:bodyPr/>
          <a:lstStyle>
            <a:lvl1pPr>
              <a:defRPr b="0" i="0">
                <a:solidFill>
                  <a:schemeClr val="bg1">
                    <a:alpha val="60000"/>
                  </a:schemeClr>
                </a:solidFill>
              </a:defRPr>
            </a:lvl1pPr>
          </a:lstStyle>
          <a:p>
            <a:r>
              <a:rPr lang="en-US"/>
              <a:t>Tuesday June 28, 2022</a:t>
            </a:r>
            <a:endParaRPr lang="en-US" dirty="0"/>
          </a:p>
        </p:txBody>
      </p:sp>
      <p:sp>
        <p:nvSpPr>
          <p:cNvPr id="11" name="Rectangle 10"/>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1754995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627" y="927099"/>
            <a:ext cx="8458229" cy="709865"/>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Tuesday June 28, 2022</a:t>
            </a:r>
            <a:endParaRPr lang="en-US" dirty="0"/>
          </a:p>
        </p:txBody>
      </p:sp>
      <p:sp>
        <p:nvSpPr>
          <p:cNvPr id="5" name="Footer Placeholder 4"/>
          <p:cNvSpPr>
            <a:spLocks noGrp="1"/>
          </p:cNvSpPr>
          <p:nvPr>
            <p:ph type="ftr" sz="quarter" idx="11"/>
          </p:nvPr>
        </p:nvSpPr>
        <p:spPr/>
        <p:txBody>
          <a:bodyPr/>
          <a:lstStyle/>
          <a:p>
            <a:r>
              <a:rPr lang="en-US"/>
              <a:t>Tuesday June 28, 2022</a:t>
            </a:r>
            <a:endParaRPr lang="en-US" dirty="0"/>
          </a:p>
        </p:txBody>
      </p:sp>
      <p:sp>
        <p:nvSpPr>
          <p:cNvPr id="6" name="Slide Number Placeholder 5"/>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26519355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2117" y="0"/>
            <a:ext cx="12194117"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70045" y="2257588"/>
            <a:ext cx="4120896" cy="3020344"/>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25682" y="2257588"/>
            <a:ext cx="4110021"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Tuesday June 28, 2022</a:t>
            </a:r>
            <a:endParaRPr lang="en-US" dirty="0"/>
          </a:p>
        </p:txBody>
      </p:sp>
      <p:sp>
        <p:nvSpPr>
          <p:cNvPr id="5" name="Footer Placeholder 4"/>
          <p:cNvSpPr>
            <a:spLocks noGrp="1"/>
          </p:cNvSpPr>
          <p:nvPr>
            <p:ph type="ftr" sz="quarter" idx="11"/>
          </p:nvPr>
        </p:nvSpPr>
        <p:spPr/>
        <p:txBody>
          <a:bodyPr/>
          <a:lstStyle/>
          <a:p>
            <a:r>
              <a:rPr lang="en-US"/>
              <a:t>Tuesday June 28, 2022</a:t>
            </a:r>
            <a:endParaRPr lang="en-US" dirty="0"/>
          </a:p>
        </p:txBody>
      </p:sp>
      <p:sp>
        <p:nvSpPr>
          <p:cNvPr id="8" name="Rectangle 7"/>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374824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1155253" y="2489201"/>
            <a:ext cx="4849307" cy="35306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41" y="2489203"/>
            <a:ext cx="4849307" cy="3530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Tuesday June 28, 2022</a:t>
            </a:r>
            <a:endParaRPr lang="en-US" dirty="0"/>
          </a:p>
        </p:txBody>
      </p:sp>
      <p:sp>
        <p:nvSpPr>
          <p:cNvPr id="6" name="Footer Placeholder 5"/>
          <p:cNvSpPr>
            <a:spLocks noGrp="1"/>
          </p:cNvSpPr>
          <p:nvPr>
            <p:ph type="ftr" sz="quarter" idx="11"/>
          </p:nvPr>
        </p:nvSpPr>
        <p:spPr/>
        <p:txBody>
          <a:bodyPr/>
          <a:lstStyle/>
          <a:p>
            <a:r>
              <a:rPr lang="en-US"/>
              <a:t>Tuesday June 28, 2022</a:t>
            </a:r>
            <a:endParaRPr lang="en-US" dirty="0"/>
          </a:p>
        </p:txBody>
      </p:sp>
      <p:sp>
        <p:nvSpPr>
          <p:cNvPr id="7" name="Slide Number Placeholder 6"/>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4625172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9891" y="2489200"/>
            <a:ext cx="4844669"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5253" y="3248491"/>
            <a:ext cx="4849307" cy="2771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42" y="2489201"/>
            <a:ext cx="4849305"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41" y="3245836"/>
            <a:ext cx="4849307" cy="27739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Tuesday June 28, 2022</a:t>
            </a:r>
            <a:endParaRPr lang="en-US" dirty="0"/>
          </a:p>
        </p:txBody>
      </p:sp>
      <p:sp>
        <p:nvSpPr>
          <p:cNvPr id="8" name="Footer Placeholder 7"/>
          <p:cNvSpPr>
            <a:spLocks noGrp="1"/>
          </p:cNvSpPr>
          <p:nvPr>
            <p:ph type="ftr" sz="quarter" idx="11"/>
          </p:nvPr>
        </p:nvSpPr>
        <p:spPr/>
        <p:txBody>
          <a:bodyPr/>
          <a:lstStyle/>
          <a:p>
            <a:r>
              <a:rPr lang="en-US"/>
              <a:t>Tuesday June 28, 2022</a:t>
            </a:r>
            <a:endParaRPr lang="en-US" dirty="0"/>
          </a:p>
        </p:txBody>
      </p:sp>
      <p:sp>
        <p:nvSpPr>
          <p:cNvPr id="9" name="Slide Number Placeholder 8"/>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19428702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Tuesday June 28, 2022</a:t>
            </a:r>
            <a:endParaRPr lang="en-US" dirty="0"/>
          </a:p>
        </p:txBody>
      </p:sp>
      <p:sp>
        <p:nvSpPr>
          <p:cNvPr id="4" name="Footer Placeholder 3"/>
          <p:cNvSpPr>
            <a:spLocks noGrp="1"/>
          </p:cNvSpPr>
          <p:nvPr>
            <p:ph type="ftr" sz="quarter" idx="11"/>
          </p:nvPr>
        </p:nvSpPr>
        <p:spPr/>
        <p:txBody>
          <a:bodyPr/>
          <a:lstStyle/>
          <a:p>
            <a:r>
              <a:rPr lang="en-US"/>
              <a:t>Tuesday June 28, 2022</a:t>
            </a:r>
            <a:endParaRPr lang="en-US" dirty="0"/>
          </a:p>
        </p:txBody>
      </p:sp>
      <p:sp>
        <p:nvSpPr>
          <p:cNvPr id="5" name="Slide Number Placeholder 4"/>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25423139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r>
              <a:rPr lang="en-US"/>
              <a:t>Tuesday June 28, 2022</a:t>
            </a:r>
            <a:endParaRPr lang="en-US" dirty="0"/>
          </a:p>
        </p:txBody>
      </p:sp>
      <p:sp>
        <p:nvSpPr>
          <p:cNvPr id="3" name="Footer Placeholder 2"/>
          <p:cNvSpPr>
            <a:spLocks noGrp="1"/>
          </p:cNvSpPr>
          <p:nvPr>
            <p:ph type="ftr" sz="quarter" idx="11"/>
          </p:nvPr>
        </p:nvSpPr>
        <p:spPr/>
        <p:txBody>
          <a:bodyPr/>
          <a:lstStyle/>
          <a:p>
            <a:r>
              <a:rPr lang="en-US"/>
              <a:t>Tuesday June 28, 2022</a:t>
            </a:r>
            <a:endParaRPr lang="en-US" dirty="0"/>
          </a:p>
        </p:txBody>
      </p:sp>
      <p:sp>
        <p:nvSpPr>
          <p:cNvPr id="4" name="Slide Number Placeholder 3"/>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12097639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2117" y="0"/>
            <a:ext cx="12194117"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3" y="1447800"/>
            <a:ext cx="3616787"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091903" y="1447800"/>
            <a:ext cx="484380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5256" y="3086846"/>
            <a:ext cx="3616785"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Tuesday June 28, 2022</a:t>
            </a:r>
            <a:endParaRPr lang="en-US" dirty="0"/>
          </a:p>
        </p:txBody>
      </p:sp>
      <p:sp>
        <p:nvSpPr>
          <p:cNvPr id="6" name="Footer Placeholder 5"/>
          <p:cNvSpPr>
            <a:spLocks noGrp="1"/>
          </p:cNvSpPr>
          <p:nvPr>
            <p:ph type="ftr" sz="quarter" idx="11"/>
          </p:nvPr>
        </p:nvSpPr>
        <p:spPr/>
        <p:txBody>
          <a:bodyPr/>
          <a:lstStyle/>
          <a:p>
            <a:r>
              <a:rPr lang="en-US"/>
              <a:t>Tuesday June 28, 2022</a:t>
            </a:r>
            <a:endParaRPr lang="en-US" dirty="0"/>
          </a:p>
        </p:txBody>
      </p:sp>
      <p:sp>
        <p:nvSpPr>
          <p:cNvPr id="9" name="Rectangle 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41437291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2117" y="0"/>
            <a:ext cx="12194117"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4" y="1381390"/>
            <a:ext cx="3982785"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7212" y="1320800"/>
            <a:ext cx="3721469"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4" y="3086100"/>
            <a:ext cx="3982785"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Tuesday June 28, 2022</a:t>
            </a:r>
            <a:endParaRPr lang="en-US" dirty="0"/>
          </a:p>
        </p:txBody>
      </p:sp>
      <p:sp>
        <p:nvSpPr>
          <p:cNvPr id="6" name="Footer Placeholder 5"/>
          <p:cNvSpPr>
            <a:spLocks noGrp="1"/>
          </p:cNvSpPr>
          <p:nvPr>
            <p:ph type="ftr" sz="quarter" idx="11"/>
          </p:nvPr>
        </p:nvSpPr>
        <p:spPr/>
        <p:txBody>
          <a:bodyPr/>
          <a:lstStyle/>
          <a:p>
            <a:r>
              <a:rPr lang="en-US"/>
              <a:t>Tuesday June 28, 2022</a:t>
            </a:r>
            <a:endParaRPr lang="en-US" dirty="0"/>
          </a:p>
        </p:txBody>
      </p:sp>
      <p:sp>
        <p:nvSpPr>
          <p:cNvPr id="10" name="Rectangle 9"/>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16998813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2117" y="0"/>
            <a:ext cx="12194117"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5" y="4961454"/>
            <a:ext cx="8562672"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5255" y="685800"/>
            <a:ext cx="8562672"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5253" y="5528192"/>
            <a:ext cx="8562672"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Tuesday June 28, 2022</a:t>
            </a:r>
            <a:endParaRPr lang="en-US" dirty="0"/>
          </a:p>
        </p:txBody>
      </p:sp>
      <p:sp>
        <p:nvSpPr>
          <p:cNvPr id="6" name="Footer Placeholder 5"/>
          <p:cNvSpPr>
            <a:spLocks noGrp="1"/>
          </p:cNvSpPr>
          <p:nvPr>
            <p:ph type="ftr" sz="quarter" idx="11"/>
          </p:nvPr>
        </p:nvSpPr>
        <p:spPr/>
        <p:txBody>
          <a:bodyPr/>
          <a:lstStyle/>
          <a:p>
            <a:r>
              <a:rPr lang="en-US"/>
              <a:t>Tuesday June 28, 2022</a:t>
            </a:r>
            <a:endParaRPr lang="en-US" dirty="0"/>
          </a:p>
        </p:txBody>
      </p:sp>
      <p:sp>
        <p:nvSpPr>
          <p:cNvPr id="10" name="Rectangle 9"/>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1586788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5"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4"/>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4"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4" y="3179764"/>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C127C7-85AB-4EB7-8239-3D4DDEC98F4C}" type="datetimeFigureOut">
              <a:rPr lang="en-US" smtClean="0"/>
              <a:t>6/27/2022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10C49C-8013-4E84-9EE3-73D5780D50C7}" type="slidenum">
              <a:rPr lang="en-US" smtClean="0"/>
              <a:t>‹#›</a:t>
            </a:fld>
            <a:endParaRPr lang="en-US" dirty="0"/>
          </a:p>
        </p:txBody>
      </p:sp>
    </p:spTree>
    <p:extLst>
      <p:ext uri="{BB962C8B-B14F-4D97-AF65-F5344CB8AC3E}">
        <p14:creationId xmlns:p14="http://schemas.microsoft.com/office/powerpoint/2010/main" val="2177453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2117" y="0"/>
            <a:ext cx="12194117"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4" y="927100"/>
            <a:ext cx="8562673" cy="1692720"/>
          </a:xfrm>
        </p:spPr>
        <p:txBody>
          <a:bodyP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1155254" y="3488024"/>
            <a:ext cx="8562673"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Tuesday June 28, 2022</a:t>
            </a:r>
            <a:endParaRPr lang="en-US" dirty="0"/>
          </a:p>
        </p:txBody>
      </p:sp>
      <p:sp>
        <p:nvSpPr>
          <p:cNvPr id="5" name="Footer Placeholder 4"/>
          <p:cNvSpPr>
            <a:spLocks noGrp="1"/>
          </p:cNvSpPr>
          <p:nvPr>
            <p:ph type="ftr" sz="quarter" idx="11"/>
          </p:nvPr>
        </p:nvSpPr>
        <p:spPr/>
        <p:txBody>
          <a:bodyPr/>
          <a:lstStyle/>
          <a:p>
            <a:r>
              <a:rPr lang="en-US"/>
              <a:t>Tuesday June 28, 2022</a:t>
            </a:r>
            <a:endParaRPr lang="en-US" dirty="0"/>
          </a:p>
        </p:txBody>
      </p:sp>
      <p:sp>
        <p:nvSpPr>
          <p:cNvPr id="8" name="Rectangle 7"/>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8802925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2"/>
          <p:cNvGrpSpPr/>
          <p:nvPr/>
        </p:nvGrpSpPr>
        <p:grpSpPr>
          <a:xfrm>
            <a:off x="-2117" y="0"/>
            <a:ext cx="12194117"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3" name="TextBox 22"/>
          <p:cNvSpPr txBox="1"/>
          <p:nvPr/>
        </p:nvSpPr>
        <p:spPr bwMode="gray">
          <a:xfrm>
            <a:off x="863241" y="651691"/>
            <a:ext cx="80212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9425892" y="2900293"/>
            <a:ext cx="825417"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04081" y="927100"/>
            <a:ext cx="8213847" cy="2882179"/>
          </a:xfrm>
        </p:spPr>
        <p:txBody>
          <a:bodyPr anchor="ct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849705" y="3809279"/>
            <a:ext cx="7528191"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
          </p:nvPr>
        </p:nvSpPr>
        <p:spPr>
          <a:xfrm>
            <a:off x="1155254" y="5000817"/>
            <a:ext cx="8458231"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Tuesday June 28, 2022</a:t>
            </a:r>
            <a:endParaRPr lang="en-US" dirty="0"/>
          </a:p>
        </p:txBody>
      </p:sp>
      <p:sp>
        <p:nvSpPr>
          <p:cNvPr id="5" name="Footer Placeholder 4"/>
          <p:cNvSpPr>
            <a:spLocks noGrp="1"/>
          </p:cNvSpPr>
          <p:nvPr>
            <p:ph type="ftr" sz="quarter" idx="11"/>
          </p:nvPr>
        </p:nvSpPr>
        <p:spPr/>
        <p:txBody>
          <a:bodyPr/>
          <a:lstStyle/>
          <a:p>
            <a:r>
              <a:rPr lang="en-US"/>
              <a:t>Tuesday June 28, 2022</a:t>
            </a:r>
            <a:endParaRPr lang="en-US" dirty="0"/>
          </a:p>
        </p:txBody>
      </p:sp>
      <p:sp>
        <p:nvSpPr>
          <p:cNvPr id="9" name="Rectangle 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2077830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9" name="Group 8"/>
          <p:cNvGrpSpPr/>
          <p:nvPr/>
        </p:nvGrpSpPr>
        <p:grpSpPr>
          <a:xfrm>
            <a:off x="-2117" y="0"/>
            <a:ext cx="12194117"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4" y="2057400"/>
            <a:ext cx="8562673"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5" y="5024909"/>
            <a:ext cx="8562672"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Tuesday June 28, 2022</a:t>
            </a:r>
            <a:endParaRPr lang="en-US" dirty="0"/>
          </a:p>
        </p:txBody>
      </p:sp>
      <p:sp>
        <p:nvSpPr>
          <p:cNvPr id="5" name="Footer Placeholder 4"/>
          <p:cNvSpPr>
            <a:spLocks noGrp="1"/>
          </p:cNvSpPr>
          <p:nvPr>
            <p:ph type="ftr" sz="quarter" idx="11"/>
          </p:nvPr>
        </p:nvSpPr>
        <p:spPr/>
        <p:txBody>
          <a:bodyPr/>
          <a:lstStyle/>
          <a:p>
            <a:r>
              <a:rPr lang="en-US"/>
              <a:t>Tuesday June 28, 2022</a:t>
            </a:r>
            <a:endParaRPr lang="en-US" dirty="0"/>
          </a:p>
        </p:txBody>
      </p:sp>
      <p:sp>
        <p:nvSpPr>
          <p:cNvPr id="7" name="Rectangle 6"/>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31700476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5254" y="927100"/>
            <a:ext cx="8564791"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155253" y="2489200"/>
            <a:ext cx="3084576"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3"/>
          <p:cNvSpPr>
            <a:spLocks noGrp="1"/>
          </p:cNvSpPr>
          <p:nvPr>
            <p:ph type="body" sz="half" idx="15"/>
          </p:nvPr>
        </p:nvSpPr>
        <p:spPr>
          <a:xfrm>
            <a:off x="1155253" y="3147164"/>
            <a:ext cx="3084576"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40819" y="2489200"/>
            <a:ext cx="3091891"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3"/>
          <p:cNvSpPr>
            <a:spLocks noGrp="1"/>
          </p:cNvSpPr>
          <p:nvPr>
            <p:ph type="body" sz="half" idx="16"/>
          </p:nvPr>
        </p:nvSpPr>
        <p:spPr>
          <a:xfrm>
            <a:off x="4544628" y="3147164"/>
            <a:ext cx="3091891"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44856" y="2489200"/>
            <a:ext cx="3091891"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3"/>
          <p:cNvSpPr>
            <a:spLocks noGrp="1"/>
          </p:cNvSpPr>
          <p:nvPr>
            <p:ph type="body" sz="half" idx="17"/>
          </p:nvPr>
        </p:nvSpPr>
        <p:spPr>
          <a:xfrm>
            <a:off x="7947914" y="3147164"/>
            <a:ext cx="3088833"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92707"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9936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r>
              <a:rPr lang="en-US"/>
              <a:t>Tuesday June 28, 2022</a:t>
            </a:r>
            <a:endParaRPr lang="en-US" dirty="0"/>
          </a:p>
        </p:txBody>
      </p:sp>
      <p:sp>
        <p:nvSpPr>
          <p:cNvPr id="8" name="Footer Placeholder 7"/>
          <p:cNvSpPr>
            <a:spLocks noGrp="1"/>
          </p:cNvSpPr>
          <p:nvPr>
            <p:ph type="ftr" sz="quarter" idx="11"/>
          </p:nvPr>
        </p:nvSpPr>
        <p:spPr/>
        <p:txBody>
          <a:bodyPr/>
          <a:lstStyle/>
          <a:p>
            <a:r>
              <a:rPr lang="en-US"/>
              <a:t>Tuesday June 28, 2022</a:t>
            </a:r>
            <a:endParaRPr lang="en-US" dirty="0"/>
          </a:p>
        </p:txBody>
      </p:sp>
      <p:sp>
        <p:nvSpPr>
          <p:cNvPr id="9" name="Slide Number Placeholder 8"/>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41179185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5253" y="927100"/>
            <a:ext cx="8460347"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155253" y="4179596"/>
            <a:ext cx="3084576"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Picture Placeholder 2"/>
          <p:cNvSpPr>
            <a:spLocks noGrp="1" noChangeAspect="1"/>
          </p:cNvSpPr>
          <p:nvPr>
            <p:ph type="pic" idx="15"/>
          </p:nvPr>
        </p:nvSpPr>
        <p:spPr>
          <a:xfrm>
            <a:off x="1358740" y="2489200"/>
            <a:ext cx="2686859"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8"/>
          </p:nvPr>
        </p:nvSpPr>
        <p:spPr>
          <a:xfrm>
            <a:off x="1155252" y="4837559"/>
            <a:ext cx="3084576"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48167" y="4179595"/>
            <a:ext cx="3091891"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Picture Placeholder 2"/>
          <p:cNvSpPr>
            <a:spLocks noGrp="1" noChangeAspect="1"/>
          </p:cNvSpPr>
          <p:nvPr>
            <p:ph type="pic" idx="21"/>
          </p:nvPr>
        </p:nvSpPr>
        <p:spPr>
          <a:xfrm>
            <a:off x="4737585" y="2489200"/>
            <a:ext cx="2686859"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48167" y="4848209"/>
            <a:ext cx="3091891"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44856" y="4179596"/>
            <a:ext cx="3091891"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9" name="Picture Placeholder 2"/>
          <p:cNvSpPr>
            <a:spLocks noGrp="1" noChangeAspect="1"/>
          </p:cNvSpPr>
          <p:nvPr>
            <p:ph type="pic" idx="22"/>
          </p:nvPr>
        </p:nvSpPr>
        <p:spPr>
          <a:xfrm>
            <a:off x="8144855" y="2489200"/>
            <a:ext cx="2686859"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44856" y="4837559"/>
            <a:ext cx="3091891"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0" name="Straight Connector 39"/>
          <p:cNvCxnSpPr/>
          <p:nvPr/>
        </p:nvCxnSpPr>
        <p:spPr>
          <a:xfrm>
            <a:off x="4386692"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79936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r>
              <a:rPr lang="en-US"/>
              <a:t>Tuesday June 28, 2022</a:t>
            </a:r>
            <a:endParaRPr lang="en-US" dirty="0"/>
          </a:p>
        </p:txBody>
      </p:sp>
      <p:sp>
        <p:nvSpPr>
          <p:cNvPr id="8" name="Footer Placeholder 7"/>
          <p:cNvSpPr>
            <a:spLocks noGrp="1"/>
          </p:cNvSpPr>
          <p:nvPr>
            <p:ph type="ftr" sz="quarter" idx="11"/>
          </p:nvPr>
        </p:nvSpPr>
        <p:spPr/>
        <p:txBody>
          <a:bodyPr/>
          <a:lstStyle/>
          <a:p>
            <a:r>
              <a:rPr lang="en-US"/>
              <a:t>Tuesday June 28, 2022</a:t>
            </a:r>
            <a:endParaRPr lang="en-US" dirty="0"/>
          </a:p>
        </p:txBody>
      </p:sp>
      <p:sp>
        <p:nvSpPr>
          <p:cNvPr id="9" name="Slide Number Placeholder 8"/>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32810094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161735" y="6387911"/>
            <a:ext cx="1320799" cy="228659"/>
          </a:xfrm>
        </p:spPr>
        <p:txBody>
          <a:bodyPr/>
          <a:lstStyle/>
          <a:p>
            <a:r>
              <a:rPr lang="en-US"/>
              <a:t>Tuesday June 28, 2022</a:t>
            </a:r>
          </a:p>
        </p:txBody>
      </p:sp>
      <p:sp>
        <p:nvSpPr>
          <p:cNvPr id="5" name="Footer Placeholder 4"/>
          <p:cNvSpPr>
            <a:spLocks noGrp="1"/>
          </p:cNvSpPr>
          <p:nvPr>
            <p:ph type="ftr" sz="quarter" idx="11"/>
          </p:nvPr>
        </p:nvSpPr>
        <p:spPr>
          <a:xfrm>
            <a:off x="688178" y="6387910"/>
            <a:ext cx="5146393" cy="228660"/>
          </a:xfrm>
        </p:spPr>
        <p:txBody>
          <a:bodyPr/>
          <a:lstStyle/>
          <a:p>
            <a:r>
              <a:rPr lang="en-US"/>
              <a:t>Tuesday June 28, 2022</a:t>
            </a:r>
          </a:p>
        </p:txBody>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1789C0F2-17E0-497A-9BBE-0C73201AAFE3}" type="slidenum">
              <a:rPr lang="en-US" smtClean="0"/>
              <a:pPr/>
              <a:t>‹#›</a:t>
            </a:fld>
            <a:endParaRPr lang="en-US"/>
          </a:p>
        </p:txBody>
      </p:sp>
    </p:spTree>
    <p:extLst>
      <p:ext uri="{BB962C8B-B14F-4D97-AF65-F5344CB8AC3E}">
        <p14:creationId xmlns:p14="http://schemas.microsoft.com/office/powerpoint/2010/main" val="39590011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2117" y="0"/>
            <a:ext cx="1216056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553157" y="402165"/>
            <a:ext cx="6147420"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2731745" y="1211129"/>
            <a:ext cx="5995993" cy="4435745"/>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12192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 name="Vertical Title 1"/>
          <p:cNvSpPr>
            <a:spLocks noGrp="1"/>
          </p:cNvSpPr>
          <p:nvPr>
            <p:ph type="title" orient="vert"/>
          </p:nvPr>
        </p:nvSpPr>
        <p:spPr>
          <a:xfrm>
            <a:off x="8233237" y="1447799"/>
            <a:ext cx="1484688" cy="4572001"/>
          </a:xfrm>
        </p:spPr>
        <p:txBody>
          <a:bodyPr vert="eaVert" anchor="ctr"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5651" y="1447799"/>
            <a:ext cx="5889248" cy="4572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Tuesday June 28, 2022</a:t>
            </a:r>
          </a:p>
        </p:txBody>
      </p:sp>
      <p:sp>
        <p:nvSpPr>
          <p:cNvPr id="5" name="Footer Placeholder 4"/>
          <p:cNvSpPr>
            <a:spLocks noGrp="1"/>
          </p:cNvSpPr>
          <p:nvPr>
            <p:ph type="ftr" sz="quarter" idx="11"/>
          </p:nvPr>
        </p:nvSpPr>
        <p:spPr>
          <a:xfrm>
            <a:off x="718062" y="6365498"/>
            <a:ext cx="5146393" cy="228660"/>
          </a:xfrm>
        </p:spPr>
        <p:txBody>
          <a:bodyPr/>
          <a:lstStyle/>
          <a:p>
            <a:r>
              <a:rPr lang="en-US"/>
              <a:t>Tuesday June 28, 2022</a:t>
            </a:r>
          </a:p>
        </p:txBody>
      </p:sp>
      <p:sp>
        <p:nvSpPr>
          <p:cNvPr id="9" name="Rectangle 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1789C0F2-17E0-497A-9BBE-0C73201AAFE3}" type="slidenum">
              <a:rPr lang="en-US" smtClean="0"/>
              <a:pPr/>
              <a:t>‹#›</a:t>
            </a:fld>
            <a:endParaRPr lang="en-US"/>
          </a:p>
        </p:txBody>
      </p:sp>
    </p:spTree>
    <p:extLst>
      <p:ext uri="{BB962C8B-B14F-4D97-AF65-F5344CB8AC3E}">
        <p14:creationId xmlns:p14="http://schemas.microsoft.com/office/powerpoint/2010/main" val="3470375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5"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C127C7-85AB-4EB7-8239-3D4DDEC98F4C}" type="datetimeFigureOut">
              <a:rPr lang="en-US" smtClean="0"/>
              <a:t>6/27/2022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10C49C-8013-4E84-9EE3-73D5780D50C7}" type="slidenum">
              <a:rPr lang="en-US" smtClean="0"/>
              <a:t>‹#›</a:t>
            </a:fld>
            <a:endParaRPr lang="en-US" dirty="0"/>
          </a:p>
        </p:txBody>
      </p:sp>
    </p:spTree>
    <p:extLst>
      <p:ext uri="{BB962C8B-B14F-4D97-AF65-F5344CB8AC3E}">
        <p14:creationId xmlns:p14="http://schemas.microsoft.com/office/powerpoint/2010/main" val="1271767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C127C7-85AB-4EB7-8239-3D4DDEC98F4C}" type="datetimeFigureOut">
              <a:rPr lang="en-US" smtClean="0"/>
              <a:t>6/27/2022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1D10C49C-8013-4E84-9EE3-73D5780D50C7}" type="slidenum">
              <a:rPr lang="en-US" smtClean="0"/>
              <a:t>‹#›</a:t>
            </a:fld>
            <a:endParaRPr lang="en-US" dirty="0"/>
          </a:p>
        </p:txBody>
      </p:sp>
    </p:spTree>
    <p:extLst>
      <p:ext uri="{BB962C8B-B14F-4D97-AF65-F5344CB8AC3E}">
        <p14:creationId xmlns:p14="http://schemas.microsoft.com/office/powerpoint/2010/main" val="3095421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5" y="1447800"/>
            <a:ext cx="5190067"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2"/>
            <a:ext cx="2793159"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C127C7-85AB-4EB7-8239-3D4DDEC98F4C}" type="datetimeFigureOut">
              <a:rPr lang="en-US" smtClean="0"/>
              <a:t>6/27/2022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D10C49C-8013-4E84-9EE3-73D5780D50C7}" type="slidenum">
              <a:rPr lang="en-US" smtClean="0"/>
              <a:t>‹#›</a:t>
            </a:fld>
            <a:endParaRPr lang="en-US" dirty="0"/>
          </a:p>
        </p:txBody>
      </p:sp>
    </p:spTree>
    <p:extLst>
      <p:ext uri="{BB962C8B-B14F-4D97-AF65-F5344CB8AC3E}">
        <p14:creationId xmlns:p14="http://schemas.microsoft.com/office/powerpoint/2010/main" val="663672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5"/>
            <a:ext cx="3865135"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2"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C127C7-85AB-4EB7-8239-3D4DDEC98F4C}" type="datetimeFigureOut">
              <a:rPr lang="en-US" smtClean="0"/>
              <a:t>6/27/2022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D10C49C-8013-4E84-9EE3-73D5780D50C7}" type="slidenum">
              <a:rPr lang="en-US" smtClean="0"/>
              <a:t>‹#›</a:t>
            </a:fld>
            <a:endParaRPr lang="en-US" dirty="0"/>
          </a:p>
        </p:txBody>
      </p:sp>
    </p:spTree>
    <p:extLst>
      <p:ext uri="{BB962C8B-B14F-4D97-AF65-F5344CB8AC3E}">
        <p14:creationId xmlns:p14="http://schemas.microsoft.com/office/powerpoint/2010/main" val="3320079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1.jpe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5"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6" y="6391840"/>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13C127C7-85AB-4EB7-8239-3D4DDEC98F4C}" type="datetimeFigureOut">
              <a:rPr lang="en-US" smtClean="0"/>
              <a:t>6/27/2022</a:t>
            </a:fld>
            <a:endParaRPr lang="en-US" dirty="0"/>
          </a:p>
        </p:txBody>
      </p:sp>
      <p:sp>
        <p:nvSpPr>
          <p:cNvPr id="5" name="Footer Placeholder 4"/>
          <p:cNvSpPr>
            <a:spLocks noGrp="1"/>
          </p:cNvSpPr>
          <p:nvPr>
            <p:ph type="ftr" sz="quarter" idx="3"/>
          </p:nvPr>
        </p:nvSpPr>
        <p:spPr>
          <a:xfrm>
            <a:off x="561111" y="6391840"/>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2" y="295731"/>
            <a:ext cx="838199" cy="767687"/>
          </a:xfrm>
          <a:prstGeom prst="rect">
            <a:avLst/>
          </a:prstGeom>
        </p:spPr>
        <p:txBody>
          <a:bodyPr vert="horz" lIns="91440" tIns="45720" rIns="91440" bIns="45720" rtlCol="0" anchor="b"/>
          <a:lstStyle>
            <a:lvl1pPr algn="ctr">
              <a:defRPr sz="2800" b="0" i="0">
                <a:solidFill>
                  <a:schemeClr val="bg1"/>
                </a:solidFill>
              </a:defRPr>
            </a:lvl1pPr>
          </a:lstStyle>
          <a:p>
            <a:fld id="{1D10C49C-8013-4E84-9EE3-73D5780D50C7}" type="slidenum">
              <a:rPr lang="en-US" smtClean="0"/>
              <a:t>‹#›</a:t>
            </a:fld>
            <a:endParaRPr lang="en-US" dirty="0"/>
          </a:p>
        </p:txBody>
      </p:sp>
    </p:spTree>
    <p:extLst>
      <p:ext uri="{BB962C8B-B14F-4D97-AF65-F5344CB8AC3E}">
        <p14:creationId xmlns:p14="http://schemas.microsoft.com/office/powerpoint/2010/main" val="3542465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6"/>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433" y="287339"/>
            <a:ext cx="10058400"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9" name="Text Placeholder 2"/>
          <p:cNvSpPr>
            <a:spLocks noGrp="1"/>
          </p:cNvSpPr>
          <p:nvPr>
            <p:ph type="body" idx="1"/>
          </p:nvPr>
        </p:nvSpPr>
        <p:spPr bwMode="auto">
          <a:xfrm>
            <a:off x="1096433" y="1846264"/>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096433" y="6459539"/>
            <a:ext cx="2472267" cy="365125"/>
          </a:xfrm>
          <a:prstGeom prst="rect">
            <a:avLst/>
          </a:prstGeom>
        </p:spPr>
        <p:txBody>
          <a:bodyPr vert="horz" lIns="91440" tIns="45720" rIns="91440" bIns="45720" rtlCol="0" anchor="ctr"/>
          <a:lstStyle>
            <a:lvl1pPr algn="l">
              <a:defRPr sz="900">
                <a:solidFill>
                  <a:srgbClr val="FFFFFF"/>
                </a:solidFill>
              </a:defRPr>
            </a:lvl1pPr>
          </a:lstStyle>
          <a:p>
            <a:pPr eaLnBrk="0" fontAlgn="base" hangingPunct="0">
              <a:spcBef>
                <a:spcPct val="0"/>
              </a:spcBef>
              <a:spcAft>
                <a:spcPct val="0"/>
              </a:spcAft>
              <a:defRPr/>
            </a:pPr>
            <a:fld id="{A1E40C5E-D753-4C37-AEFA-01F57A1DE17B}" type="datetime1">
              <a:rPr lang="en-US" smtClean="0"/>
              <a:pPr eaLnBrk="0" fontAlgn="base" hangingPunct="0">
                <a:spcBef>
                  <a:spcPct val="0"/>
                </a:spcBef>
                <a:spcAft>
                  <a:spcPct val="0"/>
                </a:spcAft>
                <a:defRPr/>
              </a:pPr>
              <a:t>6/27/2022</a:t>
            </a:fld>
            <a:endParaRPr lang="en-US" dirty="0"/>
          </a:p>
        </p:txBody>
      </p:sp>
      <p:sp>
        <p:nvSpPr>
          <p:cNvPr id="5" name="Footer Placeholder 4"/>
          <p:cNvSpPr>
            <a:spLocks noGrp="1"/>
          </p:cNvSpPr>
          <p:nvPr>
            <p:ph type="ftr" sz="quarter" idx="3"/>
          </p:nvPr>
        </p:nvSpPr>
        <p:spPr>
          <a:xfrm>
            <a:off x="3687234" y="6459539"/>
            <a:ext cx="4821767"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0" fontAlgn="base" hangingPunct="0">
              <a:spcBef>
                <a:spcPct val="0"/>
              </a:spcBef>
              <a:spcAft>
                <a:spcPct val="0"/>
              </a:spcAft>
              <a:defRPr/>
            </a:pPr>
            <a:endParaRPr lang="en-US" dirty="0"/>
          </a:p>
        </p:txBody>
      </p:sp>
      <p:sp>
        <p:nvSpPr>
          <p:cNvPr id="6" name="Slide Number Placeholder 5"/>
          <p:cNvSpPr>
            <a:spLocks noGrp="1"/>
          </p:cNvSpPr>
          <p:nvPr>
            <p:ph type="sldNum" sz="quarter" idx="4"/>
          </p:nvPr>
        </p:nvSpPr>
        <p:spPr>
          <a:xfrm>
            <a:off x="9899651" y="6459539"/>
            <a:ext cx="1312333"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FFFFFF"/>
                </a:solidFill>
              </a:defRPr>
            </a:lvl1pPr>
          </a:lstStyle>
          <a:p>
            <a:pPr eaLnBrk="0" fontAlgn="base" hangingPunct="0">
              <a:spcBef>
                <a:spcPct val="0"/>
              </a:spcBef>
              <a:spcAft>
                <a:spcPct val="0"/>
              </a:spcAft>
              <a:defRPr/>
            </a:pPr>
            <a:fld id="{F7CDBE90-AC00-458C-95A9-1BE3B0C6F103}" type="slidenum">
              <a:rPr lang="en-US" altLang="en-US" smtClean="0"/>
              <a:pPr eaLnBrk="0" fontAlgn="base" hangingPunct="0">
                <a:spcBef>
                  <a:spcPct val="0"/>
                </a:spcBef>
                <a:spcAft>
                  <a:spcPct val="0"/>
                </a:spcAft>
                <a:defRPr/>
              </a:pPr>
              <a:t>‹#›</a:t>
            </a:fld>
            <a:endParaRPr lang="en-US" altLang="en-US" dirty="0"/>
          </a:p>
        </p:txBody>
      </p:sp>
      <p:cxnSp>
        <p:nvCxnSpPr>
          <p:cNvPr id="10" name="Straight Connector 9"/>
          <p:cNvCxnSpPr/>
          <p:nvPr/>
        </p:nvCxnSpPr>
        <p:spPr>
          <a:xfrm>
            <a:off x="1193800" y="1738313"/>
            <a:ext cx="996738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4316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7"/>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434" y="287340"/>
            <a:ext cx="10058400"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9" name="Text Placeholder 2"/>
          <p:cNvSpPr>
            <a:spLocks noGrp="1"/>
          </p:cNvSpPr>
          <p:nvPr>
            <p:ph type="body" idx="1"/>
          </p:nvPr>
        </p:nvSpPr>
        <p:spPr bwMode="auto">
          <a:xfrm>
            <a:off x="1096434" y="1846265"/>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096434" y="6459540"/>
            <a:ext cx="2472267" cy="365125"/>
          </a:xfrm>
          <a:prstGeom prst="rect">
            <a:avLst/>
          </a:prstGeom>
        </p:spPr>
        <p:txBody>
          <a:bodyPr vert="horz" lIns="91440" tIns="45720" rIns="91440" bIns="45720" rtlCol="0" anchor="ctr"/>
          <a:lstStyle>
            <a:lvl1pPr algn="l">
              <a:defRPr sz="900">
                <a:solidFill>
                  <a:srgbClr val="FFFFFF"/>
                </a:solidFill>
              </a:defRPr>
            </a:lvl1pPr>
          </a:lstStyle>
          <a:p>
            <a:pPr marL="0" marR="0" lvl="0" indent="0" algn="l" defTabSz="457206" rtl="0" eaLnBrk="0" fontAlgn="base" latinLnBrk="0" hangingPunct="0">
              <a:lnSpc>
                <a:spcPct val="100000"/>
              </a:lnSpc>
              <a:spcBef>
                <a:spcPct val="0"/>
              </a:spcBef>
              <a:spcAft>
                <a:spcPct val="0"/>
              </a:spcAft>
              <a:buClrTx/>
              <a:buSzTx/>
              <a:buFontTx/>
              <a:buNone/>
              <a:tabLst/>
              <a:defRPr/>
            </a:pPr>
            <a:fld id="{18BF28DA-EEEE-45E2-802B-FB99CD3B28F2}"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6" rtl="0" eaLnBrk="0" fontAlgn="base" latinLnBrk="0" hangingPunct="0">
                <a:lnSpc>
                  <a:spcPct val="100000"/>
                </a:lnSpc>
                <a:spcBef>
                  <a:spcPct val="0"/>
                </a:spcBef>
                <a:spcAft>
                  <a:spcPct val="0"/>
                </a:spcAft>
                <a:buClrTx/>
                <a:buSzTx/>
                <a:buFontTx/>
                <a:buNone/>
                <a:tabLst/>
                <a:defRPr/>
              </a:pPr>
              <a:t>6/27/2022</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687234" y="6459540"/>
            <a:ext cx="4821767" cy="365125"/>
          </a:xfrm>
          <a:prstGeom prst="rect">
            <a:avLst/>
          </a:prstGeom>
        </p:spPr>
        <p:txBody>
          <a:bodyPr vert="horz" lIns="91440" tIns="45720" rIns="91440" bIns="45720" rtlCol="0" anchor="ctr"/>
          <a:lstStyle>
            <a:lvl1pPr algn="ctr">
              <a:defRPr sz="900" cap="all" baseline="0">
                <a:solidFill>
                  <a:srgbClr val="FFFFFF"/>
                </a:solidFill>
              </a:defRPr>
            </a:lvl1pPr>
          </a:lstStyle>
          <a:p>
            <a:pPr marL="0" marR="0" lvl="0" indent="0" algn="ctr" defTabSz="457206" rtl="0" eaLnBrk="0" fontAlgn="base" latinLnBrk="0" hangingPunct="0">
              <a:lnSpc>
                <a:spcPct val="100000"/>
              </a:lnSpc>
              <a:spcBef>
                <a:spcPct val="0"/>
              </a:spcBef>
              <a:spcAft>
                <a:spcPct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9899653" y="6459540"/>
            <a:ext cx="1312332" cy="365125"/>
          </a:xfrm>
          <a:prstGeom prst="rect">
            <a:avLst/>
          </a:prstGeom>
        </p:spPr>
        <p:txBody>
          <a:bodyPr vert="horz" wrap="square" lIns="91440" tIns="45720" rIns="91440" bIns="45720" numCol="1" anchor="ctr" anchorCtr="0" compatLnSpc="1">
            <a:prstTxWarp prst="textNoShape">
              <a:avLst/>
            </a:prstTxWarp>
          </a:bodyPr>
          <a:lstStyle>
            <a:lvl1pPr algn="r">
              <a:defRPr sz="1001">
                <a:solidFill>
                  <a:srgbClr val="FFFFFF"/>
                </a:solidFill>
              </a:defRPr>
            </a:lvl1pPr>
          </a:lstStyle>
          <a:p>
            <a:pPr marL="0" marR="0" lvl="0" indent="0" algn="r" defTabSz="457206" rtl="0" eaLnBrk="0" fontAlgn="base" latinLnBrk="0" hangingPunct="0">
              <a:lnSpc>
                <a:spcPct val="100000"/>
              </a:lnSpc>
              <a:spcBef>
                <a:spcPct val="0"/>
              </a:spcBef>
              <a:spcAft>
                <a:spcPct val="0"/>
              </a:spcAft>
              <a:buClrTx/>
              <a:buSzTx/>
              <a:buFontTx/>
              <a:buNone/>
              <a:tabLst/>
              <a:defRPr/>
            </a:pPr>
            <a:fld id="{90B2895D-17E1-4BA6-A2F3-F767EA547196}" type="slidenum">
              <a:rPr kumimoji="0" lang="en-US" altLang="en-US" sz="1001"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6" rtl="0" eaLnBrk="0" fontAlgn="base" latinLnBrk="0" hangingPunct="0">
                <a:lnSpc>
                  <a:spcPct val="100000"/>
                </a:lnSpc>
                <a:spcBef>
                  <a:spcPct val="0"/>
                </a:spcBef>
                <a:spcAft>
                  <a:spcPct val="0"/>
                </a:spcAft>
                <a:buClrTx/>
                <a:buSzTx/>
                <a:buFontTx/>
                <a:buNone/>
                <a:tabLst/>
                <a:defRPr/>
              </a:pPr>
              <a:t>‹#›</a:t>
            </a:fld>
            <a:endParaRPr kumimoji="0" lang="en-US" altLang="en-US" sz="100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0" name="Straight Connector 9"/>
          <p:cNvCxnSpPr/>
          <p:nvPr/>
        </p:nvCxnSpPr>
        <p:spPr>
          <a:xfrm>
            <a:off x="1193799" y="1738313"/>
            <a:ext cx="996738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32681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6"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11"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17"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23"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90" indent="-90490" algn="l" rtl="0" eaLnBrk="0" fontAlgn="base" hangingPunct="0">
        <a:lnSpc>
          <a:spcPct val="90000"/>
        </a:lnSpc>
        <a:spcBef>
          <a:spcPts val="1200"/>
        </a:spcBef>
        <a:spcAft>
          <a:spcPts val="201"/>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93" indent="-182566" algn="l" rtl="0" eaLnBrk="0" fontAlgn="base" hangingPunct="0">
        <a:lnSpc>
          <a:spcPct val="90000"/>
        </a:lnSpc>
        <a:spcBef>
          <a:spcPts val="201"/>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45" indent="-182566" algn="l" rtl="0" eaLnBrk="0" fontAlgn="base" hangingPunct="0">
        <a:lnSpc>
          <a:spcPct val="90000"/>
        </a:lnSpc>
        <a:spcBef>
          <a:spcPts val="201"/>
        </a:spcBef>
        <a:spcAft>
          <a:spcPts val="400"/>
        </a:spcAft>
        <a:buClr>
          <a:schemeClr val="accent1"/>
        </a:buClr>
        <a:buFont typeface="Calibri" panose="020F0502020204030204" pitchFamily="34" charset="0"/>
        <a:buChar char="◦"/>
        <a:defRPr sz="1401" kern="1200">
          <a:solidFill>
            <a:srgbClr val="404040"/>
          </a:solidFill>
          <a:latin typeface="+mn-lt"/>
          <a:ea typeface="+mn-ea"/>
          <a:cs typeface="+mn-cs"/>
        </a:defRPr>
      </a:lvl3pPr>
      <a:lvl4pPr marL="749309" indent="-182566" algn="l" rtl="0" eaLnBrk="0" fontAlgn="base" hangingPunct="0">
        <a:lnSpc>
          <a:spcPct val="90000"/>
        </a:lnSpc>
        <a:spcBef>
          <a:spcPts val="201"/>
        </a:spcBef>
        <a:spcAft>
          <a:spcPts val="400"/>
        </a:spcAft>
        <a:buClr>
          <a:schemeClr val="accent1"/>
        </a:buClr>
        <a:buFont typeface="Calibri" panose="020F0502020204030204" pitchFamily="34" charset="0"/>
        <a:buChar char="◦"/>
        <a:defRPr sz="1401" kern="1200">
          <a:solidFill>
            <a:srgbClr val="404040"/>
          </a:solidFill>
          <a:latin typeface="+mn-lt"/>
          <a:ea typeface="+mn-ea"/>
          <a:cs typeface="+mn-cs"/>
        </a:defRPr>
      </a:lvl4pPr>
      <a:lvl5pPr marL="931875" indent="-182566" algn="l" rtl="0" eaLnBrk="0" fontAlgn="base" hangingPunct="0">
        <a:lnSpc>
          <a:spcPct val="90000"/>
        </a:lnSpc>
        <a:spcBef>
          <a:spcPts val="201"/>
        </a:spcBef>
        <a:spcAft>
          <a:spcPts val="400"/>
        </a:spcAft>
        <a:buClr>
          <a:schemeClr val="accent1"/>
        </a:buClr>
        <a:buFont typeface="Calibri" panose="020F0502020204030204" pitchFamily="34" charset="0"/>
        <a:buChar char="◦"/>
        <a:defRPr sz="1401" kern="1200">
          <a:solidFill>
            <a:srgbClr val="404040"/>
          </a:solidFill>
          <a:latin typeface="+mn-lt"/>
          <a:ea typeface="+mn-ea"/>
          <a:cs typeface="+mn-cs"/>
        </a:defRPr>
      </a:lvl5pPr>
      <a:lvl6pPr marL="1100014" indent="-228604" algn="l" defTabSz="914411"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6" indent="-228604" algn="l" defTabSz="914411"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9" indent="-228604" algn="l" defTabSz="914411"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21" indent="-228604" algn="l" defTabSz="914411"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grpSp>
        <p:nvGrpSpPr>
          <p:cNvPr id="6" name="Group 5"/>
          <p:cNvGrpSpPr/>
          <p:nvPr/>
        </p:nvGrpSpPr>
        <p:grpSpPr>
          <a:xfrm>
            <a:off x="-2117" y="0"/>
            <a:ext cx="12194117" cy="6860798"/>
            <a:chOff x="-1588" y="0"/>
            <a:chExt cx="9145588" cy="6860798"/>
          </a:xfrm>
        </p:grpSpPr>
        <p:sp>
          <p:nvSpPr>
            <p:cNvPr id="14" name="Rectangle 13"/>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1155253" y="927100"/>
            <a:ext cx="8460347"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2509" y="2489200"/>
            <a:ext cx="8460347" cy="353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099258" y="6365499"/>
            <a:ext cx="1320799" cy="228659"/>
          </a:xfrm>
          <a:prstGeom prst="rect">
            <a:avLst/>
          </a:prstGeom>
        </p:spPr>
        <p:txBody>
          <a:bodyPr vert="horz" lIns="91440" tIns="45720" rIns="91440" bIns="45720" rtlCol="0" anchor="b"/>
          <a:lstStyle>
            <a:lvl1pPr algn="r">
              <a:defRPr sz="900" b="1" i="0">
                <a:solidFill>
                  <a:schemeClr val="accent1"/>
                </a:solidFill>
              </a:defRPr>
            </a:lvl1pPr>
          </a:lstStyle>
          <a:p>
            <a:r>
              <a:rPr lang="en-US"/>
              <a:t>Tuesday June 28, 2022</a:t>
            </a:r>
            <a:endParaRPr lang="en-US" dirty="0"/>
          </a:p>
        </p:txBody>
      </p:sp>
      <p:sp>
        <p:nvSpPr>
          <p:cNvPr id="5" name="Footer Placeholder 4"/>
          <p:cNvSpPr>
            <a:spLocks noGrp="1"/>
          </p:cNvSpPr>
          <p:nvPr>
            <p:ph type="ftr" sz="quarter" idx="3"/>
          </p:nvPr>
        </p:nvSpPr>
        <p:spPr>
          <a:xfrm>
            <a:off x="787792" y="6365497"/>
            <a:ext cx="5146393" cy="228660"/>
          </a:xfrm>
          <a:prstGeom prst="rect">
            <a:avLst/>
          </a:prstGeom>
        </p:spPr>
        <p:txBody>
          <a:bodyPr vert="horz" lIns="91440" tIns="45720" rIns="91440" bIns="45720" rtlCol="0" anchor="b"/>
          <a:lstStyle>
            <a:lvl1pPr algn="l">
              <a:defRPr sz="900" b="1" i="0">
                <a:solidFill>
                  <a:schemeClr val="accent1"/>
                </a:solidFill>
              </a:defRPr>
            </a:lvl1pPr>
          </a:lstStyle>
          <a:p>
            <a:r>
              <a:rPr lang="en-US"/>
              <a:t>Tuesday June 28, 2022</a:t>
            </a:r>
            <a:endParaRPr lang="en-US" dirty="0"/>
          </a:p>
        </p:txBody>
      </p:sp>
      <p:sp>
        <p:nvSpPr>
          <p:cNvPr id="26" name="Rectangle 25"/>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10238155" y="295731"/>
            <a:ext cx="1055077" cy="767687"/>
          </a:xfrm>
          <a:prstGeom prst="rect">
            <a:avLst/>
          </a:prstGeom>
        </p:spPr>
        <p:txBody>
          <a:bodyPr anchor="b"/>
          <a:lstStyle>
            <a:lvl1pPr algn="ctr">
              <a:defRPr sz="2800">
                <a:solidFill>
                  <a:schemeClr val="bg1"/>
                </a:solidFill>
              </a:defRPr>
            </a:lvl1p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300979722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hf sldNum="0" hdr="0" ftr="0"/>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jpe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emf"/><Relationship Id="rId7" Type="http://schemas.openxmlformats.org/officeDocument/2006/relationships/image" Target="../media/image41.jpeg"/><Relationship Id="rId2" Type="http://schemas.openxmlformats.org/officeDocument/2006/relationships/image" Target="../media/image36.emf"/><Relationship Id="rId1" Type="http://schemas.openxmlformats.org/officeDocument/2006/relationships/slideLayout" Target="../slideLayouts/slideLayout41.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image" Target="../media/image38.emf"/></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41.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0.png"/><Relationship Id="rId1" Type="http://schemas.openxmlformats.org/officeDocument/2006/relationships/slideLayout" Target="../slideLayouts/slideLayout41.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4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hyperlink" Target="mailto:ERAY@WIHRI.ORG" TargetMode="External"/><Relationship Id="rId2" Type="http://schemas.openxmlformats.org/officeDocument/2006/relationships/hyperlink" Target="mailto:RIMomsPRN@CARENE.oRG" TargetMode="External"/><Relationship Id="rId1" Type="http://schemas.openxmlformats.org/officeDocument/2006/relationships/slideLayout" Target="../slideLayouts/slideLayout42.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66.jpe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69.png"/><Relationship Id="rId5" Type="http://schemas.openxmlformats.org/officeDocument/2006/relationships/image" Target="../media/image66.jpe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hyperlink" Target="https://www.ctc-ri.org/" TargetMode="External"/><Relationship Id="rId2" Type="http://schemas.openxmlformats.org/officeDocument/2006/relationships/hyperlink" Target="https://www.ctc-ri.org/news-events/pcmh-news-and-articles/monthly-newsletters" TargetMode="External"/><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4.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4.xml"/><Relationship Id="rId5" Type="http://schemas.openxmlformats.org/officeDocument/2006/relationships/image" Target="../media/image34.pn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5E62F7F-FFB0-4DA4-BE3B-C29EDD1B4A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7452" y="3498035"/>
            <a:ext cx="2664541" cy="1690191"/>
          </a:xfrm>
          <a:prstGeom prst="rect">
            <a:avLst/>
          </a:prstGeom>
        </p:spPr>
      </p:pic>
      <p:pic>
        <p:nvPicPr>
          <p:cNvPr id="16" name="Picture 8" descr="TriCounty">
            <a:extLst>
              <a:ext uri="{FF2B5EF4-FFF2-40B4-BE49-F238E27FC236}">
                <a16:creationId xmlns:a16="http://schemas.microsoft.com/office/drawing/2014/main" id="{53BDBDED-052E-4BD3-901F-EC84D7ED9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77" y="5346821"/>
            <a:ext cx="4263497" cy="13193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Victa">
            <a:extLst>
              <a:ext uri="{FF2B5EF4-FFF2-40B4-BE49-F238E27FC236}">
                <a16:creationId xmlns:a16="http://schemas.microsoft.com/office/drawing/2014/main" id="{BE3C01A1-EBED-4588-AD48-98A5F48D1F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559" y="5346821"/>
            <a:ext cx="2460259" cy="9952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AB60F8EB-591B-4D1C-9EC5-DDFA2C3F83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0509" y="749539"/>
            <a:ext cx="4397104" cy="919203"/>
          </a:xfrm>
          <a:prstGeom prst="rect">
            <a:avLst/>
          </a:prstGeom>
        </p:spPr>
      </p:pic>
      <p:sp>
        <p:nvSpPr>
          <p:cNvPr id="2" name="TextBox 1">
            <a:extLst>
              <a:ext uri="{FF2B5EF4-FFF2-40B4-BE49-F238E27FC236}">
                <a16:creationId xmlns:a16="http://schemas.microsoft.com/office/drawing/2014/main" id="{680E81E6-E4A9-4A9A-AF77-FA2A9DF1311E}"/>
              </a:ext>
            </a:extLst>
          </p:cNvPr>
          <p:cNvSpPr txBox="1"/>
          <p:nvPr/>
        </p:nvSpPr>
        <p:spPr>
          <a:xfrm>
            <a:off x="1074830" y="833960"/>
            <a:ext cx="2418227" cy="646331"/>
          </a:xfrm>
          <a:prstGeom prst="rect">
            <a:avLst/>
          </a:prstGeom>
          <a:noFill/>
        </p:spPr>
        <p:txBody>
          <a:bodyPr wrap="square" rtlCol="0">
            <a:spAutoFit/>
          </a:bodyPr>
          <a:lstStyle/>
          <a:p>
            <a:r>
              <a:rPr lang="en-US" sz="3600" b="1" dirty="0">
                <a:solidFill>
                  <a:schemeClr val="bg1"/>
                </a:solidFill>
              </a:rPr>
              <a:t>Welcome</a:t>
            </a:r>
          </a:p>
        </p:txBody>
      </p:sp>
      <p:sp>
        <p:nvSpPr>
          <p:cNvPr id="25" name="TextBox 24">
            <a:extLst>
              <a:ext uri="{FF2B5EF4-FFF2-40B4-BE49-F238E27FC236}">
                <a16:creationId xmlns:a16="http://schemas.microsoft.com/office/drawing/2014/main" id="{8B540791-8AB2-47E0-8EEB-5D434EFFD88A}"/>
              </a:ext>
            </a:extLst>
          </p:cNvPr>
          <p:cNvSpPr txBox="1"/>
          <p:nvPr/>
        </p:nvSpPr>
        <p:spPr>
          <a:xfrm>
            <a:off x="8217863" y="833960"/>
            <a:ext cx="2888502" cy="646331"/>
          </a:xfrm>
          <a:prstGeom prst="rect">
            <a:avLst/>
          </a:prstGeom>
          <a:noFill/>
        </p:spPr>
        <p:txBody>
          <a:bodyPr wrap="square" rtlCol="0">
            <a:spAutoFit/>
          </a:bodyPr>
          <a:lstStyle/>
          <a:p>
            <a:r>
              <a:rPr lang="en-US" sz="3600" b="1" dirty="0">
                <a:solidFill>
                  <a:schemeClr val="bg1"/>
                </a:solidFill>
              </a:rPr>
              <a:t>Practices</a:t>
            </a:r>
          </a:p>
        </p:txBody>
      </p:sp>
      <p:pic>
        <p:nvPicPr>
          <p:cNvPr id="3" name="Picture 2"/>
          <p:cNvPicPr>
            <a:picLocks noChangeAspect="1"/>
          </p:cNvPicPr>
          <p:nvPr/>
        </p:nvPicPr>
        <p:blipFill>
          <a:blip r:embed="rId6"/>
          <a:stretch>
            <a:fillRect/>
          </a:stretch>
        </p:blipFill>
        <p:spPr>
          <a:xfrm>
            <a:off x="6715590" y="2424934"/>
            <a:ext cx="3861402" cy="1109646"/>
          </a:xfrm>
          <a:prstGeom prst="rect">
            <a:avLst/>
          </a:prstGeom>
        </p:spPr>
      </p:pic>
      <p:pic>
        <p:nvPicPr>
          <p:cNvPr id="4" name="Picture 3"/>
          <p:cNvPicPr>
            <a:picLocks noChangeAspect="1"/>
          </p:cNvPicPr>
          <p:nvPr/>
        </p:nvPicPr>
        <p:blipFill>
          <a:blip r:embed="rId7"/>
          <a:stretch>
            <a:fillRect/>
          </a:stretch>
        </p:blipFill>
        <p:spPr>
          <a:xfrm>
            <a:off x="4645974" y="3658924"/>
            <a:ext cx="4614932" cy="670775"/>
          </a:xfrm>
          <a:prstGeom prst="rect">
            <a:avLst/>
          </a:prstGeom>
        </p:spPr>
      </p:pic>
      <p:sp>
        <p:nvSpPr>
          <p:cNvPr id="14" name="TextBox 13">
            <a:extLst>
              <a:ext uri="{FF2B5EF4-FFF2-40B4-BE49-F238E27FC236}">
                <a16:creationId xmlns:a16="http://schemas.microsoft.com/office/drawing/2014/main" id="{5B0104B8-D7A9-44BE-8713-3E552433F4FE}"/>
              </a:ext>
            </a:extLst>
          </p:cNvPr>
          <p:cNvSpPr txBox="1"/>
          <p:nvPr/>
        </p:nvSpPr>
        <p:spPr>
          <a:xfrm>
            <a:off x="4926213" y="4231529"/>
            <a:ext cx="4054455" cy="646331"/>
          </a:xfrm>
          <a:prstGeom prst="rect">
            <a:avLst/>
          </a:prstGeom>
          <a:noFill/>
        </p:spPr>
        <p:txBody>
          <a:bodyPr wrap="square" rtlCol="0">
            <a:spAutoFit/>
          </a:bodyPr>
          <a:lstStyle/>
          <a:p>
            <a:pPr algn="ctr"/>
            <a:r>
              <a:rPr lang="en-US" b="1" dirty="0">
                <a:solidFill>
                  <a:schemeClr val="accent2">
                    <a:lumMod val="75000"/>
                  </a:schemeClr>
                </a:solidFill>
              </a:rPr>
              <a:t>Full Circle Health &amp;</a:t>
            </a:r>
          </a:p>
          <a:p>
            <a:pPr algn="ctr"/>
            <a:r>
              <a:rPr lang="en-US" b="1" dirty="0">
                <a:solidFill>
                  <a:schemeClr val="accent2">
                    <a:lumMod val="75000"/>
                  </a:schemeClr>
                </a:solidFill>
              </a:rPr>
              <a:t>RI Women’s Health and Midwifery</a:t>
            </a:r>
          </a:p>
        </p:txBody>
      </p:sp>
      <p:sp>
        <p:nvSpPr>
          <p:cNvPr id="20" name="TextBox 19">
            <a:extLst>
              <a:ext uri="{FF2B5EF4-FFF2-40B4-BE49-F238E27FC236}">
                <a16:creationId xmlns:a16="http://schemas.microsoft.com/office/drawing/2014/main" id="{AC66C77E-C64A-4F6F-BA1A-DAADB085AB97}"/>
              </a:ext>
            </a:extLst>
          </p:cNvPr>
          <p:cNvSpPr txBox="1"/>
          <p:nvPr/>
        </p:nvSpPr>
        <p:spPr>
          <a:xfrm>
            <a:off x="5238559" y="1657637"/>
            <a:ext cx="1714881" cy="461665"/>
          </a:xfrm>
          <a:prstGeom prst="rect">
            <a:avLst/>
          </a:prstGeom>
          <a:noFill/>
        </p:spPr>
        <p:txBody>
          <a:bodyPr wrap="square" rtlCol="0">
            <a:spAutoFit/>
          </a:bodyPr>
          <a:lstStyle/>
          <a:p>
            <a:r>
              <a:rPr lang="en-US" sz="2400" dirty="0">
                <a:solidFill>
                  <a:schemeClr val="bg1"/>
                </a:solidFill>
              </a:rPr>
              <a:t>Cohort 3</a:t>
            </a:r>
          </a:p>
        </p:txBody>
      </p:sp>
      <p:sp>
        <p:nvSpPr>
          <p:cNvPr id="23" name="TextBox 22">
            <a:extLst>
              <a:ext uri="{FF2B5EF4-FFF2-40B4-BE49-F238E27FC236}">
                <a16:creationId xmlns:a16="http://schemas.microsoft.com/office/drawing/2014/main" id="{397E5EF0-6667-2951-CE5D-876024F992E7}"/>
              </a:ext>
            </a:extLst>
          </p:cNvPr>
          <p:cNvSpPr txBox="1"/>
          <p:nvPr/>
        </p:nvSpPr>
        <p:spPr>
          <a:xfrm>
            <a:off x="9023714" y="6020779"/>
            <a:ext cx="2735162" cy="646331"/>
          </a:xfrm>
          <a:prstGeom prst="rect">
            <a:avLst/>
          </a:prstGeom>
          <a:noFill/>
        </p:spPr>
        <p:txBody>
          <a:bodyPr wrap="square" rtlCol="0">
            <a:spAutoFit/>
          </a:bodyPr>
          <a:lstStyle/>
          <a:p>
            <a:pPr algn="ctr"/>
            <a:r>
              <a:rPr lang="en-US" b="1" dirty="0"/>
              <a:t>Division of Maternal-Fetal Medicine</a:t>
            </a:r>
          </a:p>
        </p:txBody>
      </p:sp>
      <p:pic>
        <p:nvPicPr>
          <p:cNvPr id="26" name="Picture 25">
            <a:extLst>
              <a:ext uri="{FF2B5EF4-FFF2-40B4-BE49-F238E27FC236}">
                <a16:creationId xmlns:a16="http://schemas.microsoft.com/office/drawing/2014/main" id="{00A134C1-AA1F-DAD2-F41C-666245EC05C7}"/>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8763445" y="5374449"/>
            <a:ext cx="2906536" cy="646330"/>
          </a:xfrm>
          <a:prstGeom prst="rect">
            <a:avLst/>
          </a:prstGeom>
          <a:noFill/>
          <a:ln>
            <a:noFill/>
          </a:ln>
        </p:spPr>
      </p:pic>
      <p:grpSp>
        <p:nvGrpSpPr>
          <p:cNvPr id="11" name="Group 10">
            <a:extLst>
              <a:ext uri="{FF2B5EF4-FFF2-40B4-BE49-F238E27FC236}">
                <a16:creationId xmlns:a16="http://schemas.microsoft.com/office/drawing/2014/main" id="{A3E47BD9-720F-BD5B-C0B8-6484313AAD6C}"/>
              </a:ext>
            </a:extLst>
          </p:cNvPr>
          <p:cNvGrpSpPr/>
          <p:nvPr/>
        </p:nvGrpSpPr>
        <p:grpSpPr>
          <a:xfrm>
            <a:off x="671914" y="2569698"/>
            <a:ext cx="5003529" cy="820950"/>
            <a:chOff x="552445" y="2550301"/>
            <a:chExt cx="5233037" cy="858912"/>
          </a:xfrm>
        </p:grpSpPr>
        <p:pic>
          <p:nvPicPr>
            <p:cNvPr id="7" name="Picture 6">
              <a:extLst>
                <a:ext uri="{FF2B5EF4-FFF2-40B4-BE49-F238E27FC236}">
                  <a16:creationId xmlns:a16="http://schemas.microsoft.com/office/drawing/2014/main" id="{27251032-A4CD-7CC0-DCB7-C940FD0338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5008" y="2685864"/>
              <a:ext cx="4170474" cy="568854"/>
            </a:xfrm>
            <a:prstGeom prst="rect">
              <a:avLst/>
            </a:prstGeom>
          </p:spPr>
        </p:pic>
        <p:pic>
          <p:nvPicPr>
            <p:cNvPr id="10" name="Picture 9">
              <a:extLst>
                <a:ext uri="{FF2B5EF4-FFF2-40B4-BE49-F238E27FC236}">
                  <a16:creationId xmlns:a16="http://schemas.microsoft.com/office/drawing/2014/main" id="{87B675D0-46B3-3E6F-01B6-7200253A40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2445" y="2550301"/>
              <a:ext cx="858912" cy="858912"/>
            </a:xfrm>
            <a:prstGeom prst="rect">
              <a:avLst/>
            </a:prstGeom>
          </p:spPr>
        </p:pic>
      </p:grpSp>
      <p:pic>
        <p:nvPicPr>
          <p:cNvPr id="13" name="Picture 12">
            <a:extLst>
              <a:ext uri="{FF2B5EF4-FFF2-40B4-BE49-F238E27FC236}">
                <a16:creationId xmlns:a16="http://schemas.microsoft.com/office/drawing/2014/main" id="{1EB4CCDC-7975-4EF7-C3ED-756A9ACA87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1914" y="3775945"/>
            <a:ext cx="3243498" cy="950341"/>
          </a:xfrm>
          <a:prstGeom prst="rect">
            <a:avLst/>
          </a:prstGeom>
        </p:spPr>
      </p:pic>
    </p:spTree>
    <p:extLst>
      <p:ext uri="{BB962C8B-B14F-4D97-AF65-F5344CB8AC3E}">
        <p14:creationId xmlns:p14="http://schemas.microsoft.com/office/powerpoint/2010/main" val="1947788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eaLnBrk="0" fontAlgn="base" hangingPunct="0">
              <a:spcBef>
                <a:spcPct val="0"/>
              </a:spcBef>
              <a:spcAft>
                <a:spcPct val="0"/>
              </a:spcAft>
              <a:defRPr/>
            </a:pPr>
            <a:fld id="{B608D648-31F8-44C0-884B-7A20D4610B1F}" type="slidenum">
              <a:rPr lang="en-US" altLang="en-US" smtClean="0"/>
              <a:pPr eaLnBrk="0" fontAlgn="base" hangingPunct="0">
                <a:spcBef>
                  <a:spcPct val="0"/>
                </a:spcBef>
                <a:spcAft>
                  <a:spcPct val="0"/>
                </a:spcAft>
                <a:defRPr/>
              </a:pPr>
              <a:t>10</a:t>
            </a:fld>
            <a:endParaRPr lang="en-US" altLang="en-US" dirty="0"/>
          </a:p>
        </p:txBody>
      </p:sp>
      <p:cxnSp>
        <p:nvCxnSpPr>
          <p:cNvPr id="3" name="Straight Connector 2"/>
          <p:cNvCxnSpPr/>
          <p:nvPr/>
        </p:nvCxnSpPr>
        <p:spPr>
          <a:xfrm>
            <a:off x="454172" y="1019175"/>
            <a:ext cx="11469362"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266342" y="405264"/>
            <a:ext cx="7153789" cy="744538"/>
          </a:xfrm>
          <a:prstGeom prst="rect">
            <a:avLst/>
          </a:prstGeom>
        </p:spPr>
        <p:txBody>
          <a:bodyPr vert="horz" lIns="91440" tIns="45720" rIns="91440" bIns="45720" rtlCol="0" anchor="b">
            <a:noAutofit/>
          </a:bodyPr>
          <a:lst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algn="ctr" defTabSz="914400" eaLnBrk="1" fontAlgn="auto" hangingPunct="1">
              <a:spcAft>
                <a:spcPts val="0"/>
              </a:spcAft>
              <a:defRPr/>
            </a:pPr>
            <a:r>
              <a:rPr lang="en-US" dirty="0">
                <a:solidFill>
                  <a:schemeClr val="tx1">
                    <a:lumMod val="75000"/>
                    <a:lumOff val="25000"/>
                  </a:schemeClr>
                </a:solidFill>
                <a:latin typeface="+mn-lt"/>
              </a:rPr>
              <a:t>Past Cohort Achievements</a:t>
            </a:r>
          </a:p>
        </p:txBody>
      </p:sp>
      <p:graphicFrame>
        <p:nvGraphicFramePr>
          <p:cNvPr id="5" name="Chart 4"/>
          <p:cNvGraphicFramePr>
            <a:graphicFrameLocks/>
          </p:cNvGraphicFramePr>
          <p:nvPr>
            <p:extLst>
              <p:ext uri="{D42A27DB-BD31-4B8C-83A1-F6EECF244321}">
                <p14:modId xmlns:p14="http://schemas.microsoft.com/office/powerpoint/2010/main" val="1072509169"/>
              </p:ext>
            </p:extLst>
          </p:nvPr>
        </p:nvGraphicFramePr>
        <p:xfrm>
          <a:off x="266342" y="1165758"/>
          <a:ext cx="11639227" cy="5424407"/>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8B036153-3F38-43D2-9111-D321741544F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305" y="284617"/>
            <a:ext cx="2635402" cy="538920"/>
          </a:xfrm>
          <a:prstGeom prst="rect">
            <a:avLst/>
          </a:prstGeom>
          <a:noFill/>
          <a:ln>
            <a:noFill/>
          </a:ln>
        </p:spPr>
      </p:pic>
    </p:spTree>
    <p:extLst>
      <p:ext uri="{BB962C8B-B14F-4D97-AF65-F5344CB8AC3E}">
        <p14:creationId xmlns:p14="http://schemas.microsoft.com/office/powerpoint/2010/main" val="1335082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6C15D-065A-4232-BC21-DD137451B4E2}"/>
              </a:ext>
            </a:extLst>
          </p:cNvPr>
          <p:cNvSpPr>
            <a:spLocks noGrp="1"/>
          </p:cNvSpPr>
          <p:nvPr>
            <p:ph type="ctrTitle"/>
          </p:nvPr>
        </p:nvSpPr>
        <p:spPr>
          <a:xfrm>
            <a:off x="3656894" y="3200400"/>
            <a:ext cx="5084380" cy="833602"/>
          </a:xfrm>
        </p:spPr>
        <p:txBody>
          <a:bodyPr/>
          <a:lstStyle/>
          <a:p>
            <a:pPr algn="ctr"/>
            <a:r>
              <a:rPr lang="en-US" sz="1950">
                <a:solidFill>
                  <a:schemeClr val="accent3">
                    <a:lumMod val="20000"/>
                    <a:lumOff val="80000"/>
                  </a:schemeClr>
                </a:solidFill>
              </a:rPr>
              <a:t>Screening for Depression, Anxiety and Substance Use in the Perinatal Period</a:t>
            </a:r>
            <a:endParaRPr lang="en-US" sz="1950" dirty="0">
              <a:solidFill>
                <a:schemeClr val="accent3">
                  <a:lumMod val="20000"/>
                  <a:lumOff val="80000"/>
                </a:schemeClr>
              </a:solidFill>
            </a:endParaRPr>
          </a:p>
        </p:txBody>
      </p:sp>
      <p:pic>
        <p:nvPicPr>
          <p:cNvPr id="6" name="Picture 5">
            <a:extLst>
              <a:ext uri="{FF2B5EF4-FFF2-40B4-BE49-F238E27FC236}">
                <a16:creationId xmlns:a16="http://schemas.microsoft.com/office/drawing/2014/main" id="{46337F4C-ECC1-45E3-BF80-35A960270C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5747" y="1771650"/>
            <a:ext cx="6148185" cy="1285262"/>
          </a:xfrm>
          <a:prstGeom prst="rect">
            <a:avLst/>
          </a:prstGeom>
        </p:spPr>
      </p:pic>
      <p:sp>
        <p:nvSpPr>
          <p:cNvPr id="10" name="TextBox 9">
            <a:extLst>
              <a:ext uri="{FF2B5EF4-FFF2-40B4-BE49-F238E27FC236}">
                <a16:creationId xmlns:a16="http://schemas.microsoft.com/office/drawing/2014/main" id="{F842E33C-3605-406C-A612-CCECE8CF57B1}"/>
              </a:ext>
            </a:extLst>
          </p:cNvPr>
          <p:cNvSpPr txBox="1"/>
          <p:nvPr/>
        </p:nvSpPr>
        <p:spPr>
          <a:xfrm>
            <a:off x="2212756" y="4533751"/>
            <a:ext cx="4283294" cy="923330"/>
          </a:xfrm>
          <a:prstGeom prst="rect">
            <a:avLst/>
          </a:prstGeom>
          <a:noFill/>
        </p:spPr>
        <p:txBody>
          <a:bodyPr wrap="square">
            <a:spAutoFit/>
          </a:bodyPr>
          <a:lstStyle/>
          <a:p>
            <a:r>
              <a:rPr lang="en-US" sz="1350" b="1" dirty="0">
                <a:solidFill>
                  <a:srgbClr val="EBEBEB"/>
                </a:solidFill>
                <a:latin typeface="Century Gothic" panose="020B0502020202020204"/>
                <a:cs typeface="Arial" panose="020B0604020202020204" pitchFamily="34" charset="0"/>
              </a:rPr>
              <a:t>Margaret Howard, Ph.D.</a:t>
            </a:r>
            <a:br>
              <a:rPr lang="en-US" sz="1350" b="1" dirty="0">
                <a:solidFill>
                  <a:srgbClr val="EBEBEB"/>
                </a:solidFill>
                <a:latin typeface="Century Gothic" panose="020B0502020202020204"/>
                <a:cs typeface="Arial" panose="020B0604020202020204" pitchFamily="34" charset="0"/>
              </a:rPr>
            </a:br>
            <a:r>
              <a:rPr lang="en-US" sz="1350" dirty="0">
                <a:solidFill>
                  <a:srgbClr val="EBEBEB"/>
                </a:solidFill>
                <a:latin typeface="Century Gothic" panose="020B0502020202020204"/>
                <a:cs typeface="Arial" panose="020B0604020202020204" pitchFamily="34" charset="0"/>
              </a:rPr>
              <a:t>Division Director, Women’s Behavioral Health, Women &amp; Infants Hospital</a:t>
            </a:r>
            <a:br>
              <a:rPr lang="en-US" sz="1350" dirty="0">
                <a:solidFill>
                  <a:srgbClr val="EBEBEB"/>
                </a:solidFill>
                <a:latin typeface="Century Gothic" panose="020B0502020202020204"/>
                <a:cs typeface="Arial" panose="020B0604020202020204" pitchFamily="34" charset="0"/>
              </a:rPr>
            </a:br>
            <a:r>
              <a:rPr lang="en-US" sz="1350" dirty="0">
                <a:solidFill>
                  <a:srgbClr val="EBEBEB"/>
                </a:solidFill>
                <a:latin typeface="Century Gothic" panose="020B0502020202020204"/>
                <a:cs typeface="Arial" panose="020B0604020202020204" pitchFamily="34" charset="0"/>
              </a:rPr>
              <a:t>Executive Director, Women’s </a:t>
            </a:r>
            <a:r>
              <a:rPr lang="en-US" sz="1350">
                <a:solidFill>
                  <a:srgbClr val="EBEBEB"/>
                </a:solidFill>
                <a:latin typeface="Century Gothic" panose="020B0502020202020204"/>
                <a:cs typeface="Arial" panose="020B0604020202020204" pitchFamily="34" charset="0"/>
              </a:rPr>
              <a:t>Behavioral Health</a:t>
            </a:r>
            <a:endParaRPr lang="en-US" sz="1350" dirty="0">
              <a:solidFill>
                <a:srgbClr val="EBEBEB"/>
              </a:solidFill>
              <a:latin typeface="Century Gothic" panose="020B0502020202020204"/>
            </a:endParaRPr>
          </a:p>
        </p:txBody>
      </p:sp>
      <p:sp>
        <p:nvSpPr>
          <p:cNvPr id="15" name="TextBox 14">
            <a:extLst>
              <a:ext uri="{FF2B5EF4-FFF2-40B4-BE49-F238E27FC236}">
                <a16:creationId xmlns:a16="http://schemas.microsoft.com/office/drawing/2014/main" id="{9FF2FD9B-04D7-47E2-9210-577410E57D88}"/>
              </a:ext>
            </a:extLst>
          </p:cNvPr>
          <p:cNvSpPr txBox="1"/>
          <p:nvPr/>
        </p:nvSpPr>
        <p:spPr>
          <a:xfrm>
            <a:off x="7010401" y="4537381"/>
            <a:ext cx="3140295" cy="715581"/>
          </a:xfrm>
          <a:prstGeom prst="rect">
            <a:avLst/>
          </a:prstGeom>
          <a:noFill/>
        </p:spPr>
        <p:txBody>
          <a:bodyPr wrap="square">
            <a:spAutoFit/>
          </a:bodyPr>
          <a:lstStyle/>
          <a:p>
            <a:r>
              <a:rPr lang="en-US" sz="1350" b="1">
                <a:solidFill>
                  <a:srgbClr val="EBEBEB"/>
                </a:solidFill>
                <a:latin typeface="Century Gothic" panose="020B0502020202020204"/>
                <a:cs typeface="Arial" panose="020B0604020202020204" pitchFamily="34" charset="0"/>
              </a:rPr>
              <a:t>CTC Cohort 3 </a:t>
            </a:r>
          </a:p>
          <a:p>
            <a:r>
              <a:rPr lang="en-US" sz="1350" b="1">
                <a:solidFill>
                  <a:srgbClr val="EBEBEB"/>
                </a:solidFill>
                <a:latin typeface="Century Gothic" panose="020B0502020202020204"/>
                <a:cs typeface="Arial" panose="020B0604020202020204" pitchFamily="34" charset="0"/>
              </a:rPr>
              <a:t>Learning Collaborative Kickoff</a:t>
            </a:r>
            <a:endParaRPr lang="en-US" sz="1350" b="1" dirty="0">
              <a:solidFill>
                <a:srgbClr val="EBEBEB"/>
              </a:solidFill>
              <a:latin typeface="Century Gothic" panose="020B0502020202020204"/>
              <a:cs typeface="Arial" panose="020B0604020202020204" pitchFamily="34" charset="0"/>
            </a:endParaRPr>
          </a:p>
          <a:p>
            <a:r>
              <a:rPr lang="en-US" sz="1350">
                <a:solidFill>
                  <a:srgbClr val="EBEBEB"/>
                </a:solidFill>
                <a:latin typeface="Century Gothic" panose="020B0502020202020204"/>
                <a:cs typeface="Arial" panose="020B0604020202020204" pitchFamily="34" charset="0"/>
              </a:rPr>
              <a:t>June 28, 2022</a:t>
            </a:r>
            <a:endParaRPr lang="en-US" sz="1350" dirty="0">
              <a:solidFill>
                <a:srgbClr val="EBEBEB"/>
              </a:solidFill>
              <a:latin typeface="Century Gothic" panose="020B0502020202020204"/>
            </a:endParaRPr>
          </a:p>
        </p:txBody>
      </p:sp>
    </p:spTree>
    <p:extLst>
      <p:ext uri="{BB962C8B-B14F-4D97-AF65-F5344CB8AC3E}">
        <p14:creationId xmlns:p14="http://schemas.microsoft.com/office/powerpoint/2010/main" val="1259629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62200" y="609600"/>
            <a:ext cx="7543800" cy="914400"/>
          </a:xfrm>
        </p:spPr>
        <p:txBody>
          <a:bodyPr/>
          <a:lstStyle/>
          <a:p>
            <a:pPr algn="ctr"/>
            <a:r>
              <a:rPr lang="en-US" sz="4000" dirty="0"/>
              <a:t>Funding and Disclosures</a:t>
            </a:r>
          </a:p>
        </p:txBody>
      </p:sp>
      <p:sp>
        <p:nvSpPr>
          <p:cNvPr id="8" name="Content Placeholder 7"/>
          <p:cNvSpPr>
            <a:spLocks noGrp="1"/>
          </p:cNvSpPr>
          <p:nvPr>
            <p:ph idx="1"/>
          </p:nvPr>
        </p:nvSpPr>
        <p:spPr>
          <a:xfrm>
            <a:off x="2094937" y="2882385"/>
            <a:ext cx="7418370" cy="3581400"/>
          </a:xfrm>
        </p:spPr>
        <p:txBody>
          <a:bodyPr>
            <a:normAutofit/>
          </a:bodyPr>
          <a:lstStyle/>
          <a:p>
            <a:pPr>
              <a:lnSpc>
                <a:spcPct val="150000"/>
              </a:lnSpc>
            </a:pPr>
            <a:r>
              <a:rPr lang="en-US" sz="2800" dirty="0">
                <a:solidFill>
                  <a:schemeClr val="tx2"/>
                </a:solidFill>
              </a:rPr>
              <a:t>Sage Therapeutics Advisory Board </a:t>
            </a:r>
          </a:p>
          <a:p>
            <a:pPr>
              <a:lnSpc>
                <a:spcPct val="150000"/>
              </a:lnSpc>
            </a:pPr>
            <a:r>
              <a:rPr lang="en-US" sz="2800" dirty="0">
                <a:solidFill>
                  <a:schemeClr val="tx2"/>
                </a:solidFill>
              </a:rPr>
              <a:t>HRSA UK3MC32244-01-00</a:t>
            </a:r>
            <a:endParaRPr lang="en-US" sz="2800" b="1" dirty="0">
              <a:solidFill>
                <a:schemeClr val="tx2"/>
              </a:solidFill>
            </a:endParaRPr>
          </a:p>
          <a:p>
            <a:pPr marL="18288" indent="0">
              <a:buNone/>
            </a:pPr>
            <a:endParaRPr lang="en-US" sz="2800" dirty="0"/>
          </a:p>
        </p:txBody>
      </p:sp>
      <p:sp>
        <p:nvSpPr>
          <p:cNvPr id="4" name="Date Placeholder 3"/>
          <p:cNvSpPr>
            <a:spLocks noGrp="1"/>
          </p:cNvSpPr>
          <p:nvPr>
            <p:ph type="dt" sz="half" idx="10"/>
          </p:nvPr>
        </p:nvSpPr>
        <p:spPr>
          <a:xfrm>
            <a:off x="8534401" y="6365498"/>
            <a:ext cx="1554642" cy="263902"/>
          </a:xfrm>
        </p:spPr>
        <p:txBody>
          <a:bodyPr/>
          <a:lstStyle/>
          <a:p>
            <a:pPr algn="ctr"/>
            <a:r>
              <a:rPr lang="en-US">
                <a:solidFill>
                  <a:prstClr val="black">
                    <a:lumMod val="95000"/>
                    <a:alpha val="60000"/>
                  </a:prstClr>
                </a:solidFill>
                <a:latin typeface="Century Gothic" panose="020B0502020202020204"/>
              </a:rPr>
              <a:t>Tuesday June 28, 2022</a:t>
            </a:r>
            <a:endParaRPr lang="en-US" dirty="0">
              <a:solidFill>
                <a:prstClr val="black">
                  <a:lumMod val="95000"/>
                  <a:alpha val="60000"/>
                </a:prstClr>
              </a:solidFill>
              <a:latin typeface="Century Gothic" panose="020B0502020202020204"/>
            </a:endParaRPr>
          </a:p>
        </p:txBody>
      </p:sp>
    </p:spTree>
    <p:extLst>
      <p:ext uri="{BB962C8B-B14F-4D97-AF65-F5344CB8AC3E}">
        <p14:creationId xmlns:p14="http://schemas.microsoft.com/office/powerpoint/2010/main" val="1530289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4286" y="2209802"/>
            <a:ext cx="7572998" cy="4155697"/>
          </a:xfrm>
        </p:spPr>
        <p:txBody>
          <a:bodyPr>
            <a:normAutofit fontScale="77500" lnSpcReduction="20000"/>
          </a:bodyPr>
          <a:lstStyle/>
          <a:p>
            <a:r>
              <a:rPr lang="en-US" dirty="0"/>
              <a:t>Rhode Island Dept. of Health</a:t>
            </a:r>
          </a:p>
          <a:p>
            <a:r>
              <a:rPr lang="en-US" dirty="0"/>
              <a:t>Women &amp; Infants Hospital</a:t>
            </a:r>
          </a:p>
          <a:p>
            <a:pPr marL="0" indent="0">
              <a:buNone/>
            </a:pPr>
            <a:endParaRPr lang="en-US" dirty="0"/>
          </a:p>
          <a:p>
            <a:r>
              <a:rPr lang="en-US" dirty="0"/>
              <a:t>Zobeida Diaz, MD</a:t>
            </a:r>
          </a:p>
          <a:p>
            <a:r>
              <a:rPr lang="en-US" dirty="0"/>
              <a:t>Anupriya Gogne, MD</a:t>
            </a:r>
          </a:p>
          <a:p>
            <a:r>
              <a:rPr lang="en-US" dirty="0"/>
              <a:t>Cynthia Battle, PhD</a:t>
            </a:r>
          </a:p>
          <a:p>
            <a:r>
              <a:rPr lang="en-US" dirty="0"/>
              <a:t>Eva Ray, LCSW</a:t>
            </a:r>
          </a:p>
          <a:p>
            <a:r>
              <a:rPr lang="en-US" dirty="0"/>
              <a:t>Erica Oliveira, BA</a:t>
            </a:r>
          </a:p>
          <a:p>
            <a:r>
              <a:rPr lang="en-US" dirty="0"/>
              <a:t>Jordan White, MD</a:t>
            </a:r>
          </a:p>
          <a:p>
            <a:r>
              <a:rPr lang="en-US" dirty="0"/>
              <a:t>Jennifer Levy, MD</a:t>
            </a:r>
          </a:p>
          <a:p>
            <a:r>
              <a:rPr lang="en-US" dirty="0"/>
              <a:t>Deb Garneau, MA</a:t>
            </a:r>
          </a:p>
          <a:p>
            <a:r>
              <a:rPr lang="en-US" dirty="0"/>
              <a:t>Jim Beasley, MPA</a:t>
            </a:r>
          </a:p>
          <a:p>
            <a:r>
              <a:rPr lang="en-US" dirty="0"/>
              <a:t>Monika Drogosz, MPH</a:t>
            </a:r>
          </a:p>
          <a:p>
            <a:r>
              <a:rPr lang="en-US" dirty="0"/>
              <a:t>Christopher Breault, MA</a:t>
            </a:r>
          </a:p>
        </p:txBody>
      </p:sp>
      <p:sp>
        <p:nvSpPr>
          <p:cNvPr id="8" name="Title 1"/>
          <p:cNvSpPr txBox="1">
            <a:spLocks/>
          </p:cNvSpPr>
          <p:nvPr/>
        </p:nvSpPr>
        <p:spPr>
          <a:xfrm>
            <a:off x="2455946" y="1012643"/>
            <a:ext cx="7543800" cy="6858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prstClr val="white"/>
                </a:solidFill>
                <a:latin typeface="Century Gothic" panose="020B0502020202020204"/>
              </a:rPr>
              <a:t>     Acknowledgements</a:t>
            </a:r>
          </a:p>
        </p:txBody>
      </p:sp>
      <p:pic>
        <p:nvPicPr>
          <p:cNvPr id="9" name="Picture 8">
            <a:extLst>
              <a:ext uri="{FF2B5EF4-FFF2-40B4-BE49-F238E27FC236}">
                <a16:creationId xmlns:a16="http://schemas.microsoft.com/office/drawing/2014/main" id="{7464B7AB-078A-4A06-8448-856E52F7BD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67314" y="2710158"/>
            <a:ext cx="1509971" cy="1310934"/>
          </a:xfrm>
          <a:prstGeom prst="rect">
            <a:avLst/>
          </a:prstGeom>
        </p:spPr>
      </p:pic>
      <p:pic>
        <p:nvPicPr>
          <p:cNvPr id="10" name="Picture 9">
            <a:extLst>
              <a:ext uri="{FF2B5EF4-FFF2-40B4-BE49-F238E27FC236}">
                <a16:creationId xmlns:a16="http://schemas.microsoft.com/office/drawing/2014/main" id="{BA1AA68F-6670-48F8-9952-FBEF557B0C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5511" y="4397124"/>
            <a:ext cx="2213589" cy="684736"/>
          </a:xfrm>
          <a:prstGeom prst="rect">
            <a:avLst/>
          </a:prstGeom>
        </p:spPr>
      </p:pic>
      <p:sp>
        <p:nvSpPr>
          <p:cNvPr id="11" name="Date Placeholder 3"/>
          <p:cNvSpPr txBox="1">
            <a:spLocks/>
          </p:cNvSpPr>
          <p:nvPr/>
        </p:nvSpPr>
        <p:spPr>
          <a:xfrm>
            <a:off x="8534401" y="6365498"/>
            <a:ext cx="1554642" cy="263902"/>
          </a:xfrm>
          <a:prstGeom prst="rect">
            <a:avLst/>
          </a:prstGeom>
        </p:spPr>
        <p:txBody>
          <a:bodyPr vert="horz" lIns="91440" tIns="45720" rIns="91440" bIns="45720" rtlCol="0" anchor="b"/>
          <a:lstStyle>
            <a:defPPr>
              <a:defRPr lang="en-US"/>
            </a:defPPr>
            <a:lvl1pPr marL="0" algn="r" defTabSz="457200" rtl="0" eaLnBrk="1" latinLnBrk="0" hangingPunct="1">
              <a:defRPr sz="900" b="1" i="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prstClr val="black">
                    <a:lumMod val="95000"/>
                    <a:alpha val="60000"/>
                  </a:prstClr>
                </a:solidFill>
                <a:latin typeface="Century Gothic" panose="020B0502020202020204"/>
              </a:rPr>
              <a:t>Tuesday June 28, 2022</a:t>
            </a:r>
            <a:endParaRPr lang="en-US" dirty="0">
              <a:solidFill>
                <a:prstClr val="black">
                  <a:lumMod val="95000"/>
                  <a:alpha val="60000"/>
                </a:prstClr>
              </a:solidFill>
              <a:latin typeface="Century Gothic" panose="020B0502020202020204"/>
            </a:endParaRPr>
          </a:p>
        </p:txBody>
      </p:sp>
    </p:spTree>
    <p:extLst>
      <p:ext uri="{BB962C8B-B14F-4D97-AF65-F5344CB8AC3E}">
        <p14:creationId xmlns:p14="http://schemas.microsoft.com/office/powerpoint/2010/main" val="3148549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84354E-D927-4E7D-A50D-2EA8ABBFD2F9}"/>
              </a:ext>
            </a:extLst>
          </p:cNvPr>
          <p:cNvSpPr>
            <a:spLocks noGrp="1"/>
          </p:cNvSpPr>
          <p:nvPr>
            <p:ph idx="1"/>
          </p:nvPr>
        </p:nvSpPr>
        <p:spPr>
          <a:xfrm>
            <a:off x="2083400" y="2209801"/>
            <a:ext cx="7975000" cy="1773423"/>
          </a:xfrm>
        </p:spPr>
        <p:txBody>
          <a:bodyPr>
            <a:noAutofit/>
          </a:bodyPr>
          <a:lstStyle/>
          <a:p>
            <a:r>
              <a:rPr lang="en-US" sz="1600" b="1" dirty="0">
                <a:solidFill>
                  <a:schemeClr val="tx2"/>
                </a:solidFill>
              </a:rPr>
              <a:t>Goal is to empower healthcare providers </a:t>
            </a:r>
            <a:r>
              <a:rPr lang="en-US" sz="1600" dirty="0">
                <a:solidFill>
                  <a:schemeClr val="tx2"/>
                </a:solidFill>
              </a:rPr>
              <a:t>who treat pregnant/postpartum women to universally screen and respond to the behavioral health/substance use needs of their patients </a:t>
            </a:r>
          </a:p>
          <a:p>
            <a:r>
              <a:rPr lang="en-US" sz="1600" b="1" dirty="0">
                <a:solidFill>
                  <a:schemeClr val="tx2"/>
                </a:solidFill>
              </a:rPr>
              <a:t>Free statewide teleconsultation service</a:t>
            </a:r>
            <a:r>
              <a:rPr lang="en-US" sz="1600" dirty="0">
                <a:solidFill>
                  <a:schemeClr val="tx2"/>
                </a:solidFill>
              </a:rPr>
              <a:t> offering clinical consultation and guidance on diagnosis, treatment planning, and/or referrals to community-based treatment and support services</a:t>
            </a:r>
            <a:r>
              <a:rPr lang="en-US" sz="2400" dirty="0">
                <a:solidFill>
                  <a:schemeClr val="tx2"/>
                </a:solidFill>
              </a:rPr>
              <a:t/>
            </a:r>
            <a:br>
              <a:rPr lang="en-US" sz="2400" dirty="0">
                <a:solidFill>
                  <a:schemeClr val="tx2"/>
                </a:solidFill>
              </a:rPr>
            </a:br>
            <a:endParaRPr lang="en-US" sz="2400" dirty="0">
              <a:solidFill>
                <a:schemeClr val="tx2"/>
              </a:solidFill>
            </a:endParaRPr>
          </a:p>
        </p:txBody>
      </p:sp>
      <p:pic>
        <p:nvPicPr>
          <p:cNvPr id="5" name="Picture 4">
            <a:extLst>
              <a:ext uri="{FF2B5EF4-FFF2-40B4-BE49-F238E27FC236}">
                <a16:creationId xmlns:a16="http://schemas.microsoft.com/office/drawing/2014/main" id="{B54A6E5A-6ED7-4ABA-B461-557F5D1B36CA}"/>
              </a:ext>
            </a:extLst>
          </p:cNvPr>
          <p:cNvPicPr>
            <a:picLocks noChangeAspect="1"/>
          </p:cNvPicPr>
          <p:nvPr/>
        </p:nvPicPr>
        <p:blipFill>
          <a:blip r:embed="rId2"/>
          <a:stretch>
            <a:fillRect/>
          </a:stretch>
        </p:blipFill>
        <p:spPr>
          <a:xfrm>
            <a:off x="1840687" y="4126043"/>
            <a:ext cx="1217018" cy="1369391"/>
          </a:xfrm>
          <a:prstGeom prst="rect">
            <a:avLst/>
          </a:prstGeom>
        </p:spPr>
      </p:pic>
      <p:pic>
        <p:nvPicPr>
          <p:cNvPr id="6" name="Picture 5">
            <a:extLst>
              <a:ext uri="{FF2B5EF4-FFF2-40B4-BE49-F238E27FC236}">
                <a16:creationId xmlns:a16="http://schemas.microsoft.com/office/drawing/2014/main" id="{C9BC8EAE-6E25-4DFB-A981-C394AAD85BC8}"/>
              </a:ext>
            </a:extLst>
          </p:cNvPr>
          <p:cNvPicPr>
            <a:picLocks noChangeAspect="1"/>
          </p:cNvPicPr>
          <p:nvPr/>
        </p:nvPicPr>
        <p:blipFill>
          <a:blip r:embed="rId3"/>
          <a:stretch>
            <a:fillRect/>
          </a:stretch>
        </p:blipFill>
        <p:spPr>
          <a:xfrm>
            <a:off x="3252240" y="4130805"/>
            <a:ext cx="1254578" cy="1414067"/>
          </a:xfrm>
          <a:prstGeom prst="rect">
            <a:avLst/>
          </a:prstGeom>
        </p:spPr>
      </p:pic>
      <p:pic>
        <p:nvPicPr>
          <p:cNvPr id="7" name="Picture 6">
            <a:extLst>
              <a:ext uri="{FF2B5EF4-FFF2-40B4-BE49-F238E27FC236}">
                <a16:creationId xmlns:a16="http://schemas.microsoft.com/office/drawing/2014/main" id="{C0914BFA-A790-4341-82E2-D2F94605497A}"/>
              </a:ext>
            </a:extLst>
          </p:cNvPr>
          <p:cNvPicPr>
            <a:picLocks noChangeAspect="1"/>
          </p:cNvPicPr>
          <p:nvPr/>
        </p:nvPicPr>
        <p:blipFill>
          <a:blip r:embed="rId4"/>
          <a:stretch>
            <a:fillRect/>
          </a:stretch>
        </p:blipFill>
        <p:spPr>
          <a:xfrm>
            <a:off x="4912686" y="4126043"/>
            <a:ext cx="1248885" cy="1422597"/>
          </a:xfrm>
          <a:prstGeom prst="rect">
            <a:avLst/>
          </a:prstGeom>
        </p:spPr>
      </p:pic>
      <p:pic>
        <p:nvPicPr>
          <p:cNvPr id="8" name="Picture 7">
            <a:extLst>
              <a:ext uri="{FF2B5EF4-FFF2-40B4-BE49-F238E27FC236}">
                <a16:creationId xmlns:a16="http://schemas.microsoft.com/office/drawing/2014/main" id="{97A8B978-4AAF-42E4-9467-301777B45B8A}"/>
              </a:ext>
            </a:extLst>
          </p:cNvPr>
          <p:cNvPicPr>
            <a:picLocks noChangeAspect="1"/>
          </p:cNvPicPr>
          <p:nvPr/>
        </p:nvPicPr>
        <p:blipFill>
          <a:blip r:embed="rId5"/>
          <a:stretch>
            <a:fillRect/>
          </a:stretch>
        </p:blipFill>
        <p:spPr>
          <a:xfrm>
            <a:off x="7895913" y="4121279"/>
            <a:ext cx="1244421" cy="1512356"/>
          </a:xfrm>
          <a:prstGeom prst="rect">
            <a:avLst/>
          </a:prstGeom>
        </p:spPr>
      </p:pic>
      <p:sp>
        <p:nvSpPr>
          <p:cNvPr id="9" name="TextBox 8">
            <a:extLst>
              <a:ext uri="{FF2B5EF4-FFF2-40B4-BE49-F238E27FC236}">
                <a16:creationId xmlns:a16="http://schemas.microsoft.com/office/drawing/2014/main" id="{BCBFF732-7C4E-4B29-8B90-B896223E1253}"/>
              </a:ext>
            </a:extLst>
          </p:cNvPr>
          <p:cNvSpPr txBox="1"/>
          <p:nvPr/>
        </p:nvSpPr>
        <p:spPr>
          <a:xfrm>
            <a:off x="1565573" y="5682926"/>
            <a:ext cx="1915991" cy="253916"/>
          </a:xfrm>
          <a:prstGeom prst="rect">
            <a:avLst/>
          </a:prstGeom>
          <a:noFill/>
        </p:spPr>
        <p:txBody>
          <a:bodyPr wrap="square" rtlCol="0">
            <a:spAutoFit/>
          </a:bodyPr>
          <a:lstStyle/>
          <a:p>
            <a:pPr>
              <a:defRPr/>
            </a:pPr>
            <a:r>
              <a:rPr lang="en-US" sz="1050" dirty="0">
                <a:solidFill>
                  <a:prstClr val="black"/>
                </a:solidFill>
                <a:latin typeface="Century Gothic" panose="020B0502020202020204"/>
              </a:rPr>
              <a:t>Margaret Howard, PhD</a:t>
            </a:r>
          </a:p>
        </p:txBody>
      </p:sp>
      <p:sp>
        <p:nvSpPr>
          <p:cNvPr id="10" name="TextBox 9">
            <a:extLst>
              <a:ext uri="{FF2B5EF4-FFF2-40B4-BE49-F238E27FC236}">
                <a16:creationId xmlns:a16="http://schemas.microsoft.com/office/drawing/2014/main" id="{F8BF7C2D-715E-411E-81C2-62E0D004E84C}"/>
              </a:ext>
            </a:extLst>
          </p:cNvPr>
          <p:cNvSpPr txBox="1"/>
          <p:nvPr/>
        </p:nvSpPr>
        <p:spPr>
          <a:xfrm>
            <a:off x="3162337" y="5682926"/>
            <a:ext cx="1805061" cy="253916"/>
          </a:xfrm>
          <a:prstGeom prst="rect">
            <a:avLst/>
          </a:prstGeom>
          <a:noFill/>
        </p:spPr>
        <p:txBody>
          <a:bodyPr wrap="square" rtlCol="0">
            <a:spAutoFit/>
          </a:bodyPr>
          <a:lstStyle/>
          <a:p>
            <a:pPr>
              <a:defRPr/>
            </a:pPr>
            <a:r>
              <a:rPr lang="en-US" sz="1050" dirty="0">
                <a:solidFill>
                  <a:prstClr val="black"/>
                </a:solidFill>
                <a:latin typeface="Century Gothic" panose="020B0502020202020204"/>
              </a:rPr>
              <a:t>Zobeida “Zee’ Diaz, MD</a:t>
            </a:r>
          </a:p>
        </p:txBody>
      </p:sp>
      <p:sp>
        <p:nvSpPr>
          <p:cNvPr id="11" name="TextBox 10">
            <a:extLst>
              <a:ext uri="{FF2B5EF4-FFF2-40B4-BE49-F238E27FC236}">
                <a16:creationId xmlns:a16="http://schemas.microsoft.com/office/drawing/2014/main" id="{6E1106EB-C6F0-4B99-9BC4-B320841C234B}"/>
              </a:ext>
            </a:extLst>
          </p:cNvPr>
          <p:cNvSpPr txBox="1"/>
          <p:nvPr/>
        </p:nvSpPr>
        <p:spPr>
          <a:xfrm>
            <a:off x="4790093" y="5682926"/>
            <a:ext cx="1640876" cy="253916"/>
          </a:xfrm>
          <a:prstGeom prst="rect">
            <a:avLst/>
          </a:prstGeom>
          <a:noFill/>
        </p:spPr>
        <p:txBody>
          <a:bodyPr wrap="square" rtlCol="0">
            <a:spAutoFit/>
          </a:bodyPr>
          <a:lstStyle/>
          <a:p>
            <a:pPr>
              <a:defRPr/>
            </a:pPr>
            <a:r>
              <a:rPr lang="en-US" sz="1050" dirty="0">
                <a:solidFill>
                  <a:prstClr val="black"/>
                </a:solidFill>
                <a:latin typeface="Century Gothic" panose="020B0502020202020204"/>
              </a:rPr>
              <a:t>Anupriya Gogne, MD</a:t>
            </a:r>
          </a:p>
        </p:txBody>
      </p:sp>
      <p:sp>
        <p:nvSpPr>
          <p:cNvPr id="12" name="TextBox 11">
            <a:extLst>
              <a:ext uri="{FF2B5EF4-FFF2-40B4-BE49-F238E27FC236}">
                <a16:creationId xmlns:a16="http://schemas.microsoft.com/office/drawing/2014/main" id="{233F865B-E632-4128-8D13-4455BEEE35B9}"/>
              </a:ext>
            </a:extLst>
          </p:cNvPr>
          <p:cNvSpPr txBox="1"/>
          <p:nvPr/>
        </p:nvSpPr>
        <p:spPr>
          <a:xfrm>
            <a:off x="7827437" y="5666049"/>
            <a:ext cx="1640876" cy="253916"/>
          </a:xfrm>
          <a:prstGeom prst="rect">
            <a:avLst/>
          </a:prstGeom>
          <a:noFill/>
        </p:spPr>
        <p:txBody>
          <a:bodyPr wrap="square" rtlCol="0">
            <a:spAutoFit/>
          </a:bodyPr>
          <a:lstStyle/>
          <a:p>
            <a:pPr>
              <a:defRPr/>
            </a:pPr>
            <a:r>
              <a:rPr lang="en-US" sz="1050" dirty="0">
                <a:solidFill>
                  <a:prstClr val="black"/>
                </a:solidFill>
                <a:latin typeface="Century Gothic" panose="020B0502020202020204"/>
              </a:rPr>
              <a:t>Eva Ray, LICSW</a:t>
            </a:r>
          </a:p>
        </p:txBody>
      </p:sp>
      <p:pic>
        <p:nvPicPr>
          <p:cNvPr id="13" name="Google Shape;119;p19"/>
          <p:cNvPicPr preferRelativeResize="0"/>
          <p:nvPr/>
        </p:nvPicPr>
        <p:blipFill rotWithShape="1">
          <a:blip r:embed="rId6">
            <a:alphaModFix/>
          </a:blip>
          <a:srcRect l="19444" t="41816" r="20333" b="40436"/>
          <a:stretch/>
        </p:blipFill>
        <p:spPr>
          <a:xfrm>
            <a:off x="2404503" y="756536"/>
            <a:ext cx="6012854" cy="996752"/>
          </a:xfrm>
          <a:prstGeom prst="rect">
            <a:avLst/>
          </a:prstGeom>
          <a:noFill/>
          <a:ln>
            <a:noFill/>
          </a:ln>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1841" y="4130805"/>
            <a:ext cx="863936" cy="1444935"/>
          </a:xfrm>
          <a:prstGeom prst="rect">
            <a:avLst/>
          </a:prstGeom>
        </p:spPr>
      </p:pic>
      <p:sp>
        <p:nvSpPr>
          <p:cNvPr id="14" name="TextBox 13">
            <a:extLst>
              <a:ext uri="{FF2B5EF4-FFF2-40B4-BE49-F238E27FC236}">
                <a16:creationId xmlns:a16="http://schemas.microsoft.com/office/drawing/2014/main" id="{233F865B-E632-4128-8D13-4455BEEE35B9}"/>
              </a:ext>
            </a:extLst>
          </p:cNvPr>
          <p:cNvSpPr txBox="1"/>
          <p:nvPr/>
        </p:nvSpPr>
        <p:spPr>
          <a:xfrm>
            <a:off x="9223247" y="5666049"/>
            <a:ext cx="1320732" cy="253916"/>
          </a:xfrm>
          <a:prstGeom prst="rect">
            <a:avLst/>
          </a:prstGeom>
          <a:noFill/>
        </p:spPr>
        <p:txBody>
          <a:bodyPr wrap="square" rtlCol="0">
            <a:spAutoFit/>
          </a:bodyPr>
          <a:lstStyle/>
          <a:p>
            <a:pPr>
              <a:defRPr/>
            </a:pPr>
            <a:r>
              <a:rPr lang="en-US" sz="1050" dirty="0">
                <a:solidFill>
                  <a:prstClr val="black"/>
                </a:solidFill>
                <a:latin typeface="Century Gothic" panose="020B0502020202020204"/>
              </a:rPr>
              <a:t>Erica Oliveira, BA</a:t>
            </a:r>
          </a:p>
        </p:txBody>
      </p:sp>
      <p:pic>
        <p:nvPicPr>
          <p:cNvPr id="16" name="Picture 15"/>
          <p:cNvPicPr>
            <a:picLocks noChangeAspect="1"/>
          </p:cNvPicPr>
          <p:nvPr/>
        </p:nvPicPr>
        <p:blipFill>
          <a:blip r:embed="rId8"/>
          <a:stretch>
            <a:fillRect/>
          </a:stretch>
        </p:blipFill>
        <p:spPr>
          <a:xfrm>
            <a:off x="6304909" y="4107907"/>
            <a:ext cx="1396468" cy="1395577"/>
          </a:xfrm>
          <a:prstGeom prst="rect">
            <a:avLst/>
          </a:prstGeom>
        </p:spPr>
      </p:pic>
      <p:sp>
        <p:nvSpPr>
          <p:cNvPr id="17" name="Rectangle 16"/>
          <p:cNvSpPr/>
          <p:nvPr/>
        </p:nvSpPr>
        <p:spPr>
          <a:xfrm>
            <a:off x="6304909" y="5666049"/>
            <a:ext cx="1505540" cy="261610"/>
          </a:xfrm>
          <a:prstGeom prst="rect">
            <a:avLst/>
          </a:prstGeom>
        </p:spPr>
        <p:txBody>
          <a:bodyPr wrap="none">
            <a:spAutoFit/>
          </a:bodyPr>
          <a:lstStyle/>
          <a:p>
            <a:pPr>
              <a:defRPr/>
            </a:pPr>
            <a:r>
              <a:rPr lang="en-US" sz="1050" dirty="0">
                <a:solidFill>
                  <a:prstClr val="black"/>
                </a:solidFill>
                <a:latin typeface="Century Gothic" panose="020B0502020202020204"/>
              </a:rPr>
              <a:t>Cynthia</a:t>
            </a:r>
            <a:r>
              <a:rPr lang="en-US" sz="1100" dirty="0">
                <a:solidFill>
                  <a:prstClr val="black"/>
                </a:solidFill>
                <a:latin typeface="Century Gothic" panose="020B0502020202020204"/>
              </a:rPr>
              <a:t> Battle, PhD</a:t>
            </a:r>
          </a:p>
        </p:txBody>
      </p:sp>
    </p:spTree>
    <p:extLst>
      <p:ext uri="{BB962C8B-B14F-4D97-AF65-F5344CB8AC3E}">
        <p14:creationId xmlns:p14="http://schemas.microsoft.com/office/powerpoint/2010/main" val="2854775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09800" y="861276"/>
            <a:ext cx="7543800" cy="914400"/>
          </a:xfrm>
        </p:spPr>
        <p:txBody>
          <a:bodyPr/>
          <a:lstStyle/>
          <a:p>
            <a:pPr algn="ctr"/>
            <a:r>
              <a:rPr lang="en-US" sz="3600" dirty="0"/>
              <a:t>Why do we care about </a:t>
            </a:r>
            <a:br>
              <a:rPr lang="en-US" sz="3600" dirty="0"/>
            </a:br>
            <a:r>
              <a:rPr lang="en-US" sz="3600" dirty="0"/>
              <a:t>Women’s Mental Health?</a:t>
            </a:r>
          </a:p>
        </p:txBody>
      </p:sp>
      <p:sp>
        <p:nvSpPr>
          <p:cNvPr id="8" name="Content Placeholder 7"/>
          <p:cNvSpPr>
            <a:spLocks noGrp="1"/>
          </p:cNvSpPr>
          <p:nvPr>
            <p:ph idx="1"/>
          </p:nvPr>
        </p:nvSpPr>
        <p:spPr>
          <a:xfrm>
            <a:off x="2047938" y="2407849"/>
            <a:ext cx="7086600" cy="3657599"/>
          </a:xfrm>
        </p:spPr>
        <p:txBody>
          <a:bodyPr/>
          <a:lstStyle/>
          <a:p>
            <a:r>
              <a:rPr lang="en-US" sz="2400" b="1" dirty="0">
                <a:solidFill>
                  <a:schemeClr val="tx2"/>
                </a:solidFill>
              </a:rPr>
              <a:t>“Depression is the leading cause of lost years of healthy life among women.”</a:t>
            </a:r>
          </a:p>
          <a:p>
            <a:pPr marL="18288" indent="0">
              <a:buNone/>
            </a:pPr>
            <a:endParaRPr lang="en-US" sz="2400" b="1" dirty="0">
              <a:solidFill>
                <a:schemeClr val="tx2"/>
              </a:solidFill>
            </a:endParaRPr>
          </a:p>
          <a:p>
            <a:r>
              <a:rPr lang="en-US" sz="2400" b="1" dirty="0">
                <a:solidFill>
                  <a:schemeClr val="tx2"/>
                </a:solidFill>
              </a:rPr>
              <a:t>Active maternal mental illness carries risks to the mother, fetus, and infant</a:t>
            </a:r>
          </a:p>
          <a:p>
            <a:endParaRPr lang="en-US" dirty="0"/>
          </a:p>
        </p:txBody>
      </p:sp>
      <p:pic>
        <p:nvPicPr>
          <p:cNvPr id="10" name="Picture 9" descr="2255108_ori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5857" y="4254404"/>
            <a:ext cx="2057400" cy="1818300"/>
          </a:xfrm>
          <a:prstGeom prst="rect">
            <a:avLst/>
          </a:prstGeom>
        </p:spPr>
      </p:pic>
      <p:sp>
        <p:nvSpPr>
          <p:cNvPr id="6" name="Date Placeholder 3"/>
          <p:cNvSpPr>
            <a:spLocks noGrp="1"/>
          </p:cNvSpPr>
          <p:nvPr>
            <p:ph type="dt" sz="half" idx="10"/>
          </p:nvPr>
        </p:nvSpPr>
        <p:spPr>
          <a:xfrm>
            <a:off x="8305801" y="6365498"/>
            <a:ext cx="1783242" cy="263902"/>
          </a:xfrm>
        </p:spPr>
        <p:txBody>
          <a:bodyPr/>
          <a:lstStyle/>
          <a:p>
            <a:pPr algn="ctr"/>
            <a:r>
              <a:rPr lang="en-US">
                <a:solidFill>
                  <a:prstClr val="black">
                    <a:lumMod val="95000"/>
                    <a:alpha val="60000"/>
                  </a:prstClr>
                </a:solidFill>
                <a:latin typeface="Century Gothic" panose="020B0502020202020204"/>
              </a:rPr>
              <a:t>Tuesday June 28, 2022</a:t>
            </a:r>
            <a:endParaRPr lang="en-US" dirty="0">
              <a:solidFill>
                <a:prstClr val="black">
                  <a:lumMod val="95000"/>
                  <a:alpha val="60000"/>
                </a:prstClr>
              </a:solidFill>
              <a:latin typeface="Century Gothic" panose="020B0502020202020204"/>
            </a:endParaRPr>
          </a:p>
        </p:txBody>
      </p:sp>
    </p:spTree>
    <p:extLst>
      <p:ext uri="{BB962C8B-B14F-4D97-AF65-F5344CB8AC3E}">
        <p14:creationId xmlns:p14="http://schemas.microsoft.com/office/powerpoint/2010/main" val="585929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30430" y="985632"/>
            <a:ext cx="8077200" cy="914400"/>
          </a:xfrm>
        </p:spPr>
        <p:txBody>
          <a:bodyPr/>
          <a:lstStyle/>
          <a:p>
            <a:pPr algn="ctr"/>
            <a:r>
              <a:rPr lang="en-US" sz="4000" dirty="0"/>
              <a:t>Perinatal Depression and Anxiety</a:t>
            </a:r>
          </a:p>
        </p:txBody>
      </p:sp>
      <p:sp>
        <p:nvSpPr>
          <p:cNvPr id="8" name="Content Placeholder 7"/>
          <p:cNvSpPr>
            <a:spLocks noGrp="1"/>
          </p:cNvSpPr>
          <p:nvPr>
            <p:ph idx="1"/>
          </p:nvPr>
        </p:nvSpPr>
        <p:spPr>
          <a:xfrm>
            <a:off x="2030431" y="2120375"/>
            <a:ext cx="7068013" cy="3510287"/>
          </a:xfrm>
        </p:spPr>
        <p:txBody>
          <a:bodyPr>
            <a:normAutofit fontScale="62500" lnSpcReduction="20000"/>
          </a:bodyPr>
          <a:lstStyle/>
          <a:p>
            <a:r>
              <a:rPr lang="en-US" sz="2400" b="1" dirty="0">
                <a:solidFill>
                  <a:schemeClr val="tx2"/>
                </a:solidFill>
              </a:rPr>
              <a:t>COMMON</a:t>
            </a:r>
          </a:p>
          <a:p>
            <a:pPr lvl="1"/>
            <a:r>
              <a:rPr lang="en-US" sz="2200" b="1" dirty="0">
                <a:solidFill>
                  <a:schemeClr val="tx2"/>
                </a:solidFill>
              </a:rPr>
              <a:t>Prevalence: 15% - 21% (all PMADs)</a:t>
            </a:r>
          </a:p>
          <a:p>
            <a:pPr lvl="1"/>
            <a:r>
              <a:rPr lang="en-US" sz="2200" b="1" dirty="0">
                <a:solidFill>
                  <a:schemeClr val="tx2"/>
                </a:solidFill>
              </a:rPr>
              <a:t>The </a:t>
            </a:r>
            <a:r>
              <a:rPr lang="en-US" sz="2200" b="1" i="1" dirty="0">
                <a:solidFill>
                  <a:schemeClr val="tx2"/>
                </a:solidFill>
              </a:rPr>
              <a:t>most common, unrecognized </a:t>
            </a:r>
            <a:r>
              <a:rPr lang="en-US" sz="2200" b="1" dirty="0">
                <a:solidFill>
                  <a:schemeClr val="tx2"/>
                </a:solidFill>
              </a:rPr>
              <a:t>complication of the perinatal period </a:t>
            </a:r>
          </a:p>
          <a:p>
            <a:pPr marL="384048" lvl="1" indent="0">
              <a:buNone/>
            </a:pPr>
            <a:endParaRPr lang="en-US" sz="2200" b="1" dirty="0">
              <a:solidFill>
                <a:schemeClr val="tx2"/>
              </a:solidFill>
            </a:endParaRPr>
          </a:p>
          <a:p>
            <a:r>
              <a:rPr lang="en-US" sz="2400" b="1" dirty="0">
                <a:solidFill>
                  <a:schemeClr val="tx2"/>
                </a:solidFill>
              </a:rPr>
              <a:t>MORBID</a:t>
            </a:r>
          </a:p>
          <a:p>
            <a:pPr lvl="1"/>
            <a:r>
              <a:rPr lang="en-US" sz="2200" b="1" dirty="0">
                <a:solidFill>
                  <a:schemeClr val="tx2"/>
                </a:solidFill>
              </a:rPr>
              <a:t>Devastating consequences for women, infants and families:</a:t>
            </a:r>
          </a:p>
          <a:p>
            <a:pPr lvl="2">
              <a:buFont typeface="Wingdings" panose="05000000000000000000" pitchFamily="2" charset="2"/>
              <a:buChar char="v"/>
            </a:pPr>
            <a:r>
              <a:rPr lang="en-US" sz="2000" b="1" dirty="0">
                <a:solidFill>
                  <a:schemeClr val="tx2"/>
                </a:solidFill>
              </a:rPr>
              <a:t>Poor maternal nutrition</a:t>
            </a:r>
          </a:p>
          <a:p>
            <a:pPr lvl="2">
              <a:buFont typeface="Wingdings" panose="05000000000000000000" pitchFamily="2" charset="2"/>
              <a:buChar char="v"/>
            </a:pPr>
            <a:r>
              <a:rPr lang="en-US" sz="2000" b="1" dirty="0">
                <a:solidFill>
                  <a:schemeClr val="tx2"/>
                </a:solidFill>
              </a:rPr>
              <a:t>Missed prenatal appointments</a:t>
            </a:r>
          </a:p>
          <a:p>
            <a:pPr lvl="2">
              <a:buFont typeface="Wingdings" panose="05000000000000000000" pitchFamily="2" charset="2"/>
              <a:buChar char="v"/>
            </a:pPr>
            <a:r>
              <a:rPr lang="en-US" sz="2000" b="1" dirty="0">
                <a:solidFill>
                  <a:schemeClr val="tx2"/>
                </a:solidFill>
              </a:rPr>
              <a:t>Low birth weight</a:t>
            </a:r>
          </a:p>
          <a:p>
            <a:pPr lvl="2">
              <a:buFont typeface="Wingdings" panose="05000000000000000000" pitchFamily="2" charset="2"/>
              <a:buChar char="v"/>
            </a:pPr>
            <a:r>
              <a:rPr lang="en-US" sz="2000" b="1" dirty="0">
                <a:solidFill>
                  <a:schemeClr val="tx2"/>
                </a:solidFill>
              </a:rPr>
              <a:t>Preterm birth</a:t>
            </a:r>
            <a:endParaRPr lang="en-US" sz="2000" b="1" dirty="0">
              <a:solidFill>
                <a:schemeClr val="accent5">
                  <a:lumMod val="60000"/>
                  <a:lumOff val="40000"/>
                </a:schemeClr>
              </a:solidFill>
            </a:endParaRPr>
          </a:p>
          <a:p>
            <a:r>
              <a:rPr lang="en-US" sz="2400" b="1" dirty="0">
                <a:solidFill>
                  <a:schemeClr val="tx2"/>
                </a:solidFill>
              </a:rPr>
              <a:t>TREATABLE</a:t>
            </a:r>
            <a:endParaRPr lang="en-US" dirty="0"/>
          </a:p>
        </p:txBody>
      </p:sp>
      <p:sp>
        <p:nvSpPr>
          <p:cNvPr id="2" name="TextBox 1"/>
          <p:cNvSpPr txBox="1"/>
          <p:nvPr/>
        </p:nvSpPr>
        <p:spPr>
          <a:xfrm>
            <a:off x="1752600" y="5790116"/>
            <a:ext cx="3581400" cy="1015663"/>
          </a:xfrm>
          <a:prstGeom prst="rect">
            <a:avLst/>
          </a:prstGeom>
          <a:noFill/>
        </p:spPr>
        <p:txBody>
          <a:bodyPr wrap="square" rtlCol="0">
            <a:spAutoFit/>
          </a:bodyPr>
          <a:lstStyle/>
          <a:p>
            <a:r>
              <a:rPr lang="en-US" sz="1000" i="1" dirty="0">
                <a:solidFill>
                  <a:prstClr val="black">
                    <a:lumMod val="95000"/>
                  </a:prstClr>
                </a:solidFill>
                <a:latin typeface="Century Gothic" panose="020B0502020202020204"/>
              </a:rPr>
              <a:t>Byrnes (2019) Arch Psych Nursing </a:t>
            </a:r>
          </a:p>
          <a:p>
            <a:r>
              <a:rPr lang="en-US" sz="1000" i="1" dirty="0">
                <a:solidFill>
                  <a:prstClr val="black">
                    <a:lumMod val="95000"/>
                  </a:prstClr>
                </a:solidFill>
                <a:latin typeface="Century Gothic" panose="020B0502020202020204"/>
              </a:rPr>
              <a:t>Davalos et al (2012) Arch Women </a:t>
            </a:r>
            <a:r>
              <a:rPr lang="en-US" sz="1000" i="1" dirty="0" err="1">
                <a:solidFill>
                  <a:prstClr val="black">
                    <a:lumMod val="95000"/>
                  </a:prstClr>
                </a:solidFill>
                <a:latin typeface="Century Gothic" panose="020B0502020202020204"/>
              </a:rPr>
              <a:t>Ment</a:t>
            </a:r>
            <a:r>
              <a:rPr lang="en-US" sz="1000" i="1" dirty="0">
                <a:solidFill>
                  <a:prstClr val="black">
                    <a:lumMod val="95000"/>
                  </a:prstClr>
                </a:solidFill>
                <a:latin typeface="Century Gothic" panose="020B0502020202020204"/>
              </a:rPr>
              <a:t> Health 15:1-14</a:t>
            </a:r>
          </a:p>
          <a:p>
            <a:r>
              <a:rPr lang="en-US" sz="1000" i="1" dirty="0">
                <a:solidFill>
                  <a:prstClr val="black">
                    <a:lumMod val="95000"/>
                  </a:prstClr>
                </a:solidFill>
                <a:latin typeface="Century Gothic" panose="020B0502020202020204"/>
              </a:rPr>
              <a:t>Gavin et al (2005) Obstetrics &amp; Gynecology: </a:t>
            </a:r>
          </a:p>
          <a:p>
            <a:r>
              <a:rPr lang="en-US" sz="1000" i="1" dirty="0" err="1">
                <a:solidFill>
                  <a:prstClr val="black">
                    <a:lumMod val="95000"/>
                  </a:prstClr>
                </a:solidFill>
                <a:latin typeface="Century Gothic" panose="020B0502020202020204"/>
              </a:rPr>
              <a:t>Gaynes</a:t>
            </a:r>
            <a:r>
              <a:rPr lang="en-US" sz="1000" i="1" dirty="0">
                <a:solidFill>
                  <a:prstClr val="black">
                    <a:lumMod val="95000"/>
                  </a:prstClr>
                </a:solidFill>
                <a:latin typeface="Century Gothic" panose="020B0502020202020204"/>
              </a:rPr>
              <a:t> et al (2005) AHRQ Systematic Review; </a:t>
            </a:r>
          </a:p>
          <a:p>
            <a:r>
              <a:rPr lang="en-US" sz="1000" i="1" dirty="0">
                <a:solidFill>
                  <a:prstClr val="black">
                    <a:lumMod val="95000"/>
                  </a:prstClr>
                </a:solidFill>
                <a:latin typeface="Century Gothic" panose="020B0502020202020204"/>
              </a:rPr>
              <a:t>Grigoriadis S et al (2017)</a:t>
            </a:r>
            <a:r>
              <a:rPr lang="en-US" sz="1000" i="1" dirty="0" err="1">
                <a:solidFill>
                  <a:prstClr val="black">
                    <a:lumMod val="95000"/>
                  </a:prstClr>
                </a:solidFill>
                <a:latin typeface="Century Gothic" panose="020B0502020202020204"/>
              </a:rPr>
              <a:t>Canad</a:t>
            </a:r>
            <a:r>
              <a:rPr lang="en-US" sz="1000" i="1" dirty="0">
                <a:solidFill>
                  <a:prstClr val="black">
                    <a:lumMod val="95000"/>
                  </a:prstClr>
                </a:solidFill>
                <a:latin typeface="Century Gothic" panose="020B0502020202020204"/>
              </a:rPr>
              <a:t> Medic Assoc J 189(34)</a:t>
            </a:r>
          </a:p>
          <a:p>
            <a:endParaRPr lang="en-US" sz="1000" dirty="0">
              <a:solidFill>
                <a:prstClr val="black">
                  <a:lumMod val="95000"/>
                </a:prstClr>
              </a:solidFill>
              <a:latin typeface="Century Gothic" panose="020B0502020202020204"/>
            </a:endParaRPr>
          </a:p>
        </p:txBody>
      </p:sp>
      <p:sp>
        <p:nvSpPr>
          <p:cNvPr id="6" name="Date Placeholder 3"/>
          <p:cNvSpPr>
            <a:spLocks noGrp="1"/>
          </p:cNvSpPr>
          <p:nvPr>
            <p:ph type="dt" sz="half" idx="10"/>
          </p:nvPr>
        </p:nvSpPr>
        <p:spPr>
          <a:xfrm>
            <a:off x="8382001" y="6365498"/>
            <a:ext cx="1707042" cy="263902"/>
          </a:xfrm>
        </p:spPr>
        <p:txBody>
          <a:bodyPr/>
          <a:lstStyle/>
          <a:p>
            <a:pPr algn="ctr"/>
            <a:r>
              <a:rPr lang="en-US">
                <a:solidFill>
                  <a:prstClr val="black">
                    <a:lumMod val="95000"/>
                    <a:alpha val="60000"/>
                  </a:prstClr>
                </a:solidFill>
                <a:latin typeface="Century Gothic" panose="020B0502020202020204"/>
              </a:rPr>
              <a:t>Tuesday June 28, 2022</a:t>
            </a:r>
            <a:endParaRPr lang="en-US" dirty="0">
              <a:solidFill>
                <a:prstClr val="black">
                  <a:lumMod val="95000"/>
                  <a:alpha val="60000"/>
                </a:prstClr>
              </a:solidFill>
              <a:latin typeface="Century Gothic" panose="020B0502020202020204"/>
            </a:endParaRPr>
          </a:p>
        </p:txBody>
      </p:sp>
      <p:pic>
        <p:nvPicPr>
          <p:cNvPr id="9" name="Picture 2" descr="https://www.phawellness.com/wp-content/uploads/2017/09/muslim-ma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1" y="4047039"/>
            <a:ext cx="2619375"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204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828800" y="609600"/>
            <a:ext cx="8077200" cy="914400"/>
          </a:xfrm>
        </p:spPr>
        <p:txBody>
          <a:bodyPr/>
          <a:lstStyle/>
          <a:p>
            <a:pPr algn="ctr"/>
            <a:r>
              <a:rPr lang="en-US" sz="4000" dirty="0"/>
              <a:t>Risk Factors</a:t>
            </a:r>
          </a:p>
        </p:txBody>
      </p:sp>
      <p:sp>
        <p:nvSpPr>
          <p:cNvPr id="8" name="Content Placeholder 7"/>
          <p:cNvSpPr>
            <a:spLocks noGrp="1"/>
          </p:cNvSpPr>
          <p:nvPr>
            <p:ph idx="1"/>
          </p:nvPr>
        </p:nvSpPr>
        <p:spPr>
          <a:xfrm>
            <a:off x="2061072" y="2133600"/>
            <a:ext cx="8027970" cy="3847728"/>
          </a:xfrm>
        </p:spPr>
        <p:txBody>
          <a:bodyPr>
            <a:normAutofit fontScale="62500" lnSpcReduction="20000"/>
          </a:bodyPr>
          <a:lstStyle/>
          <a:p>
            <a:pPr marL="45720" indent="0">
              <a:buNone/>
            </a:pPr>
            <a:r>
              <a:rPr lang="en-US" sz="2800" dirty="0">
                <a:solidFill>
                  <a:schemeClr val="accent1"/>
                </a:solidFill>
              </a:rPr>
              <a:t>Women with</a:t>
            </a:r>
            <a:r>
              <a:rPr lang="en-US" dirty="0">
                <a:solidFill>
                  <a:schemeClr val="accent1"/>
                </a:solidFill>
              </a:rPr>
              <a:t>:</a:t>
            </a:r>
          </a:p>
          <a:p>
            <a:pPr lvl="1"/>
            <a:r>
              <a:rPr lang="en-US" sz="2400" dirty="0">
                <a:solidFill>
                  <a:schemeClr val="tx2"/>
                </a:solidFill>
              </a:rPr>
              <a:t>Prior history of PPD or MDD</a:t>
            </a:r>
          </a:p>
          <a:p>
            <a:pPr lvl="1"/>
            <a:r>
              <a:rPr lang="en-US" sz="2400" dirty="0">
                <a:solidFill>
                  <a:schemeClr val="tx2"/>
                </a:solidFill>
              </a:rPr>
              <a:t>Family History</a:t>
            </a:r>
          </a:p>
          <a:p>
            <a:pPr lvl="1"/>
            <a:r>
              <a:rPr lang="en-US" sz="2400" dirty="0">
                <a:solidFill>
                  <a:schemeClr val="tx2"/>
                </a:solidFill>
              </a:rPr>
              <a:t>Depression during Pregnancy</a:t>
            </a:r>
            <a:r>
              <a:rPr lang="en-US" sz="2400" b="1" dirty="0">
                <a:solidFill>
                  <a:schemeClr val="tx2"/>
                </a:solidFill>
              </a:rPr>
              <a:t>*</a:t>
            </a:r>
          </a:p>
          <a:p>
            <a:pPr lvl="1"/>
            <a:r>
              <a:rPr lang="en-US" sz="2400" dirty="0">
                <a:solidFill>
                  <a:schemeClr val="tx2"/>
                </a:solidFill>
              </a:rPr>
              <a:t>Intimate Partner Violence</a:t>
            </a:r>
          </a:p>
          <a:p>
            <a:pPr lvl="1"/>
            <a:r>
              <a:rPr lang="en-US" sz="2400" dirty="0">
                <a:solidFill>
                  <a:schemeClr val="tx2"/>
                </a:solidFill>
              </a:rPr>
              <a:t>Absence of support</a:t>
            </a:r>
          </a:p>
          <a:p>
            <a:pPr lvl="1"/>
            <a:r>
              <a:rPr lang="en-US" sz="2400" dirty="0">
                <a:solidFill>
                  <a:schemeClr val="tx2"/>
                </a:solidFill>
              </a:rPr>
              <a:t>Primary relationship distress</a:t>
            </a:r>
          </a:p>
          <a:p>
            <a:pPr lvl="1"/>
            <a:r>
              <a:rPr lang="en-US" sz="2400" dirty="0">
                <a:solidFill>
                  <a:schemeClr val="tx2"/>
                </a:solidFill>
              </a:rPr>
              <a:t>Single parenthood</a:t>
            </a:r>
          </a:p>
          <a:p>
            <a:pPr lvl="1"/>
            <a:r>
              <a:rPr lang="en-US" sz="2400" dirty="0">
                <a:solidFill>
                  <a:schemeClr val="tx2"/>
                </a:solidFill>
              </a:rPr>
              <a:t>Current or historical stressful life events (poverty, trauma, death in family)</a:t>
            </a:r>
          </a:p>
          <a:p>
            <a:pPr lvl="1"/>
            <a:r>
              <a:rPr lang="en-US" sz="2400" dirty="0">
                <a:solidFill>
                  <a:schemeClr val="tx2"/>
                </a:solidFill>
              </a:rPr>
              <a:t>Young Age</a:t>
            </a:r>
          </a:p>
          <a:p>
            <a:pPr lvl="1"/>
            <a:r>
              <a:rPr lang="en-US" sz="2400" dirty="0">
                <a:solidFill>
                  <a:schemeClr val="tx2"/>
                </a:solidFill>
              </a:rPr>
              <a:t>Pregnancy or delivery complications</a:t>
            </a:r>
          </a:p>
          <a:p>
            <a:pPr marL="384048" lvl="1" indent="0">
              <a:buNone/>
            </a:pPr>
            <a:endParaRPr lang="en-US" b="1" dirty="0">
              <a:solidFill>
                <a:schemeClr val="tx2"/>
              </a:solidFill>
            </a:endParaRPr>
          </a:p>
        </p:txBody>
      </p:sp>
      <p:sp>
        <p:nvSpPr>
          <p:cNvPr id="2" name="TextBox 1"/>
          <p:cNvSpPr txBox="1"/>
          <p:nvPr/>
        </p:nvSpPr>
        <p:spPr>
          <a:xfrm>
            <a:off x="1704976" y="5981328"/>
            <a:ext cx="5229224" cy="861774"/>
          </a:xfrm>
          <a:prstGeom prst="rect">
            <a:avLst/>
          </a:prstGeom>
          <a:noFill/>
        </p:spPr>
        <p:txBody>
          <a:bodyPr wrap="square" rtlCol="0">
            <a:spAutoFit/>
          </a:bodyPr>
          <a:lstStyle/>
          <a:p>
            <a:r>
              <a:rPr lang="en-US" sz="1000" i="1" dirty="0">
                <a:solidFill>
                  <a:prstClr val="black">
                    <a:lumMod val="95000"/>
                  </a:prstClr>
                </a:solidFill>
                <a:latin typeface="Century Gothic" panose="020B0502020202020204"/>
              </a:rPr>
              <a:t>English et al (2018) Scientific Reports; Lancaster CA</a:t>
            </a:r>
          </a:p>
          <a:p>
            <a:r>
              <a:rPr lang="en-US" sz="1000">
                <a:solidFill>
                  <a:prstClr val="black"/>
                </a:solidFill>
                <a:latin typeface="Century Gothic" panose="020B0502020202020204"/>
              </a:rPr>
              <a:t>Ghaedrahmati</a:t>
            </a:r>
            <a:r>
              <a:rPr lang="en-US" sz="1000" dirty="0">
                <a:solidFill>
                  <a:prstClr val="black"/>
                </a:solidFill>
                <a:latin typeface="Century Gothic" panose="020B0502020202020204"/>
              </a:rPr>
              <a:t>, M., et al. (2017) </a:t>
            </a:r>
            <a:r>
              <a:rPr lang="en-US" sz="1000" i="1" dirty="0">
                <a:solidFill>
                  <a:prstClr val="black"/>
                </a:solidFill>
                <a:latin typeface="Century Gothic" panose="020B0502020202020204"/>
              </a:rPr>
              <a:t>Journal of Education and Health Promotion</a:t>
            </a:r>
          </a:p>
          <a:p>
            <a:r>
              <a:rPr lang="en-US" sz="1000" i="1" dirty="0">
                <a:solidFill>
                  <a:prstClr val="black">
                    <a:lumMod val="95000"/>
                  </a:prstClr>
                </a:solidFill>
                <a:latin typeface="Century Gothic" panose="020B0502020202020204"/>
              </a:rPr>
              <a:t>Koleva et al (2011) Arch Women’s </a:t>
            </a:r>
            <a:r>
              <a:rPr lang="en-US" sz="1000" i="1">
                <a:solidFill>
                  <a:prstClr val="black">
                    <a:lumMod val="95000"/>
                  </a:prstClr>
                </a:solidFill>
                <a:latin typeface="Century Gothic" panose="020B0502020202020204"/>
              </a:rPr>
              <a:t>Ment</a:t>
            </a:r>
            <a:r>
              <a:rPr lang="en-US" sz="1000" i="1" dirty="0">
                <a:solidFill>
                  <a:prstClr val="black">
                    <a:lumMod val="95000"/>
                  </a:prstClr>
                </a:solidFill>
                <a:latin typeface="Century Gothic" panose="020B0502020202020204"/>
              </a:rPr>
              <a:t> Health</a:t>
            </a:r>
          </a:p>
          <a:p>
            <a:r>
              <a:rPr lang="en-US" sz="1000" i="1" dirty="0">
                <a:solidFill>
                  <a:prstClr val="black">
                    <a:lumMod val="95000"/>
                  </a:prstClr>
                </a:solidFill>
                <a:latin typeface="Century Gothic" panose="020B0502020202020204"/>
              </a:rPr>
              <a:t>Gavin et al. (2005) Obst &amp; </a:t>
            </a:r>
            <a:r>
              <a:rPr lang="en-US" sz="1000" i="1">
                <a:solidFill>
                  <a:prstClr val="black">
                    <a:lumMod val="95000"/>
                  </a:prstClr>
                </a:solidFill>
                <a:latin typeface="Century Gothic" panose="020B0502020202020204"/>
              </a:rPr>
              <a:t>Gy</a:t>
            </a:r>
            <a:endParaRPr lang="en-US" sz="1000" i="1" dirty="0">
              <a:solidFill>
                <a:prstClr val="black">
                  <a:lumMod val="95000"/>
                </a:prstClr>
              </a:solidFill>
              <a:latin typeface="Century Gothic" panose="020B0502020202020204"/>
            </a:endParaRPr>
          </a:p>
          <a:p>
            <a:r>
              <a:rPr lang="en-US" sz="1000" i="1">
                <a:solidFill>
                  <a:prstClr val="black">
                    <a:lumMod val="95000"/>
                  </a:prstClr>
                </a:solidFill>
                <a:latin typeface="Century Gothic" panose="020B0502020202020204"/>
              </a:rPr>
              <a:t>Gaynes</a:t>
            </a:r>
            <a:r>
              <a:rPr lang="en-US" sz="1000" i="1" dirty="0">
                <a:solidFill>
                  <a:prstClr val="black">
                    <a:lumMod val="95000"/>
                  </a:prstClr>
                </a:solidFill>
                <a:latin typeface="Century Gothic" panose="020B0502020202020204"/>
              </a:rPr>
              <a:t> et al. (2005) AHRQ Systematic Review </a:t>
            </a:r>
          </a:p>
        </p:txBody>
      </p:sp>
      <p:pic>
        <p:nvPicPr>
          <p:cNvPr id="3" name="Picture 2">
            <a:extLst>
              <a:ext uri="{FF2B5EF4-FFF2-40B4-BE49-F238E27FC236}">
                <a16:creationId xmlns:a16="http://schemas.microsoft.com/office/drawing/2014/main" id="{D234CB4C-BFAB-47E5-963C-BC96004AF734}"/>
              </a:ext>
            </a:extLst>
          </p:cNvPr>
          <p:cNvPicPr>
            <a:picLocks noChangeAspect="1"/>
          </p:cNvPicPr>
          <p:nvPr/>
        </p:nvPicPr>
        <p:blipFill>
          <a:blip r:embed="rId3"/>
          <a:stretch>
            <a:fillRect/>
          </a:stretch>
        </p:blipFill>
        <p:spPr>
          <a:xfrm>
            <a:off x="8314514" y="3120869"/>
            <a:ext cx="2130624" cy="1385738"/>
          </a:xfrm>
          <a:prstGeom prst="rect">
            <a:avLst/>
          </a:prstGeom>
        </p:spPr>
      </p:pic>
      <p:sp>
        <p:nvSpPr>
          <p:cNvPr id="10" name="Date Placeholder 3"/>
          <p:cNvSpPr>
            <a:spLocks noGrp="1"/>
          </p:cNvSpPr>
          <p:nvPr>
            <p:ph type="dt" sz="half" idx="10"/>
          </p:nvPr>
        </p:nvSpPr>
        <p:spPr>
          <a:xfrm>
            <a:off x="8686801" y="6400057"/>
            <a:ext cx="1523999" cy="194101"/>
          </a:xfrm>
        </p:spPr>
        <p:txBody>
          <a:bodyPr/>
          <a:lstStyle/>
          <a:p>
            <a:pPr algn="ctr"/>
            <a:r>
              <a:rPr lang="en-US">
                <a:solidFill>
                  <a:prstClr val="black">
                    <a:lumMod val="95000"/>
                    <a:alpha val="60000"/>
                  </a:prstClr>
                </a:solidFill>
                <a:latin typeface="Century Gothic" panose="020B0502020202020204"/>
              </a:rPr>
              <a:t>Tuesday June 28, 2022</a:t>
            </a:r>
            <a:endParaRPr lang="en-US" dirty="0">
              <a:solidFill>
                <a:prstClr val="black">
                  <a:lumMod val="95000"/>
                  <a:alpha val="60000"/>
                </a:prstClr>
              </a:solidFill>
              <a:latin typeface="Century Gothic" panose="020B0502020202020204"/>
            </a:endParaRPr>
          </a:p>
        </p:txBody>
      </p:sp>
      <p:sp>
        <p:nvSpPr>
          <p:cNvPr id="5" name="AutoShape 2" descr="Postpartum Depression and the Stigma of the “Strong Black Woman” | Chicago  Defender"/>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panose="020B0502020202020204"/>
            </a:endParaRPr>
          </a:p>
        </p:txBody>
      </p:sp>
      <p:pic>
        <p:nvPicPr>
          <p:cNvPr id="6" name="Picture 5"/>
          <p:cNvPicPr>
            <a:picLocks noChangeAspect="1"/>
          </p:cNvPicPr>
          <p:nvPr/>
        </p:nvPicPr>
        <p:blipFill>
          <a:blip r:embed="rId4"/>
          <a:stretch>
            <a:fillRect/>
          </a:stretch>
        </p:blipFill>
        <p:spPr>
          <a:xfrm>
            <a:off x="6061320" y="2280288"/>
            <a:ext cx="2253194" cy="1681162"/>
          </a:xfrm>
          <a:prstGeom prst="rect">
            <a:avLst/>
          </a:prstGeom>
        </p:spPr>
      </p:pic>
      <p:pic>
        <p:nvPicPr>
          <p:cNvPr id="12" name="Picture 11"/>
          <p:cNvPicPr>
            <a:picLocks noChangeAspect="1"/>
          </p:cNvPicPr>
          <p:nvPr/>
        </p:nvPicPr>
        <p:blipFill>
          <a:blip r:embed="rId5"/>
          <a:stretch>
            <a:fillRect/>
          </a:stretch>
        </p:blipFill>
        <p:spPr>
          <a:xfrm>
            <a:off x="8309395" y="2005490"/>
            <a:ext cx="2140863" cy="1011558"/>
          </a:xfrm>
          <a:prstGeom prst="rect">
            <a:avLst/>
          </a:prstGeom>
        </p:spPr>
      </p:pic>
    </p:spTree>
    <p:extLst>
      <p:ext uri="{BB962C8B-B14F-4D97-AF65-F5344CB8AC3E}">
        <p14:creationId xmlns:p14="http://schemas.microsoft.com/office/powerpoint/2010/main" val="53640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824037" y="797302"/>
            <a:ext cx="8077200" cy="914400"/>
          </a:xfrm>
        </p:spPr>
        <p:txBody>
          <a:bodyPr/>
          <a:lstStyle/>
          <a:p>
            <a:pPr algn="ctr"/>
            <a:r>
              <a:rPr lang="en-US" sz="4000" dirty="0"/>
              <a:t>Perinatal Substance Use</a:t>
            </a:r>
          </a:p>
        </p:txBody>
      </p:sp>
      <p:sp>
        <p:nvSpPr>
          <p:cNvPr id="8" name="Content Placeholder 7"/>
          <p:cNvSpPr>
            <a:spLocks noGrp="1"/>
          </p:cNvSpPr>
          <p:nvPr>
            <p:ph idx="1"/>
          </p:nvPr>
        </p:nvSpPr>
        <p:spPr>
          <a:xfrm>
            <a:off x="2030430" y="2057400"/>
            <a:ext cx="8027970" cy="3505200"/>
          </a:xfrm>
        </p:spPr>
        <p:txBody>
          <a:bodyPr>
            <a:normAutofit fontScale="40000" lnSpcReduction="20000"/>
          </a:bodyPr>
          <a:lstStyle/>
          <a:p>
            <a:r>
              <a:rPr lang="en-US" sz="3800" b="1" dirty="0">
                <a:solidFill>
                  <a:schemeClr val="tx2"/>
                </a:solidFill>
                <a:latin typeface="+mj-lt"/>
              </a:rPr>
              <a:t>ON THE RISE</a:t>
            </a:r>
          </a:p>
          <a:p>
            <a:pPr lvl="1"/>
            <a:r>
              <a:rPr lang="en-US" sz="3800" b="1" dirty="0">
                <a:solidFill>
                  <a:schemeClr val="tx2"/>
                </a:solidFill>
                <a:latin typeface="+mj-lt"/>
              </a:rPr>
              <a:t>Prevalence: up to 10% consume alcohol and 3% binge drink during pregnancy</a:t>
            </a:r>
          </a:p>
          <a:p>
            <a:pPr lvl="1"/>
            <a:r>
              <a:rPr lang="en-US" sz="3800" b="1" dirty="0">
                <a:solidFill>
                  <a:schemeClr val="tx2"/>
                </a:solidFill>
                <a:latin typeface="+mj-lt"/>
              </a:rPr>
              <a:t>2% report illicit opioid use</a:t>
            </a:r>
          </a:p>
          <a:p>
            <a:pPr lvl="1"/>
            <a:r>
              <a:rPr lang="en-US" sz="3800" b="1" dirty="0">
                <a:solidFill>
                  <a:schemeClr val="tx2"/>
                </a:solidFill>
                <a:latin typeface="+mj-lt"/>
              </a:rPr>
              <a:t># of women with OUD at labor and delivery quadrupled from 1999 to 2014</a:t>
            </a:r>
          </a:p>
          <a:p>
            <a:r>
              <a:rPr lang="en-US" sz="3800" b="1" dirty="0">
                <a:solidFill>
                  <a:schemeClr val="tx2"/>
                </a:solidFill>
                <a:latin typeface="+mj-lt"/>
              </a:rPr>
              <a:t>MORBID</a:t>
            </a:r>
          </a:p>
          <a:p>
            <a:pPr lvl="1"/>
            <a:r>
              <a:rPr lang="en-US" sz="3800" b="1" dirty="0">
                <a:solidFill>
                  <a:schemeClr val="tx2"/>
                </a:solidFill>
                <a:latin typeface="+mj-lt"/>
              </a:rPr>
              <a:t>Impaired decision-making and parenting</a:t>
            </a:r>
          </a:p>
          <a:p>
            <a:pPr lvl="1"/>
            <a:r>
              <a:rPr lang="en-US" sz="3800" b="1" dirty="0">
                <a:solidFill>
                  <a:schemeClr val="tx2"/>
                </a:solidFill>
                <a:latin typeface="+mj-lt"/>
              </a:rPr>
              <a:t>Family more likely to become involved with legal and child welfare agencies</a:t>
            </a:r>
          </a:p>
          <a:p>
            <a:pPr lvl="1"/>
            <a:r>
              <a:rPr lang="en-US" sz="3800" b="1" dirty="0">
                <a:solidFill>
                  <a:schemeClr val="tx2"/>
                </a:solidFill>
                <a:latin typeface="+mj-lt"/>
              </a:rPr>
              <a:t>Risk of NAS/NOWS (Neonatal Abstinence Syndrome; Neonatal Opioid Withdrawal Syndrome)</a:t>
            </a:r>
          </a:p>
          <a:p>
            <a:r>
              <a:rPr lang="en-US" sz="3800" b="1" dirty="0">
                <a:solidFill>
                  <a:schemeClr val="tx2"/>
                </a:solidFill>
                <a:latin typeface="+mj-lt"/>
              </a:rPr>
              <a:t>TREATABLE</a:t>
            </a:r>
          </a:p>
          <a:p>
            <a:pPr lvl="1"/>
            <a:r>
              <a:rPr lang="en-US" sz="3600" b="1" dirty="0">
                <a:solidFill>
                  <a:schemeClr val="tx2"/>
                </a:solidFill>
                <a:latin typeface="+mj-lt"/>
              </a:rPr>
              <a:t>Pregnancy is often (not always) a uniquely powerful motivator for sobriety</a:t>
            </a:r>
          </a:p>
          <a:p>
            <a:pPr marL="384048" lvl="1" indent="0">
              <a:buNone/>
            </a:pPr>
            <a:endParaRPr lang="en-US" b="1" dirty="0">
              <a:solidFill>
                <a:schemeClr val="tx2"/>
              </a:solidFill>
              <a:latin typeface="+mj-lt"/>
            </a:endParaRPr>
          </a:p>
        </p:txBody>
      </p:sp>
      <p:sp>
        <p:nvSpPr>
          <p:cNvPr id="4" name="Date Placeholder 3"/>
          <p:cNvSpPr>
            <a:spLocks noGrp="1"/>
          </p:cNvSpPr>
          <p:nvPr>
            <p:ph type="dt" sz="half" idx="10"/>
          </p:nvPr>
        </p:nvSpPr>
        <p:spPr>
          <a:xfrm>
            <a:off x="8458201" y="6365498"/>
            <a:ext cx="1630842" cy="263902"/>
          </a:xfrm>
        </p:spPr>
        <p:txBody>
          <a:bodyPr/>
          <a:lstStyle/>
          <a:p>
            <a:pPr algn="ctr"/>
            <a:r>
              <a:rPr lang="en-US" dirty="0">
                <a:solidFill>
                  <a:prstClr val="black">
                    <a:lumMod val="95000"/>
                    <a:alpha val="60000"/>
                  </a:prstClr>
                </a:solidFill>
                <a:latin typeface="Century Gothic" panose="020B0502020202020204"/>
              </a:rPr>
              <a:t>Tuesday June 28, 2022</a:t>
            </a:r>
            <a:endParaRPr lang="en-US" dirty="0">
              <a:solidFill>
                <a:srgbClr val="B31166"/>
              </a:solidFill>
              <a:latin typeface="Century Gothic" panose="020B0502020202020204"/>
            </a:endParaRPr>
          </a:p>
        </p:txBody>
      </p:sp>
      <p:sp>
        <p:nvSpPr>
          <p:cNvPr id="2" name="TextBox 1"/>
          <p:cNvSpPr txBox="1"/>
          <p:nvPr/>
        </p:nvSpPr>
        <p:spPr>
          <a:xfrm>
            <a:off x="1752600" y="5764715"/>
            <a:ext cx="3657600" cy="553998"/>
          </a:xfrm>
          <a:prstGeom prst="rect">
            <a:avLst/>
          </a:prstGeom>
          <a:noFill/>
        </p:spPr>
        <p:txBody>
          <a:bodyPr wrap="square" rtlCol="0">
            <a:spAutoFit/>
          </a:bodyPr>
          <a:lstStyle/>
          <a:p>
            <a:r>
              <a:rPr lang="en-US" sz="1000" i="1" dirty="0">
                <a:solidFill>
                  <a:prstClr val="black">
                    <a:lumMod val="95000"/>
                  </a:prstClr>
                </a:solidFill>
                <a:latin typeface="Century Gothic" panose="020B0502020202020204"/>
              </a:rPr>
              <a:t>Ordean et al. (2017) Substance abuse: research and treatment</a:t>
            </a:r>
          </a:p>
          <a:p>
            <a:r>
              <a:rPr lang="en-US" sz="1000" i="1" dirty="0">
                <a:solidFill>
                  <a:prstClr val="black">
                    <a:lumMod val="95000"/>
                  </a:prstClr>
                </a:solidFill>
                <a:latin typeface="Century Gothic" panose="020B0502020202020204"/>
              </a:rPr>
              <a:t>U.S. Center for Disease Control and Prevention (2018)</a:t>
            </a:r>
            <a:endParaRPr lang="en-US" sz="1000" dirty="0">
              <a:solidFill>
                <a:prstClr val="black">
                  <a:lumMod val="95000"/>
                </a:prstClr>
              </a:solidFill>
              <a:latin typeface="Century Gothic" panose="020B0502020202020204"/>
            </a:endParaRPr>
          </a:p>
        </p:txBody>
      </p:sp>
    </p:spTree>
    <p:extLst>
      <p:ext uri="{BB962C8B-B14F-4D97-AF65-F5344CB8AC3E}">
        <p14:creationId xmlns:p14="http://schemas.microsoft.com/office/powerpoint/2010/main" val="1064621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62200" y="609600"/>
            <a:ext cx="7543800" cy="914400"/>
          </a:xfrm>
        </p:spPr>
        <p:txBody>
          <a:bodyPr/>
          <a:lstStyle/>
          <a:p>
            <a:pPr algn="ctr"/>
            <a:r>
              <a:rPr lang="en-US" sz="4000" dirty="0"/>
              <a:t>Screening: Gaining Traction</a:t>
            </a:r>
          </a:p>
        </p:txBody>
      </p:sp>
      <p:sp>
        <p:nvSpPr>
          <p:cNvPr id="8" name="Content Placeholder 7"/>
          <p:cNvSpPr>
            <a:spLocks noGrp="1"/>
          </p:cNvSpPr>
          <p:nvPr>
            <p:ph idx="1"/>
          </p:nvPr>
        </p:nvSpPr>
        <p:spPr>
          <a:xfrm>
            <a:off x="2057400" y="2185182"/>
            <a:ext cx="7265970" cy="2667000"/>
          </a:xfrm>
        </p:spPr>
        <p:txBody>
          <a:bodyPr/>
          <a:lstStyle/>
          <a:p>
            <a:r>
              <a:rPr lang="en-US" sz="2400" dirty="0">
                <a:solidFill>
                  <a:schemeClr val="tx2"/>
                </a:solidFill>
              </a:rPr>
              <a:t>Over a 15-year period, there’s been a significant  increase (7x) in screening for depression in obstetrical settings</a:t>
            </a:r>
          </a:p>
        </p:txBody>
      </p:sp>
      <p:sp>
        <p:nvSpPr>
          <p:cNvPr id="4" name="Date Placeholder 3"/>
          <p:cNvSpPr>
            <a:spLocks noGrp="1"/>
          </p:cNvSpPr>
          <p:nvPr>
            <p:ph type="dt" sz="half" idx="10"/>
          </p:nvPr>
        </p:nvSpPr>
        <p:spPr>
          <a:xfrm>
            <a:off x="9098444" y="6365499"/>
            <a:ext cx="1417157" cy="104505"/>
          </a:xfrm>
        </p:spPr>
        <p:txBody>
          <a:bodyPr/>
          <a:lstStyle/>
          <a:p>
            <a:pPr algn="ctr"/>
            <a:r>
              <a:rPr lang="en-US" dirty="0">
                <a:solidFill>
                  <a:prstClr val="black">
                    <a:lumMod val="95000"/>
                    <a:alpha val="60000"/>
                  </a:prstClr>
                </a:solidFill>
                <a:latin typeface="Century Gothic" panose="020B0502020202020204"/>
              </a:rPr>
              <a:t>Tuesday June 28, 2022</a:t>
            </a:r>
            <a:endParaRPr lang="en-US" dirty="0">
              <a:solidFill>
                <a:srgbClr val="B31166"/>
              </a:solidFill>
              <a:latin typeface="Century Gothic" panose="020B0502020202020204"/>
            </a:endParaRPr>
          </a:p>
        </p:txBody>
      </p:sp>
      <p:sp>
        <p:nvSpPr>
          <p:cNvPr id="2" name="Rectangle 1"/>
          <p:cNvSpPr/>
          <p:nvPr/>
        </p:nvSpPr>
        <p:spPr>
          <a:xfrm>
            <a:off x="1752600" y="6223783"/>
            <a:ext cx="4572000" cy="246221"/>
          </a:xfrm>
          <a:prstGeom prst="rect">
            <a:avLst/>
          </a:prstGeom>
        </p:spPr>
        <p:txBody>
          <a:bodyPr>
            <a:spAutoFit/>
          </a:bodyPr>
          <a:lstStyle/>
          <a:p>
            <a:r>
              <a:rPr lang="en-US" sz="1000" i="1" dirty="0">
                <a:solidFill>
                  <a:prstClr val="black">
                    <a:lumMod val="95000"/>
                  </a:prstClr>
                </a:solidFill>
                <a:latin typeface="Century Gothic" panose="020B0502020202020204"/>
              </a:rPr>
              <a:t>Haight SC et al (2019) </a:t>
            </a:r>
            <a:r>
              <a:rPr lang="en-US" sz="1000" i="1">
                <a:solidFill>
                  <a:prstClr val="black">
                    <a:lumMod val="95000"/>
                  </a:prstClr>
                </a:solidFill>
                <a:latin typeface="Century Gothic" panose="020B0502020202020204"/>
              </a:rPr>
              <a:t>Obstet</a:t>
            </a:r>
            <a:r>
              <a:rPr lang="en-US" sz="1000" i="1" dirty="0">
                <a:solidFill>
                  <a:prstClr val="black">
                    <a:lumMod val="95000"/>
                  </a:prstClr>
                </a:solidFill>
                <a:latin typeface="Century Gothic" panose="020B0502020202020204"/>
              </a:rPr>
              <a:t> Gynecol 13 (6): 1216-1223.</a:t>
            </a:r>
          </a:p>
        </p:txBody>
      </p:sp>
      <p:pic>
        <p:nvPicPr>
          <p:cNvPr id="3" name="Picture 2">
            <a:extLst>
              <a:ext uri="{FF2B5EF4-FFF2-40B4-BE49-F238E27FC236}">
                <a16:creationId xmlns:a16="http://schemas.microsoft.com/office/drawing/2014/main" id="{50C22D9A-8E5D-4260-9F38-485B7BECB2D8}"/>
              </a:ext>
            </a:extLst>
          </p:cNvPr>
          <p:cNvPicPr>
            <a:picLocks noChangeAspect="1"/>
          </p:cNvPicPr>
          <p:nvPr/>
        </p:nvPicPr>
        <p:blipFill>
          <a:blip r:embed="rId2"/>
          <a:stretch>
            <a:fillRect/>
          </a:stretch>
        </p:blipFill>
        <p:spPr>
          <a:xfrm>
            <a:off x="4200525" y="3700072"/>
            <a:ext cx="3725058" cy="1862529"/>
          </a:xfrm>
          <a:prstGeom prst="rect">
            <a:avLst/>
          </a:prstGeom>
        </p:spPr>
      </p:pic>
    </p:spTree>
    <p:extLst>
      <p:ext uri="{BB962C8B-B14F-4D97-AF65-F5344CB8AC3E}">
        <p14:creationId xmlns:p14="http://schemas.microsoft.com/office/powerpoint/2010/main" val="353007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66" y="161096"/>
            <a:ext cx="10058400" cy="743174"/>
          </a:xfrm>
        </p:spPr>
        <p:txBody>
          <a:bodyPr/>
          <a:lstStyle/>
          <a:p>
            <a:pPr>
              <a:defRPr/>
            </a:pPr>
            <a:r>
              <a:rPr lang="en-US" b="1" dirty="0">
                <a:solidFill>
                  <a:schemeClr val="tx1"/>
                </a:solidFill>
                <a:latin typeface="+mn-lt"/>
              </a:rPr>
              <a:t>Agenda</a:t>
            </a:r>
          </a:p>
        </p:txBody>
      </p:sp>
      <p:sp>
        <p:nvSpPr>
          <p:cNvPr id="1024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9" indent="-285753">
              <a:defRPr>
                <a:solidFill>
                  <a:schemeClr val="tx1"/>
                </a:solidFill>
                <a:latin typeface="Calibri" panose="020F0502020204030204" pitchFamily="34" charset="0"/>
              </a:defRPr>
            </a:lvl2pPr>
            <a:lvl3pPr marL="1143015" indent="-228604">
              <a:defRPr>
                <a:solidFill>
                  <a:schemeClr val="tx1"/>
                </a:solidFill>
                <a:latin typeface="Calibri" panose="020F0502020204030204" pitchFamily="34" charset="0"/>
              </a:defRPr>
            </a:lvl3pPr>
            <a:lvl4pPr marL="1600221" indent="-228604">
              <a:defRPr>
                <a:solidFill>
                  <a:schemeClr val="tx1"/>
                </a:solidFill>
                <a:latin typeface="Calibri" panose="020F0502020204030204" pitchFamily="34" charset="0"/>
              </a:defRPr>
            </a:lvl4pPr>
            <a:lvl5pPr marL="2057427" indent="-228604">
              <a:defRPr>
                <a:solidFill>
                  <a:schemeClr val="tx1"/>
                </a:solidFill>
                <a:latin typeface="Calibri" panose="020F0502020204030204" pitchFamily="34" charset="0"/>
              </a:defRPr>
            </a:lvl5pPr>
            <a:lvl6pPr marL="2514632" indent="-228604" defTabSz="457206" eaLnBrk="0" fontAlgn="base" hangingPunct="0">
              <a:spcBef>
                <a:spcPct val="0"/>
              </a:spcBef>
              <a:spcAft>
                <a:spcPct val="0"/>
              </a:spcAft>
              <a:defRPr>
                <a:solidFill>
                  <a:schemeClr val="tx1"/>
                </a:solidFill>
                <a:latin typeface="Calibri" panose="020F0502020204030204" pitchFamily="34" charset="0"/>
              </a:defRPr>
            </a:lvl6pPr>
            <a:lvl7pPr marL="2971838" indent="-228604" defTabSz="457206" eaLnBrk="0" fontAlgn="base" hangingPunct="0">
              <a:spcBef>
                <a:spcPct val="0"/>
              </a:spcBef>
              <a:spcAft>
                <a:spcPct val="0"/>
              </a:spcAft>
              <a:defRPr>
                <a:solidFill>
                  <a:schemeClr val="tx1"/>
                </a:solidFill>
                <a:latin typeface="Calibri" panose="020F0502020204030204" pitchFamily="34" charset="0"/>
              </a:defRPr>
            </a:lvl7pPr>
            <a:lvl8pPr marL="3429044" indent="-228604" defTabSz="457206" eaLnBrk="0" fontAlgn="base" hangingPunct="0">
              <a:spcBef>
                <a:spcPct val="0"/>
              </a:spcBef>
              <a:spcAft>
                <a:spcPct val="0"/>
              </a:spcAft>
              <a:defRPr>
                <a:solidFill>
                  <a:schemeClr val="tx1"/>
                </a:solidFill>
                <a:latin typeface="Calibri" panose="020F0502020204030204" pitchFamily="34" charset="0"/>
              </a:defRPr>
            </a:lvl8pPr>
            <a:lvl9pPr marL="3886249" indent="-228604" defTabSz="457206"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6" rtl="0" eaLnBrk="0" fontAlgn="base" latinLnBrk="0" hangingPunct="0">
              <a:lnSpc>
                <a:spcPct val="100000"/>
              </a:lnSpc>
              <a:spcBef>
                <a:spcPct val="0"/>
              </a:spcBef>
              <a:spcAft>
                <a:spcPct val="0"/>
              </a:spcAft>
              <a:buClrTx/>
              <a:buSzTx/>
              <a:buFontTx/>
              <a:buNone/>
              <a:tabLst/>
              <a:defRPr/>
            </a:pPr>
            <a:fld id="{9C9DEA80-B7ED-4CA3-9BF8-F7A2AF1143EF}" type="slidenum">
              <a:rPr kumimoji="0" lang="en-US" altLang="en-US" sz="1001" b="0" i="0" u="none" strike="noStrike" kern="1200" cap="none" spc="0" normalizeH="0" baseline="0" noProof="0">
                <a:ln>
                  <a:noFill/>
                </a:ln>
                <a:solidFill>
                  <a:srgbClr val="FFFFFF"/>
                </a:solidFill>
                <a:effectLst/>
                <a:uLnTx/>
                <a:uFillTx/>
                <a:latin typeface="Calibri" panose="020F0502020204030204" pitchFamily="34" charset="0"/>
                <a:ea typeface="+mn-ea"/>
                <a:cs typeface="+mn-cs"/>
              </a:rPr>
              <a:pPr marL="0" marR="0" lvl="0" indent="0" algn="r" defTabSz="457206" rtl="0" eaLnBrk="0" fontAlgn="base" latinLnBrk="0" hangingPunct="0">
                <a:lnSpc>
                  <a:spcPct val="100000"/>
                </a:lnSpc>
                <a:spcBef>
                  <a:spcPct val="0"/>
                </a:spcBef>
                <a:spcAft>
                  <a:spcPct val="0"/>
                </a:spcAft>
                <a:buClrTx/>
                <a:buSzTx/>
                <a:buFontTx/>
                <a:buNone/>
                <a:tabLst/>
                <a:defRPr/>
              </a:pPr>
              <a:t>2</a:t>
            </a:fld>
            <a:endParaRPr kumimoji="0" lang="en-US" altLang="en-US" sz="1001"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4069586140"/>
              </p:ext>
            </p:extLst>
          </p:nvPr>
        </p:nvGraphicFramePr>
        <p:xfrm>
          <a:off x="393866" y="957944"/>
          <a:ext cx="11420763" cy="5317092"/>
        </p:xfrm>
        <a:graphic>
          <a:graphicData uri="http://schemas.openxmlformats.org/drawingml/2006/table">
            <a:tbl>
              <a:tblPr firstRow="1" bandRow="1">
                <a:tableStyleId>{5C22544A-7EE6-4342-B048-85BDC9FD1C3A}</a:tableStyleId>
              </a:tblPr>
              <a:tblGrid>
                <a:gridCol w="9578705">
                  <a:extLst>
                    <a:ext uri="{9D8B030D-6E8A-4147-A177-3AD203B41FA5}">
                      <a16:colId xmlns:a16="http://schemas.microsoft.com/office/drawing/2014/main" val="1221555988"/>
                    </a:ext>
                  </a:extLst>
                </a:gridCol>
                <a:gridCol w="1842058">
                  <a:extLst>
                    <a:ext uri="{9D8B030D-6E8A-4147-A177-3AD203B41FA5}">
                      <a16:colId xmlns:a16="http://schemas.microsoft.com/office/drawing/2014/main" val="911197676"/>
                    </a:ext>
                  </a:extLst>
                </a:gridCol>
              </a:tblGrid>
              <a:tr h="817145">
                <a:tc>
                  <a:txBody>
                    <a:bodyPr/>
                    <a:lstStyle/>
                    <a:p>
                      <a:r>
                        <a:rPr lang="en-US" sz="2000" dirty="0">
                          <a:latin typeface="+mn-lt"/>
                        </a:rPr>
                        <a:t>Topic</a:t>
                      </a:r>
                    </a:p>
                    <a:p>
                      <a:r>
                        <a:rPr lang="en-US" sz="2000" i="1" dirty="0">
                          <a:latin typeface="+mn-lt"/>
                        </a:rPr>
                        <a:t>Presenter(s)</a:t>
                      </a:r>
                    </a:p>
                  </a:txBody>
                  <a:tcPr marT="45721" marB="45721"/>
                </a:tc>
                <a:tc>
                  <a:txBody>
                    <a:bodyPr/>
                    <a:lstStyle/>
                    <a:p>
                      <a:r>
                        <a:rPr lang="en-US" sz="2000" dirty="0">
                          <a:latin typeface="+mn-lt"/>
                        </a:rPr>
                        <a:t>Duration</a:t>
                      </a:r>
                    </a:p>
                  </a:txBody>
                  <a:tcPr marT="45721" marB="45721"/>
                </a:tc>
                <a:extLst>
                  <a:ext uri="{0D108BD9-81ED-4DB2-BD59-A6C34878D82A}">
                    <a16:rowId xmlns:a16="http://schemas.microsoft.com/office/drawing/2014/main" val="3274708899"/>
                  </a:ext>
                </a:extLst>
              </a:tr>
              <a:tr h="817145">
                <a:tc>
                  <a:txBody>
                    <a:bodyPr/>
                    <a:lstStyle/>
                    <a:p>
                      <a:pPr marL="0" eaLnBrk="1" fontAlgn="t" hangingPunct="1">
                        <a:spcBef>
                          <a:spcPts val="0"/>
                        </a:spcBef>
                        <a:spcAft>
                          <a:spcPts val="0"/>
                        </a:spcAft>
                      </a:pPr>
                      <a:r>
                        <a:rPr lang="en-US" sz="2000" b="1" dirty="0">
                          <a:solidFill>
                            <a:srgbClr val="000000"/>
                          </a:solidFill>
                          <a:latin typeface="+mn-lt"/>
                        </a:rPr>
                        <a:t>Welcome</a:t>
                      </a:r>
                      <a:r>
                        <a:rPr lang="en-US" sz="2000" b="1" baseline="0" dirty="0">
                          <a:solidFill>
                            <a:srgbClr val="000000"/>
                          </a:solidFill>
                          <a:latin typeface="+mn-lt"/>
                        </a:rPr>
                        <a:t> Remarks</a:t>
                      </a:r>
                      <a:endParaRPr lang="en-US" sz="2000" dirty="0">
                        <a:latin typeface="+mn-lt"/>
                      </a:endParaRPr>
                    </a:p>
                    <a:p>
                      <a:pPr marL="0" eaLnBrk="1" fontAlgn="t" hangingPunct="1">
                        <a:spcBef>
                          <a:spcPts val="0"/>
                        </a:spcBef>
                        <a:spcAft>
                          <a:spcPts val="0"/>
                        </a:spcAft>
                      </a:pPr>
                      <a:r>
                        <a:rPr lang="en-US" sz="2000" i="1" dirty="0">
                          <a:solidFill>
                            <a:srgbClr val="000000"/>
                          </a:solidFill>
                          <a:latin typeface="+mn-lt"/>
                        </a:rPr>
                        <a:t>Deborah Garneau, RIDOH</a:t>
                      </a:r>
                      <a:endParaRPr lang="en-US" sz="2000" i="1" dirty="0">
                        <a:latin typeface="+mn-lt"/>
                      </a:endParaRPr>
                    </a:p>
                  </a:txBody>
                  <a:tcPr marT="45721" marB="45721"/>
                </a:tc>
                <a:tc>
                  <a:txBody>
                    <a:bodyPr/>
                    <a:lstStyle/>
                    <a:p>
                      <a:r>
                        <a:rPr lang="en-US" sz="2000" dirty="0">
                          <a:latin typeface="+mn-lt"/>
                        </a:rPr>
                        <a:t>5 minutes</a:t>
                      </a:r>
                    </a:p>
                  </a:txBody>
                  <a:tcPr marT="45721" marB="45721"/>
                </a:tc>
                <a:extLst>
                  <a:ext uri="{0D108BD9-81ED-4DB2-BD59-A6C34878D82A}">
                    <a16:rowId xmlns:a16="http://schemas.microsoft.com/office/drawing/2014/main" val="3649552938"/>
                  </a:ext>
                </a:extLst>
              </a:tr>
              <a:tr h="747372">
                <a:tc>
                  <a:txBody>
                    <a:bodyPr/>
                    <a:lstStyle/>
                    <a:p>
                      <a:r>
                        <a:rPr lang="en-US" sz="2000" b="1" i="0" baseline="0" dirty="0">
                          <a:latin typeface="+mn-lt"/>
                        </a:rPr>
                        <a:t>CTC and Practice Introductions</a:t>
                      </a:r>
                    </a:p>
                    <a:p>
                      <a:r>
                        <a:rPr lang="en-US" sz="2000" i="1" kern="1200" dirty="0">
                          <a:solidFill>
                            <a:srgbClr val="000000"/>
                          </a:solidFill>
                          <a:latin typeface="+mn-lt"/>
                          <a:ea typeface="+mn-ea"/>
                          <a:cs typeface="+mn-cs"/>
                        </a:rPr>
                        <a:t>All</a:t>
                      </a:r>
                    </a:p>
                  </a:txBody>
                  <a:tcPr marT="45721" marB="45721"/>
                </a:tc>
                <a:tc>
                  <a:txBody>
                    <a:bodyPr/>
                    <a:lstStyle/>
                    <a:p>
                      <a:r>
                        <a:rPr lang="en-US" sz="2000" dirty="0">
                          <a:latin typeface="+mn-lt"/>
                        </a:rPr>
                        <a:t>20 minutes </a:t>
                      </a:r>
                    </a:p>
                  </a:txBody>
                  <a:tcPr marT="45721" marB="45721"/>
                </a:tc>
                <a:extLst>
                  <a:ext uri="{0D108BD9-81ED-4DB2-BD59-A6C34878D82A}">
                    <a16:rowId xmlns:a16="http://schemas.microsoft.com/office/drawing/2014/main" val="2655760738"/>
                  </a:ext>
                </a:extLst>
              </a:tr>
              <a:tr h="711200">
                <a:tc>
                  <a:txBody>
                    <a:bodyPr/>
                    <a:lstStyle/>
                    <a:p>
                      <a:pPr marL="0" algn="l" defTabSz="914400" rtl="0" eaLnBrk="1" latinLnBrk="0" hangingPunct="1"/>
                      <a:r>
                        <a:rPr lang="en-US" sz="2000" b="1" kern="1200" baseline="0" dirty="0">
                          <a:solidFill>
                            <a:schemeClr val="dk1"/>
                          </a:solidFill>
                          <a:latin typeface="+mn-lt"/>
                          <a:ea typeface="+mn-ea"/>
                          <a:cs typeface="+mn-cs"/>
                        </a:rPr>
                        <a:t>Woman and Infants Teleconsultation Overview and Screening Presentation</a:t>
                      </a:r>
                    </a:p>
                    <a:p>
                      <a:pPr marL="0" algn="l" defTabSz="914400" rtl="0" eaLnBrk="1" latinLnBrk="0" hangingPunct="1"/>
                      <a:r>
                        <a:rPr lang="en-US" sz="2000" b="0" i="1" kern="1200" baseline="0" dirty="0">
                          <a:solidFill>
                            <a:schemeClr val="dk1"/>
                          </a:solidFill>
                          <a:latin typeface="+mn-lt"/>
                          <a:ea typeface="+mn-ea"/>
                          <a:cs typeface="+mn-cs"/>
                        </a:rPr>
                        <a:t>Margaret Howard, WIH</a:t>
                      </a:r>
                    </a:p>
                  </a:txBody>
                  <a:tcPr marT="45721" marB="45721"/>
                </a:tc>
                <a:tc>
                  <a:txBody>
                    <a:bodyPr/>
                    <a:lstStyle/>
                    <a:p>
                      <a:r>
                        <a:rPr lang="en-US" sz="2000" baseline="0" dirty="0">
                          <a:latin typeface="+mn-lt"/>
                        </a:rPr>
                        <a:t>30 </a:t>
                      </a:r>
                      <a:r>
                        <a:rPr lang="en-US" sz="2000" dirty="0">
                          <a:latin typeface="+mn-lt"/>
                        </a:rPr>
                        <a:t>minutes</a:t>
                      </a:r>
                    </a:p>
                  </a:txBody>
                  <a:tcPr marT="45721" marB="45721"/>
                </a:tc>
                <a:extLst>
                  <a:ext uri="{0D108BD9-81ED-4DB2-BD59-A6C34878D82A}">
                    <a16:rowId xmlns:a16="http://schemas.microsoft.com/office/drawing/2014/main" val="3934938058"/>
                  </a:ext>
                </a:extLst>
              </a:tr>
              <a:tr h="653143">
                <a:tc>
                  <a:txBody>
                    <a:bodyPr/>
                    <a:lstStyle/>
                    <a:p>
                      <a:pPr marL="0" algn="l" defTabSz="914400" rtl="0" eaLnBrk="1" latinLnBrk="0" hangingPunct="1"/>
                      <a:r>
                        <a:rPr lang="en-US" sz="2000" b="1" i="0" kern="1200" baseline="0" dirty="0">
                          <a:solidFill>
                            <a:schemeClr val="dk1"/>
                          </a:solidFill>
                          <a:latin typeface="+mn-lt"/>
                          <a:ea typeface="+mn-ea"/>
                          <a:cs typeface="+mn-cs"/>
                        </a:rPr>
                        <a:t>Question and Answer Period</a:t>
                      </a:r>
                    </a:p>
                    <a:p>
                      <a:pPr marL="0" algn="l" defTabSz="914400" rtl="0" eaLnBrk="1" latinLnBrk="0" hangingPunct="1"/>
                      <a:r>
                        <a:rPr lang="en-US" sz="2000" b="0" i="1" kern="1200" baseline="0" dirty="0">
                          <a:solidFill>
                            <a:schemeClr val="dk1"/>
                          </a:solidFill>
                          <a:latin typeface="+mn-lt"/>
                          <a:ea typeface="+mn-ea"/>
                          <a:cs typeface="+mn-cs"/>
                        </a:rPr>
                        <a:t>All</a:t>
                      </a:r>
                    </a:p>
                  </a:txBody>
                  <a:tcPr marT="45721" marB="45721"/>
                </a:tc>
                <a:tc>
                  <a:txBody>
                    <a:bodyPr/>
                    <a:lstStyle/>
                    <a:p>
                      <a:r>
                        <a:rPr lang="en-US" sz="2000" dirty="0">
                          <a:latin typeface="+mn-lt"/>
                        </a:rPr>
                        <a:t>15</a:t>
                      </a:r>
                      <a:r>
                        <a:rPr lang="en-US" sz="2000" baseline="0" dirty="0">
                          <a:latin typeface="+mn-lt"/>
                        </a:rPr>
                        <a:t> </a:t>
                      </a:r>
                      <a:r>
                        <a:rPr lang="en-US" sz="2000" dirty="0">
                          <a:latin typeface="+mn-lt"/>
                        </a:rPr>
                        <a:t>minutes</a:t>
                      </a:r>
                    </a:p>
                  </a:txBody>
                  <a:tcPr marT="45721" marB="45721"/>
                </a:tc>
                <a:extLst>
                  <a:ext uri="{0D108BD9-81ED-4DB2-BD59-A6C34878D82A}">
                    <a16:rowId xmlns:a16="http://schemas.microsoft.com/office/drawing/2014/main" val="861964452"/>
                  </a:ext>
                </a:extLst>
              </a:tr>
              <a:tr h="761594">
                <a:tc>
                  <a:txBody>
                    <a:bodyPr/>
                    <a:lstStyle/>
                    <a:p>
                      <a:pPr marL="0" algn="l" defTabSz="914400" rtl="0" eaLnBrk="1" latinLnBrk="0" hangingPunct="1"/>
                      <a:r>
                        <a:rPr lang="en-US" sz="2000" b="1" i="0" kern="1200" baseline="0" dirty="0">
                          <a:solidFill>
                            <a:schemeClr val="dk1"/>
                          </a:solidFill>
                          <a:latin typeface="+mn-lt"/>
                          <a:ea typeface="+mn-ea"/>
                          <a:cs typeface="+mn-cs"/>
                        </a:rPr>
                        <a:t>CTC Milestone Review</a:t>
                      </a:r>
                    </a:p>
                    <a:p>
                      <a:pPr marL="0" algn="l" defTabSz="914400" rtl="0" eaLnBrk="1" latinLnBrk="0" hangingPunct="1"/>
                      <a:r>
                        <a:rPr lang="en-US" sz="2000" b="0" i="1" kern="1200" baseline="0" dirty="0">
                          <a:solidFill>
                            <a:schemeClr val="dk1"/>
                          </a:solidFill>
                          <a:latin typeface="+mn-lt"/>
                          <a:ea typeface="+mn-ea"/>
                          <a:cs typeface="+mn-cs"/>
                        </a:rPr>
                        <a:t>Susanne Campbell, CTC</a:t>
                      </a:r>
                    </a:p>
                  </a:txBody>
                  <a:tcPr marT="45721" marB="45721"/>
                </a:tc>
                <a:tc>
                  <a:txBody>
                    <a:bodyPr/>
                    <a:lstStyle/>
                    <a:p>
                      <a:r>
                        <a:rPr lang="en-US" sz="2000" dirty="0">
                          <a:latin typeface="+mn-lt"/>
                        </a:rPr>
                        <a:t>10 minutes</a:t>
                      </a:r>
                    </a:p>
                  </a:txBody>
                  <a:tcPr marT="45721" marB="45721"/>
                </a:tc>
                <a:extLst>
                  <a:ext uri="{0D108BD9-81ED-4DB2-BD59-A6C34878D82A}">
                    <a16:rowId xmlns:a16="http://schemas.microsoft.com/office/drawing/2014/main" val="2040590138"/>
                  </a:ext>
                </a:extLst>
              </a:tr>
              <a:tr h="761594">
                <a:tc>
                  <a:txBody>
                    <a:bodyPr/>
                    <a:lstStyle/>
                    <a:p>
                      <a:pPr marL="0" algn="l" defTabSz="914400" rtl="0" eaLnBrk="1" latinLnBrk="0" hangingPunct="1"/>
                      <a:r>
                        <a:rPr lang="en-US" sz="2000" b="1" i="0" kern="1200" baseline="0" dirty="0">
                          <a:solidFill>
                            <a:schemeClr val="dk1"/>
                          </a:solidFill>
                          <a:latin typeface="+mn-lt"/>
                          <a:ea typeface="+mn-ea"/>
                          <a:cs typeface="+mn-cs"/>
                        </a:rPr>
                        <a:t>Measurement Evaluation Discussion</a:t>
                      </a:r>
                    </a:p>
                    <a:p>
                      <a:pPr marL="0" algn="l" defTabSz="914400" rtl="0" eaLnBrk="1" latinLnBrk="0" hangingPunct="1"/>
                      <a:r>
                        <a:rPr lang="en-US" sz="2000" b="0" i="1" kern="1200" baseline="0" dirty="0">
                          <a:solidFill>
                            <a:schemeClr val="dk1"/>
                          </a:solidFill>
                          <a:latin typeface="+mn-lt"/>
                          <a:ea typeface="+mn-ea"/>
                          <a:cs typeface="+mn-cs"/>
                        </a:rPr>
                        <a:t>Jim Beasley, RIDOH</a:t>
                      </a:r>
                    </a:p>
                  </a:txBody>
                  <a:tcPr marT="45721" marB="45721"/>
                </a:tc>
                <a:tc>
                  <a:txBody>
                    <a:bodyPr/>
                    <a:lstStyle/>
                    <a:p>
                      <a:r>
                        <a:rPr lang="en-US" sz="2000" dirty="0">
                          <a:latin typeface="+mn-lt"/>
                        </a:rPr>
                        <a:t>10 minutes</a:t>
                      </a:r>
                    </a:p>
                  </a:txBody>
                  <a:tcPr marT="45721" marB="45721"/>
                </a:tc>
                <a:extLst>
                  <a:ext uri="{0D108BD9-81ED-4DB2-BD59-A6C34878D82A}">
                    <a16:rowId xmlns:a16="http://schemas.microsoft.com/office/drawing/2014/main" val="454345561"/>
                  </a:ext>
                </a:extLst>
              </a:tr>
            </a:tbl>
          </a:graphicData>
        </a:graphic>
      </p:graphicFrame>
      <p:pic>
        <p:nvPicPr>
          <p:cNvPr id="7" name="Picture 6">
            <a:extLst>
              <a:ext uri="{FF2B5EF4-FFF2-40B4-BE49-F238E27FC236}">
                <a16:creationId xmlns:a16="http://schemas.microsoft.com/office/drawing/2014/main" id="{D9E343A2-8119-4CFA-930D-4C3EA0F33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1384" y="107422"/>
            <a:ext cx="2635402" cy="538920"/>
          </a:xfrm>
          <a:prstGeom prst="rect">
            <a:avLst/>
          </a:prstGeom>
          <a:noFill/>
          <a:ln>
            <a:noFill/>
          </a:ln>
        </p:spPr>
      </p:pic>
    </p:spTree>
    <p:extLst>
      <p:ext uri="{BB962C8B-B14F-4D97-AF65-F5344CB8AC3E}">
        <p14:creationId xmlns:p14="http://schemas.microsoft.com/office/powerpoint/2010/main" val="2870317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72920" y="704568"/>
            <a:ext cx="8686800" cy="1295400"/>
          </a:xfrm>
        </p:spPr>
        <p:txBody>
          <a:bodyPr/>
          <a:lstStyle/>
          <a:p>
            <a:pPr algn="ctr"/>
            <a:r>
              <a:rPr lang="en-US" sz="4000" dirty="0"/>
              <a:t>Screening is Recommended!</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1676" y="2333171"/>
            <a:ext cx="1743075" cy="1743075"/>
          </a:xfrm>
        </p:spPr>
      </p:pic>
      <p:sp>
        <p:nvSpPr>
          <p:cNvPr id="4" name="Date Placeholder 3"/>
          <p:cNvSpPr>
            <a:spLocks noGrp="1"/>
          </p:cNvSpPr>
          <p:nvPr>
            <p:ph type="dt" sz="half" idx="10"/>
          </p:nvPr>
        </p:nvSpPr>
        <p:spPr>
          <a:xfrm>
            <a:off x="8458201" y="6365499"/>
            <a:ext cx="1630842" cy="98643"/>
          </a:xfrm>
        </p:spPr>
        <p:txBody>
          <a:bodyPr/>
          <a:lstStyle/>
          <a:p>
            <a:pPr algn="ctr"/>
            <a:r>
              <a:rPr lang="en-US" dirty="0">
                <a:solidFill>
                  <a:prstClr val="black">
                    <a:lumMod val="95000"/>
                    <a:alpha val="60000"/>
                  </a:prstClr>
                </a:solidFill>
                <a:latin typeface="Century Gothic" panose="020B0502020202020204"/>
              </a:rPr>
              <a:t>Tuesday June 28, 2022</a:t>
            </a:r>
            <a:endParaRPr lang="en-US" dirty="0">
              <a:solidFill>
                <a:srgbClr val="B31166"/>
              </a:solidFill>
              <a:latin typeface="Century Gothic" panose="020B0502020202020204"/>
            </a:endParaRPr>
          </a:p>
        </p:txBody>
      </p:sp>
      <p:sp>
        <p:nvSpPr>
          <p:cNvPr id="2" name="Rectangle 1"/>
          <p:cNvSpPr/>
          <p:nvPr/>
        </p:nvSpPr>
        <p:spPr>
          <a:xfrm>
            <a:off x="1772920" y="6217921"/>
            <a:ext cx="4572000" cy="246221"/>
          </a:xfrm>
          <a:prstGeom prst="rect">
            <a:avLst/>
          </a:prstGeom>
        </p:spPr>
        <p:txBody>
          <a:bodyPr>
            <a:spAutoFit/>
          </a:bodyPr>
          <a:lstStyle/>
          <a:p>
            <a:pPr marL="109728"/>
            <a:r>
              <a:rPr lang="en-US" sz="1000" i="1" dirty="0">
                <a:solidFill>
                  <a:prstClr val="black">
                    <a:lumMod val="95000"/>
                  </a:prstClr>
                </a:solidFill>
                <a:latin typeface="Century Gothic" panose="020B0502020202020204"/>
              </a:rPr>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2252207"/>
            <a:ext cx="1905000" cy="1905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6776" y="4555186"/>
            <a:ext cx="3761695" cy="10858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2362200"/>
            <a:ext cx="3257550" cy="140017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1" y="4501716"/>
            <a:ext cx="2867025" cy="1590675"/>
          </a:xfrm>
          <a:prstGeom prst="rect">
            <a:avLst/>
          </a:prstGeom>
        </p:spPr>
      </p:pic>
    </p:spTree>
    <p:extLst>
      <p:ext uri="{BB962C8B-B14F-4D97-AF65-F5344CB8AC3E}">
        <p14:creationId xmlns:p14="http://schemas.microsoft.com/office/powerpoint/2010/main" val="3362717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62200" y="609600"/>
            <a:ext cx="7543800" cy="914400"/>
          </a:xfrm>
        </p:spPr>
        <p:txBody>
          <a:bodyPr/>
          <a:lstStyle/>
          <a:p>
            <a:pPr algn="ctr"/>
            <a:r>
              <a:rPr lang="en-US" dirty="0"/>
              <a:t>Edinburgh Postnatal Depression Scale (EPDS)</a:t>
            </a:r>
          </a:p>
        </p:txBody>
      </p:sp>
      <p:sp>
        <p:nvSpPr>
          <p:cNvPr id="8" name="Content Placeholder 7"/>
          <p:cNvSpPr>
            <a:spLocks noGrp="1"/>
          </p:cNvSpPr>
          <p:nvPr>
            <p:ph idx="1"/>
          </p:nvPr>
        </p:nvSpPr>
        <p:spPr>
          <a:xfrm>
            <a:off x="2057400" y="2170625"/>
            <a:ext cx="7342170" cy="4423532"/>
          </a:xfrm>
        </p:spPr>
        <p:txBody>
          <a:bodyPr anchor="t" anchorCtr="0">
            <a:normAutofit/>
          </a:bodyPr>
          <a:lstStyle/>
          <a:p>
            <a:r>
              <a:rPr lang="en-US" sz="2000" dirty="0">
                <a:solidFill>
                  <a:schemeClr val="tx2"/>
                </a:solidFill>
              </a:rPr>
              <a:t>The mother is asked to check the response that comes closest to how she has been feeling </a:t>
            </a:r>
            <a:r>
              <a:rPr lang="en-US" sz="2000" b="1" i="1" u="sng" dirty="0">
                <a:solidFill>
                  <a:schemeClr val="tx2"/>
                </a:solidFill>
              </a:rPr>
              <a:t>in the previous 7 days</a:t>
            </a:r>
            <a:r>
              <a:rPr lang="en-US" sz="2000" i="1" u="sng" dirty="0">
                <a:solidFill>
                  <a:schemeClr val="tx2"/>
                </a:solidFill>
              </a:rPr>
              <a:t>.</a:t>
            </a:r>
          </a:p>
          <a:p>
            <a:r>
              <a:rPr lang="en-US" sz="2000" dirty="0">
                <a:solidFill>
                  <a:schemeClr val="tx2"/>
                </a:solidFill>
              </a:rPr>
              <a:t>All the items must be completed.</a:t>
            </a:r>
          </a:p>
          <a:p>
            <a:r>
              <a:rPr lang="en-US" sz="2000" dirty="0">
                <a:solidFill>
                  <a:schemeClr val="tx2"/>
                </a:solidFill>
              </a:rPr>
              <a:t>The mother should complete the scale herself without discussing with others, unless she has difficulty with reading</a:t>
            </a:r>
          </a:p>
          <a:p>
            <a:pPr marL="18288" indent="0">
              <a:buNone/>
            </a:pPr>
            <a:endParaRPr lang="en-US" sz="1600" dirty="0"/>
          </a:p>
          <a:p>
            <a:pPr marL="18288" indent="0">
              <a:buNone/>
            </a:pPr>
            <a:endParaRPr lang="en-US" sz="2400" dirty="0">
              <a:solidFill>
                <a:schemeClr val="tx2"/>
              </a:solidFill>
            </a:endParaRPr>
          </a:p>
        </p:txBody>
      </p:sp>
      <p:sp>
        <p:nvSpPr>
          <p:cNvPr id="4" name="Date Placeholder 3"/>
          <p:cNvSpPr>
            <a:spLocks noGrp="1"/>
          </p:cNvSpPr>
          <p:nvPr>
            <p:ph type="dt" sz="half" idx="10"/>
          </p:nvPr>
        </p:nvSpPr>
        <p:spPr>
          <a:xfrm>
            <a:off x="8435341" y="6365499"/>
            <a:ext cx="1653702" cy="228659"/>
          </a:xfrm>
        </p:spPr>
        <p:txBody>
          <a:bodyPr/>
          <a:lstStyle/>
          <a:p>
            <a:pPr algn="ctr"/>
            <a:r>
              <a:rPr lang="en-US">
                <a:solidFill>
                  <a:prstClr val="black">
                    <a:lumMod val="95000"/>
                    <a:alpha val="60000"/>
                  </a:prstClr>
                </a:solidFill>
                <a:latin typeface="Century Gothic" panose="020B0502020202020204"/>
              </a:rPr>
              <a:t>Tuesday June 28, 2022</a:t>
            </a:r>
            <a:endParaRPr lang="en-US" dirty="0">
              <a:solidFill>
                <a:srgbClr val="B31166"/>
              </a:solidFill>
              <a:latin typeface="Century Gothic" panose="020B0502020202020204"/>
            </a:endParaRPr>
          </a:p>
        </p:txBody>
      </p:sp>
      <p:sp>
        <p:nvSpPr>
          <p:cNvPr id="2" name="Rectangle 1"/>
          <p:cNvSpPr/>
          <p:nvPr/>
        </p:nvSpPr>
        <p:spPr>
          <a:xfrm>
            <a:off x="1752600" y="6186135"/>
            <a:ext cx="4572000" cy="246221"/>
          </a:xfrm>
          <a:prstGeom prst="rect">
            <a:avLst/>
          </a:prstGeom>
        </p:spPr>
        <p:txBody>
          <a:bodyPr>
            <a:spAutoFit/>
          </a:bodyPr>
          <a:lstStyle/>
          <a:p>
            <a:r>
              <a:rPr lang="en-US" sz="1000" dirty="0">
                <a:solidFill>
                  <a:prstClr val="black"/>
                </a:solidFill>
                <a:latin typeface="Century Gothic" panose="020B0502020202020204"/>
              </a:rPr>
              <a:t>Cox et al (1987). </a:t>
            </a:r>
            <a:r>
              <a:rPr lang="en-US" sz="1000" i="1" dirty="0">
                <a:solidFill>
                  <a:prstClr val="black"/>
                </a:solidFill>
                <a:latin typeface="Century Gothic" panose="020B0502020202020204"/>
              </a:rPr>
              <a:t>British Journal of Psychiatry </a:t>
            </a:r>
            <a:r>
              <a:rPr lang="en-US" sz="1000" dirty="0">
                <a:solidFill>
                  <a:prstClr val="black"/>
                </a:solidFill>
                <a:latin typeface="Century Gothic" panose="020B0502020202020204"/>
              </a:rPr>
              <a:t>150:782-786</a:t>
            </a:r>
            <a:endParaRPr lang="en-US" sz="1000" i="1" dirty="0">
              <a:solidFill>
                <a:prstClr val="black">
                  <a:lumMod val="95000"/>
                </a:prstClr>
              </a:solidFill>
              <a:latin typeface="Century Gothic" panose="020B0502020202020204"/>
            </a:endParaRPr>
          </a:p>
        </p:txBody>
      </p:sp>
      <p:sp>
        <p:nvSpPr>
          <p:cNvPr id="3" name="TextBox 2"/>
          <p:cNvSpPr txBox="1"/>
          <p:nvPr/>
        </p:nvSpPr>
        <p:spPr>
          <a:xfrm>
            <a:off x="3832860" y="4382392"/>
            <a:ext cx="4602480" cy="1384995"/>
          </a:xfrm>
          <a:prstGeom prst="rect">
            <a:avLst/>
          </a:prstGeom>
          <a:noFill/>
        </p:spPr>
        <p:txBody>
          <a:bodyPr wrap="square" rtlCol="0">
            <a:spAutoFit/>
          </a:bodyPr>
          <a:lstStyle/>
          <a:p>
            <a:r>
              <a:rPr lang="en-US" sz="2100" b="1" dirty="0">
                <a:solidFill>
                  <a:prstClr val="black"/>
                </a:solidFill>
                <a:latin typeface="Century Gothic" panose="020B0502020202020204"/>
              </a:rPr>
              <a:t>Maximum score: </a:t>
            </a:r>
            <a:r>
              <a:rPr lang="en-US" sz="2100" dirty="0">
                <a:solidFill>
                  <a:prstClr val="black"/>
                </a:solidFill>
                <a:latin typeface="Century Gothic" panose="020B0502020202020204"/>
              </a:rPr>
              <a:t>30</a:t>
            </a:r>
          </a:p>
          <a:p>
            <a:r>
              <a:rPr lang="en-US" sz="2100" b="1" dirty="0">
                <a:solidFill>
                  <a:prstClr val="black"/>
                </a:solidFill>
                <a:latin typeface="Century Gothic" panose="020B0502020202020204"/>
              </a:rPr>
              <a:t>Possibly depressed: </a:t>
            </a:r>
            <a:r>
              <a:rPr lang="en-US" sz="2100" dirty="0">
                <a:solidFill>
                  <a:prstClr val="black"/>
                </a:solidFill>
                <a:latin typeface="Century Gothic" panose="020B0502020202020204"/>
              </a:rPr>
              <a:t>13 or greater</a:t>
            </a:r>
          </a:p>
          <a:p>
            <a:r>
              <a:rPr lang="en-US" sz="2100" b="1" dirty="0">
                <a:solidFill>
                  <a:prstClr val="black"/>
                </a:solidFill>
                <a:latin typeface="Century Gothic" panose="020B0502020202020204"/>
              </a:rPr>
              <a:t>Always look at </a:t>
            </a:r>
            <a:r>
              <a:rPr lang="en-US" sz="2100" b="1" dirty="0">
                <a:solidFill>
                  <a:srgbClr val="FF0000"/>
                </a:solidFill>
                <a:latin typeface="Century Gothic" panose="020B0502020202020204"/>
              </a:rPr>
              <a:t>item 10 </a:t>
            </a:r>
            <a:r>
              <a:rPr lang="en-US" sz="2100" b="1" i="1" dirty="0">
                <a:solidFill>
                  <a:srgbClr val="FF0000"/>
                </a:solidFill>
                <a:latin typeface="Century Gothic" panose="020B0502020202020204"/>
              </a:rPr>
              <a:t>(thoughts of self-harm/suicide)</a:t>
            </a:r>
            <a:endParaRPr lang="en-US" sz="2100" i="1" dirty="0">
              <a:solidFill>
                <a:srgbClr val="FF0000"/>
              </a:solidFill>
              <a:latin typeface="Century Gothic" panose="020B0502020202020204"/>
            </a:endParaRPr>
          </a:p>
        </p:txBody>
      </p:sp>
    </p:spTree>
    <p:extLst>
      <p:ext uri="{BB962C8B-B14F-4D97-AF65-F5344CB8AC3E}">
        <p14:creationId xmlns:p14="http://schemas.microsoft.com/office/powerpoint/2010/main" val="4288244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535572" y="6337493"/>
            <a:ext cx="2133600" cy="365125"/>
          </a:xfrm>
        </p:spPr>
        <p:txBody>
          <a:bodyPr/>
          <a:lstStyle/>
          <a:p>
            <a:pPr algn="ctr"/>
            <a:r>
              <a:rPr lang="en-US">
                <a:solidFill>
                  <a:prstClr val="black">
                    <a:lumMod val="95000"/>
                    <a:alpha val="60000"/>
                  </a:prstClr>
                </a:solidFill>
                <a:latin typeface="Century Gothic" panose="020B0502020202020204"/>
              </a:rPr>
              <a:t>Tuesday June 28, 2022</a:t>
            </a:r>
            <a:endParaRPr lang="en-US" dirty="0">
              <a:solidFill>
                <a:prstClr val="black">
                  <a:lumMod val="95000"/>
                  <a:alpha val="60000"/>
                </a:prstClr>
              </a:solidFill>
              <a:latin typeface="Century Gothic" panose="020B0502020202020204"/>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28601"/>
            <a:ext cx="5581650" cy="6291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438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30430" y="609600"/>
            <a:ext cx="7875570" cy="1490779"/>
          </a:xfrm>
        </p:spPr>
        <p:txBody>
          <a:bodyPr/>
          <a:lstStyle/>
          <a:p>
            <a:pPr algn="ctr"/>
            <a:r>
              <a:rPr lang="en-US" dirty="0"/>
              <a:t>Patient Health Questionnaire-9 (PHQ-9)</a:t>
            </a:r>
          </a:p>
        </p:txBody>
      </p:sp>
      <p:sp>
        <p:nvSpPr>
          <p:cNvPr id="8" name="Content Placeholder 7"/>
          <p:cNvSpPr>
            <a:spLocks noGrp="1"/>
          </p:cNvSpPr>
          <p:nvPr>
            <p:ph idx="1"/>
          </p:nvPr>
        </p:nvSpPr>
        <p:spPr>
          <a:xfrm>
            <a:off x="2030430" y="2209800"/>
            <a:ext cx="7723170" cy="3737732"/>
          </a:xfrm>
        </p:spPr>
        <p:txBody>
          <a:bodyPr anchor="t" anchorCtr="0">
            <a:normAutofit/>
          </a:bodyPr>
          <a:lstStyle/>
          <a:p>
            <a:r>
              <a:rPr lang="en-US" dirty="0">
                <a:solidFill>
                  <a:schemeClr val="tx2"/>
                </a:solidFill>
              </a:rPr>
              <a:t>The patient is asked to respond to each of the 9 items based on how they’ve been feeling </a:t>
            </a:r>
            <a:r>
              <a:rPr lang="en-US" b="1" i="1" u="sng" dirty="0">
                <a:solidFill>
                  <a:schemeClr val="tx2"/>
                </a:solidFill>
              </a:rPr>
              <a:t>over the last 2 weeks. </a:t>
            </a:r>
          </a:p>
          <a:p>
            <a:r>
              <a:rPr lang="en-US" dirty="0">
                <a:solidFill>
                  <a:schemeClr val="tx2"/>
                </a:solidFill>
              </a:rPr>
              <a:t>An additional question asks the patients to report – </a:t>
            </a:r>
            <a:r>
              <a:rPr lang="en-US" i="1" dirty="0">
                <a:solidFill>
                  <a:schemeClr val="tx1">
                    <a:lumMod val="95000"/>
                  </a:schemeClr>
                </a:solidFill>
              </a:rPr>
              <a:t>“How difficult have these problems made it for you to do your work, take care of things at home, or get along with other people?” </a:t>
            </a:r>
          </a:p>
          <a:p>
            <a:pPr lvl="1"/>
            <a:r>
              <a:rPr lang="en-US" dirty="0">
                <a:solidFill>
                  <a:schemeClr val="tx2"/>
                </a:solidFill>
              </a:rPr>
              <a:t>not used in calculating score but represents the patient‘s global impression of symptom-related impairment</a:t>
            </a:r>
          </a:p>
          <a:p>
            <a:pPr lvl="1"/>
            <a:r>
              <a:rPr lang="en-US" dirty="0">
                <a:solidFill>
                  <a:schemeClr val="tx2"/>
                </a:solidFill>
              </a:rPr>
              <a:t>may be useful in decisions regarding initiation of or adjustments to treatment</a:t>
            </a:r>
          </a:p>
        </p:txBody>
      </p:sp>
      <p:sp>
        <p:nvSpPr>
          <p:cNvPr id="4" name="Date Placeholder 3"/>
          <p:cNvSpPr>
            <a:spLocks noGrp="1"/>
          </p:cNvSpPr>
          <p:nvPr>
            <p:ph type="dt" sz="half" idx="10"/>
          </p:nvPr>
        </p:nvSpPr>
        <p:spPr>
          <a:xfrm>
            <a:off x="8534401" y="6365499"/>
            <a:ext cx="1554643" cy="237439"/>
          </a:xfrm>
        </p:spPr>
        <p:txBody>
          <a:bodyPr/>
          <a:lstStyle/>
          <a:p>
            <a:r>
              <a:rPr lang="en-US" dirty="0">
                <a:solidFill>
                  <a:prstClr val="black">
                    <a:lumMod val="65000"/>
                    <a:lumOff val="35000"/>
                  </a:prstClr>
                </a:solidFill>
                <a:latin typeface="Century Gothic" panose="020B0502020202020204"/>
              </a:rPr>
              <a:t>Tuesday June 28, 2022</a:t>
            </a:r>
          </a:p>
        </p:txBody>
      </p:sp>
      <p:sp>
        <p:nvSpPr>
          <p:cNvPr id="2" name="Rectangle 1"/>
          <p:cNvSpPr/>
          <p:nvPr/>
        </p:nvSpPr>
        <p:spPr>
          <a:xfrm>
            <a:off x="1828800" y="6356717"/>
            <a:ext cx="4572000" cy="246221"/>
          </a:xfrm>
          <a:prstGeom prst="rect">
            <a:avLst/>
          </a:prstGeom>
        </p:spPr>
        <p:txBody>
          <a:bodyPr>
            <a:spAutoFit/>
          </a:bodyPr>
          <a:lstStyle/>
          <a:p>
            <a:r>
              <a:rPr lang="en-US" sz="1000" dirty="0">
                <a:solidFill>
                  <a:prstClr val="black"/>
                </a:solidFill>
                <a:latin typeface="Century Gothic" panose="020B0502020202020204"/>
              </a:rPr>
              <a:t>Kroenke K, Spitzer RL.  Psychiatric Annals 2002;32:509-521.</a:t>
            </a:r>
            <a:endParaRPr lang="en-US" sz="1000" i="1" dirty="0">
              <a:solidFill>
                <a:prstClr val="black">
                  <a:lumMod val="95000"/>
                </a:prstClr>
              </a:solidFill>
              <a:latin typeface="Century Gothic" panose="020B0502020202020204"/>
            </a:endParaRPr>
          </a:p>
        </p:txBody>
      </p:sp>
      <p:sp>
        <p:nvSpPr>
          <p:cNvPr id="3" name="TextBox 2"/>
          <p:cNvSpPr txBox="1"/>
          <p:nvPr/>
        </p:nvSpPr>
        <p:spPr>
          <a:xfrm>
            <a:off x="4562566" y="4871083"/>
            <a:ext cx="4795520" cy="1384995"/>
          </a:xfrm>
          <a:prstGeom prst="rect">
            <a:avLst/>
          </a:prstGeom>
          <a:noFill/>
        </p:spPr>
        <p:txBody>
          <a:bodyPr wrap="square" rtlCol="0">
            <a:spAutoFit/>
          </a:bodyPr>
          <a:lstStyle/>
          <a:p>
            <a:r>
              <a:rPr lang="en-US" sz="2100" b="1" dirty="0">
                <a:solidFill>
                  <a:prstClr val="black"/>
                </a:solidFill>
                <a:latin typeface="Century Gothic" panose="020B0502020202020204"/>
              </a:rPr>
              <a:t>Maximum score: </a:t>
            </a:r>
            <a:r>
              <a:rPr lang="en-US" sz="2100" dirty="0">
                <a:solidFill>
                  <a:prstClr val="black"/>
                </a:solidFill>
                <a:latin typeface="Century Gothic" panose="020B0502020202020204"/>
              </a:rPr>
              <a:t>27</a:t>
            </a:r>
          </a:p>
          <a:p>
            <a:r>
              <a:rPr lang="en-US" sz="2100" b="1" dirty="0">
                <a:solidFill>
                  <a:prstClr val="black"/>
                </a:solidFill>
                <a:latin typeface="Century Gothic" panose="020B0502020202020204"/>
              </a:rPr>
              <a:t>Possibly depressed: </a:t>
            </a:r>
            <a:r>
              <a:rPr lang="en-US" sz="2100" dirty="0">
                <a:solidFill>
                  <a:prstClr val="black"/>
                </a:solidFill>
                <a:latin typeface="Century Gothic" panose="020B0502020202020204"/>
              </a:rPr>
              <a:t>10 or greater</a:t>
            </a:r>
          </a:p>
          <a:p>
            <a:r>
              <a:rPr lang="en-US" sz="2100" b="1" dirty="0">
                <a:solidFill>
                  <a:prstClr val="black"/>
                </a:solidFill>
                <a:latin typeface="Century Gothic" panose="020B0502020202020204"/>
              </a:rPr>
              <a:t>Always look at </a:t>
            </a:r>
            <a:r>
              <a:rPr lang="en-US" sz="2100" b="1" dirty="0">
                <a:solidFill>
                  <a:srgbClr val="FF0000"/>
                </a:solidFill>
                <a:latin typeface="Century Gothic" panose="020B0502020202020204"/>
              </a:rPr>
              <a:t>item 9 </a:t>
            </a:r>
            <a:r>
              <a:rPr lang="en-US" sz="2100" b="1" i="1" dirty="0">
                <a:solidFill>
                  <a:srgbClr val="FF0000"/>
                </a:solidFill>
                <a:latin typeface="Century Gothic" panose="020B0502020202020204"/>
              </a:rPr>
              <a:t>(thoughts of self-harm/suicide)</a:t>
            </a:r>
            <a:endParaRPr lang="en-US" sz="2100" i="1" dirty="0">
              <a:solidFill>
                <a:srgbClr val="FF0000"/>
              </a:solidFill>
              <a:latin typeface="Century Gothic" panose="020B0502020202020204"/>
            </a:endParaRPr>
          </a:p>
        </p:txBody>
      </p:sp>
    </p:spTree>
    <p:extLst>
      <p:ext uri="{BB962C8B-B14F-4D97-AF65-F5344CB8AC3E}">
        <p14:creationId xmlns:p14="http://schemas.microsoft.com/office/powerpoint/2010/main" val="3057086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153400" y="6248401"/>
            <a:ext cx="2133600" cy="365125"/>
          </a:xfrm>
        </p:spPr>
        <p:txBody>
          <a:bodyPr/>
          <a:lstStyle/>
          <a:p>
            <a:pPr algn="ctr"/>
            <a:r>
              <a:rPr lang="en-US">
                <a:solidFill>
                  <a:prstClr val="black">
                    <a:lumMod val="95000"/>
                    <a:alpha val="60000"/>
                  </a:prstClr>
                </a:solidFill>
                <a:latin typeface="Century Gothic" panose="020B0502020202020204"/>
              </a:rPr>
              <a:t>Tuesday June 28, 2022</a:t>
            </a:r>
            <a:endParaRPr lang="en-US" dirty="0">
              <a:solidFill>
                <a:prstClr val="black">
                  <a:lumMod val="95000"/>
                  <a:alpha val="60000"/>
                </a:prstClr>
              </a:solidFill>
              <a:latin typeface="Century Gothic" panose="020B0502020202020204"/>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1" y="388159"/>
            <a:ext cx="4953000" cy="6222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9095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62200" y="778480"/>
            <a:ext cx="7737728" cy="1163789"/>
          </a:xfrm>
        </p:spPr>
        <p:txBody>
          <a:bodyPr/>
          <a:lstStyle/>
          <a:p>
            <a:pPr algn="ctr"/>
            <a:r>
              <a:rPr lang="en-US" sz="3000" dirty="0"/>
              <a:t>Generalized Anxiety Disorder – 7 (GAD-7)</a:t>
            </a:r>
          </a:p>
        </p:txBody>
      </p:sp>
      <p:sp>
        <p:nvSpPr>
          <p:cNvPr id="8" name="Content Placeholder 7"/>
          <p:cNvSpPr>
            <a:spLocks noGrp="1"/>
          </p:cNvSpPr>
          <p:nvPr>
            <p:ph idx="1"/>
          </p:nvPr>
        </p:nvSpPr>
        <p:spPr>
          <a:xfrm>
            <a:off x="2079475" y="2209800"/>
            <a:ext cx="7342170" cy="3888166"/>
          </a:xfrm>
        </p:spPr>
        <p:txBody>
          <a:bodyPr anchor="t" anchorCtr="0">
            <a:normAutofit/>
          </a:bodyPr>
          <a:lstStyle/>
          <a:p>
            <a:r>
              <a:rPr lang="en-US" sz="2000" dirty="0">
                <a:solidFill>
                  <a:schemeClr val="tx2"/>
                </a:solidFill>
              </a:rPr>
              <a:t>The patient is asked to respond to each of the 9 items based on how they’ve been feeling </a:t>
            </a:r>
            <a:r>
              <a:rPr lang="en-US" sz="2000" b="1" i="1" u="sng" dirty="0">
                <a:solidFill>
                  <a:schemeClr val="tx2"/>
                </a:solidFill>
              </a:rPr>
              <a:t>over the last 2 weeks. </a:t>
            </a:r>
          </a:p>
          <a:p>
            <a:r>
              <a:rPr lang="en-US" sz="2000" dirty="0">
                <a:solidFill>
                  <a:schemeClr val="tx2"/>
                </a:solidFill>
              </a:rPr>
              <a:t>Designed primarily for Generalized Anxiety Disorder but can also indicate possible Panic Disorder, Social Anxiety Disorder or Post-traumatic Stress Disorder</a:t>
            </a:r>
          </a:p>
          <a:p>
            <a:pPr marL="18288" indent="0">
              <a:buNone/>
            </a:pPr>
            <a:endParaRPr lang="en-US" sz="2000" dirty="0">
              <a:solidFill>
                <a:schemeClr val="tx2"/>
              </a:solidFill>
            </a:endParaRPr>
          </a:p>
        </p:txBody>
      </p:sp>
      <p:sp>
        <p:nvSpPr>
          <p:cNvPr id="4" name="Date Placeholder 3"/>
          <p:cNvSpPr>
            <a:spLocks noGrp="1"/>
          </p:cNvSpPr>
          <p:nvPr>
            <p:ph type="dt" sz="half" idx="10"/>
          </p:nvPr>
        </p:nvSpPr>
        <p:spPr>
          <a:xfrm>
            <a:off x="8534401" y="6365498"/>
            <a:ext cx="1554642" cy="263902"/>
          </a:xfrm>
        </p:spPr>
        <p:txBody>
          <a:bodyPr/>
          <a:lstStyle/>
          <a:p>
            <a:pPr algn="ctr"/>
            <a:r>
              <a:rPr lang="en-US" dirty="0">
                <a:solidFill>
                  <a:prstClr val="black">
                    <a:lumMod val="95000"/>
                    <a:alpha val="60000"/>
                  </a:prstClr>
                </a:solidFill>
                <a:latin typeface="Century Gothic" panose="020B0502020202020204"/>
              </a:rPr>
              <a:t>Tuesday June 28, 2022</a:t>
            </a:r>
            <a:endParaRPr lang="en-US" dirty="0">
              <a:solidFill>
                <a:srgbClr val="B31166"/>
              </a:solidFill>
              <a:latin typeface="Century Gothic" panose="020B0502020202020204"/>
            </a:endParaRPr>
          </a:p>
        </p:txBody>
      </p:sp>
      <p:sp>
        <p:nvSpPr>
          <p:cNvPr id="2" name="Rectangle 1"/>
          <p:cNvSpPr/>
          <p:nvPr/>
        </p:nvSpPr>
        <p:spPr>
          <a:xfrm>
            <a:off x="1752600" y="6214190"/>
            <a:ext cx="4572000" cy="246221"/>
          </a:xfrm>
          <a:prstGeom prst="rect">
            <a:avLst/>
          </a:prstGeom>
        </p:spPr>
        <p:txBody>
          <a:bodyPr>
            <a:spAutoFit/>
          </a:bodyPr>
          <a:lstStyle/>
          <a:p>
            <a:r>
              <a:rPr lang="en-US" sz="1000" dirty="0">
                <a:solidFill>
                  <a:prstClr val="black"/>
                </a:solidFill>
                <a:latin typeface="Century Gothic" panose="020B0502020202020204"/>
              </a:rPr>
              <a:t>Kroenke K, Spitzer RL.  Psychiatric Annals 2002;32:509-521.</a:t>
            </a:r>
            <a:endParaRPr lang="en-US" sz="1000" i="1" dirty="0">
              <a:solidFill>
                <a:prstClr val="black">
                  <a:lumMod val="95000"/>
                </a:prstClr>
              </a:solidFill>
              <a:latin typeface="Century Gothic" panose="020B0502020202020204"/>
            </a:endParaRPr>
          </a:p>
        </p:txBody>
      </p:sp>
      <p:sp>
        <p:nvSpPr>
          <p:cNvPr id="3" name="TextBox 2"/>
          <p:cNvSpPr txBox="1"/>
          <p:nvPr/>
        </p:nvSpPr>
        <p:spPr>
          <a:xfrm>
            <a:off x="2362200" y="4648200"/>
            <a:ext cx="4795520" cy="738664"/>
          </a:xfrm>
          <a:prstGeom prst="rect">
            <a:avLst/>
          </a:prstGeom>
          <a:noFill/>
        </p:spPr>
        <p:txBody>
          <a:bodyPr wrap="square" rtlCol="0">
            <a:spAutoFit/>
          </a:bodyPr>
          <a:lstStyle/>
          <a:p>
            <a:r>
              <a:rPr lang="en-US" sz="2100" b="1" dirty="0">
                <a:solidFill>
                  <a:prstClr val="black"/>
                </a:solidFill>
                <a:latin typeface="Century Gothic" panose="020B0502020202020204"/>
              </a:rPr>
              <a:t>Maximum score: </a:t>
            </a:r>
            <a:r>
              <a:rPr lang="en-US" sz="2100" dirty="0">
                <a:solidFill>
                  <a:prstClr val="black"/>
                </a:solidFill>
                <a:latin typeface="Century Gothic" panose="020B0502020202020204"/>
              </a:rPr>
              <a:t>21</a:t>
            </a:r>
          </a:p>
          <a:p>
            <a:r>
              <a:rPr lang="en-US" sz="2100" b="1" dirty="0">
                <a:solidFill>
                  <a:prstClr val="black"/>
                </a:solidFill>
                <a:latin typeface="Century Gothic" panose="020B0502020202020204"/>
              </a:rPr>
              <a:t>Possible anxiety: </a:t>
            </a:r>
            <a:r>
              <a:rPr lang="en-US" sz="2100" dirty="0">
                <a:solidFill>
                  <a:prstClr val="black"/>
                </a:solidFill>
                <a:latin typeface="Century Gothic" panose="020B0502020202020204"/>
              </a:rPr>
              <a:t>7 or greater</a:t>
            </a:r>
          </a:p>
        </p:txBody>
      </p:sp>
      <p:pic>
        <p:nvPicPr>
          <p:cNvPr id="5" name="Picture 4"/>
          <p:cNvPicPr>
            <a:picLocks noChangeAspect="1"/>
          </p:cNvPicPr>
          <p:nvPr/>
        </p:nvPicPr>
        <p:blipFill>
          <a:blip r:embed="rId2"/>
          <a:stretch>
            <a:fillRect/>
          </a:stretch>
        </p:blipFill>
        <p:spPr>
          <a:xfrm>
            <a:off x="6478590" y="4478113"/>
            <a:ext cx="3621338" cy="1450974"/>
          </a:xfrm>
          <a:prstGeom prst="rect">
            <a:avLst/>
          </a:prstGeom>
        </p:spPr>
      </p:pic>
    </p:spTree>
    <p:extLst>
      <p:ext uri="{BB962C8B-B14F-4D97-AF65-F5344CB8AC3E}">
        <p14:creationId xmlns:p14="http://schemas.microsoft.com/office/powerpoint/2010/main" val="345697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610601" y="6365498"/>
            <a:ext cx="1478442" cy="263902"/>
          </a:xfrm>
        </p:spPr>
        <p:txBody>
          <a:bodyPr/>
          <a:lstStyle/>
          <a:p>
            <a:pPr algn="ctr"/>
            <a:r>
              <a:rPr lang="en-US">
                <a:solidFill>
                  <a:prstClr val="black">
                    <a:lumMod val="95000"/>
                    <a:alpha val="60000"/>
                  </a:prstClr>
                </a:solidFill>
                <a:latin typeface="Century Gothic" panose="020B0502020202020204"/>
              </a:rPr>
              <a:t>Tuesday June 28, 2022</a:t>
            </a:r>
            <a:endParaRPr lang="en-US" dirty="0">
              <a:solidFill>
                <a:prstClr val="black">
                  <a:lumMod val="95000"/>
                  <a:alpha val="60000"/>
                </a:prstClr>
              </a:solidFill>
              <a:latin typeface="Century Gothic" panose="020B0502020202020204"/>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1" y="742535"/>
            <a:ext cx="6292169"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554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A0457-95F7-4DC4-9F30-79365B5A0030}"/>
              </a:ext>
            </a:extLst>
          </p:cNvPr>
          <p:cNvSpPr>
            <a:spLocks noGrp="1"/>
          </p:cNvSpPr>
          <p:nvPr>
            <p:ph type="title"/>
          </p:nvPr>
        </p:nvSpPr>
        <p:spPr/>
        <p:txBody>
          <a:bodyPr/>
          <a:lstStyle/>
          <a:p>
            <a:pPr algn="ctr"/>
            <a:r>
              <a:rPr lang="en-US" sz="3600" dirty="0"/>
              <a:t>NIDA Quick Screen</a:t>
            </a:r>
          </a:p>
        </p:txBody>
      </p:sp>
      <p:sp>
        <p:nvSpPr>
          <p:cNvPr id="8" name="Text Placeholder 7">
            <a:extLst>
              <a:ext uri="{FF2B5EF4-FFF2-40B4-BE49-F238E27FC236}">
                <a16:creationId xmlns:a16="http://schemas.microsoft.com/office/drawing/2014/main" id="{FE533E50-4B2C-4D29-B057-CF0FBE33147A}"/>
              </a:ext>
            </a:extLst>
          </p:cNvPr>
          <p:cNvSpPr>
            <a:spLocks noGrp="1"/>
          </p:cNvSpPr>
          <p:nvPr>
            <p:ph idx="1"/>
          </p:nvPr>
        </p:nvSpPr>
        <p:spPr>
          <a:xfrm>
            <a:off x="2209800" y="2286000"/>
            <a:ext cx="7793060" cy="3835400"/>
          </a:xfrm>
        </p:spPr>
        <p:txBody>
          <a:bodyPr>
            <a:noAutofit/>
          </a:bodyPr>
          <a:lstStyle/>
          <a:p>
            <a:pPr>
              <a:buFont typeface="Wingdings" panose="05000000000000000000" pitchFamily="2" charset="2"/>
              <a:buChar char="Ø"/>
            </a:pPr>
            <a:r>
              <a:rPr lang="en-US" sz="2000" dirty="0">
                <a:solidFill>
                  <a:schemeClr val="tx2"/>
                </a:solidFill>
              </a:rPr>
              <a:t>The patient is asked to respond to one question over 4 domains </a:t>
            </a:r>
            <a:r>
              <a:rPr lang="en-US" sz="2000" i="1" u="sng" dirty="0">
                <a:solidFill>
                  <a:schemeClr val="tx2"/>
                </a:solidFill>
              </a:rPr>
              <a:t>in past year</a:t>
            </a:r>
          </a:p>
          <a:p>
            <a:pPr>
              <a:buFont typeface="Wingdings" panose="05000000000000000000" pitchFamily="2" charset="2"/>
              <a:buChar char="Ø"/>
            </a:pPr>
            <a:r>
              <a:rPr lang="en-US" sz="2000" dirty="0">
                <a:solidFill>
                  <a:schemeClr val="tx2"/>
                </a:solidFill>
              </a:rPr>
              <a:t>No numerical score</a:t>
            </a:r>
          </a:p>
          <a:p>
            <a:pPr>
              <a:buFont typeface="Wingdings" panose="05000000000000000000" pitchFamily="2" charset="2"/>
              <a:buChar char="Ø"/>
            </a:pPr>
            <a:r>
              <a:rPr lang="en-US" sz="2000" dirty="0">
                <a:solidFill>
                  <a:schemeClr val="tx2"/>
                </a:solidFill>
              </a:rPr>
              <a:t>Any answer other than “never” is a positive screen and should prompt follow-up questions to further about which substance(s) are being used, the amount, and the time course </a:t>
            </a:r>
          </a:p>
        </p:txBody>
      </p:sp>
      <p:sp>
        <p:nvSpPr>
          <p:cNvPr id="3" name="Rectangle 2"/>
          <p:cNvSpPr/>
          <p:nvPr/>
        </p:nvSpPr>
        <p:spPr>
          <a:xfrm>
            <a:off x="1676400" y="6121400"/>
            <a:ext cx="5562600" cy="400110"/>
          </a:xfrm>
          <a:prstGeom prst="rect">
            <a:avLst/>
          </a:prstGeom>
        </p:spPr>
        <p:txBody>
          <a:bodyPr wrap="square">
            <a:spAutoFit/>
          </a:bodyPr>
          <a:lstStyle/>
          <a:p>
            <a:r>
              <a:rPr lang="en-US" sz="1000" dirty="0">
                <a:solidFill>
                  <a:prstClr val="black"/>
                </a:solidFill>
                <a:latin typeface="Century Gothic" panose="020B0502020202020204"/>
              </a:rPr>
              <a:t>Smith PC, Schmidt SM, Allensworth-Davies D, Saitz R. A single-question screening test for drug use in primary care. Archives of internal medicine. Jul 12 2010;170(13):1155- 1160. </a:t>
            </a:r>
          </a:p>
        </p:txBody>
      </p:sp>
    </p:spTree>
    <p:extLst>
      <p:ext uri="{BB962C8B-B14F-4D97-AF65-F5344CB8AC3E}">
        <p14:creationId xmlns:p14="http://schemas.microsoft.com/office/powerpoint/2010/main" val="364046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610601" y="6365500"/>
            <a:ext cx="1828800" cy="111501"/>
          </a:xfrm>
        </p:spPr>
        <p:txBody>
          <a:bodyPr/>
          <a:lstStyle/>
          <a:p>
            <a:r>
              <a:rPr lang="en-US" dirty="0">
                <a:solidFill>
                  <a:prstClr val="black">
                    <a:lumMod val="85000"/>
                    <a:lumOff val="15000"/>
                  </a:prstClr>
                </a:solidFill>
                <a:latin typeface="Century Gothic" panose="020B0502020202020204"/>
              </a:rPr>
              <a:t>Tuesday June 28, 2022</a:t>
            </a:r>
          </a:p>
        </p:txBody>
      </p:sp>
      <p:pic>
        <p:nvPicPr>
          <p:cNvPr id="5" name="Content Placeholder 4">
            <a:extLst>
              <a:ext uri="{FF2B5EF4-FFF2-40B4-BE49-F238E27FC236}">
                <a16:creationId xmlns:a16="http://schemas.microsoft.com/office/drawing/2014/main" id="{3DE0297E-6487-43DD-802E-A9E964180CEF}"/>
              </a:ext>
            </a:extLst>
          </p:cNvPr>
          <p:cNvPicPr>
            <a:picLocks noGrp="1" noChangeAspect="1"/>
          </p:cNvPicPr>
          <p:nvPr>
            <p:ph idx="1"/>
          </p:nvPr>
        </p:nvPicPr>
        <p:blipFill>
          <a:blip r:embed="rId2"/>
          <a:stretch>
            <a:fillRect/>
          </a:stretch>
        </p:blipFill>
        <p:spPr>
          <a:xfrm>
            <a:off x="2438400" y="1600200"/>
            <a:ext cx="7315200" cy="4449630"/>
          </a:xfrm>
          <a:prstGeom prst="rect">
            <a:avLst/>
          </a:prstGeom>
        </p:spPr>
      </p:pic>
    </p:spTree>
    <p:extLst>
      <p:ext uri="{BB962C8B-B14F-4D97-AF65-F5344CB8AC3E}">
        <p14:creationId xmlns:p14="http://schemas.microsoft.com/office/powerpoint/2010/main" val="1618321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86786" y="609600"/>
            <a:ext cx="7543800" cy="914400"/>
          </a:xfrm>
        </p:spPr>
        <p:txBody>
          <a:bodyPr/>
          <a:lstStyle/>
          <a:p>
            <a:pPr algn="ctr"/>
            <a:r>
              <a:rPr lang="en-US" sz="3600" dirty="0"/>
              <a:t>Screening: What to ask</a:t>
            </a:r>
          </a:p>
        </p:txBody>
      </p:sp>
      <p:sp>
        <p:nvSpPr>
          <p:cNvPr id="8" name="Content Placeholder 7"/>
          <p:cNvSpPr>
            <a:spLocks noGrp="1"/>
          </p:cNvSpPr>
          <p:nvPr>
            <p:ph idx="1"/>
          </p:nvPr>
        </p:nvSpPr>
        <p:spPr>
          <a:xfrm>
            <a:off x="2057400" y="1724055"/>
            <a:ext cx="7875570" cy="4423532"/>
          </a:xfrm>
        </p:spPr>
        <p:txBody>
          <a:bodyPr anchor="t" anchorCtr="0">
            <a:normAutofit/>
          </a:bodyPr>
          <a:lstStyle/>
          <a:p>
            <a:endParaRPr lang="en-US" sz="2000" dirty="0">
              <a:solidFill>
                <a:schemeClr val="tx2"/>
              </a:solidFill>
            </a:endParaRPr>
          </a:p>
          <a:p>
            <a:pPr lvl="1"/>
            <a:r>
              <a:rPr lang="en-US" sz="2400" b="1" i="1" dirty="0">
                <a:solidFill>
                  <a:schemeClr val="tx2"/>
                </a:solidFill>
              </a:rPr>
              <a:t>How are YOU doing?</a:t>
            </a:r>
          </a:p>
          <a:p>
            <a:pPr lvl="1"/>
            <a:r>
              <a:rPr lang="en-US" sz="2400" b="1" i="1" dirty="0">
                <a:solidFill>
                  <a:schemeClr val="tx2"/>
                </a:solidFill>
              </a:rPr>
              <a:t>Are you feeling moodier than normal?</a:t>
            </a:r>
          </a:p>
          <a:p>
            <a:pPr lvl="1"/>
            <a:r>
              <a:rPr lang="en-US" sz="2400" b="1" i="1" dirty="0">
                <a:solidFill>
                  <a:schemeClr val="tx2"/>
                </a:solidFill>
              </a:rPr>
              <a:t>How is your sleep?  Can you sleep when the baby sleeps?</a:t>
            </a:r>
          </a:p>
          <a:p>
            <a:pPr lvl="1"/>
            <a:r>
              <a:rPr lang="en-US" sz="2400" b="1" i="1" dirty="0">
                <a:solidFill>
                  <a:schemeClr val="tx2"/>
                </a:solidFill>
              </a:rPr>
              <a:t>How is your appetite?</a:t>
            </a:r>
          </a:p>
          <a:p>
            <a:pPr lvl="1"/>
            <a:r>
              <a:rPr lang="en-US" sz="2400" b="1" i="1" dirty="0">
                <a:solidFill>
                  <a:schemeClr val="tx2"/>
                </a:solidFill>
              </a:rPr>
              <a:t>Even though everyone expects this to be a happy time, many women who have just had a baby feel sad, nervous, irritable or just “not themselves”.  Has this been your experience?</a:t>
            </a:r>
          </a:p>
          <a:p>
            <a:pPr marL="18288" indent="0">
              <a:buNone/>
            </a:pPr>
            <a:endParaRPr lang="en-US" sz="2000" dirty="0">
              <a:solidFill>
                <a:schemeClr val="tx2"/>
              </a:solidFill>
            </a:endParaRPr>
          </a:p>
          <a:p>
            <a:pPr marL="18288" indent="0">
              <a:buNone/>
            </a:pPr>
            <a:endParaRPr lang="en-US" sz="1600" dirty="0">
              <a:solidFill>
                <a:schemeClr val="tx2"/>
              </a:solidFill>
            </a:endParaRPr>
          </a:p>
          <a:p>
            <a:pPr marL="18288" indent="0">
              <a:buNone/>
            </a:pPr>
            <a:endParaRPr lang="en-US" sz="2400" dirty="0">
              <a:solidFill>
                <a:schemeClr val="tx2"/>
              </a:solidFill>
            </a:endParaRPr>
          </a:p>
        </p:txBody>
      </p:sp>
      <p:sp>
        <p:nvSpPr>
          <p:cNvPr id="4" name="Date Placeholder 3"/>
          <p:cNvSpPr>
            <a:spLocks noGrp="1"/>
          </p:cNvSpPr>
          <p:nvPr>
            <p:ph type="dt" sz="half" idx="10"/>
          </p:nvPr>
        </p:nvSpPr>
        <p:spPr/>
        <p:txBody>
          <a:bodyPr/>
          <a:lstStyle/>
          <a:p>
            <a:pPr algn="ctr"/>
            <a:r>
              <a:rPr lang="en-US">
                <a:solidFill>
                  <a:prstClr val="black">
                    <a:lumMod val="95000"/>
                    <a:alpha val="60000"/>
                  </a:prstClr>
                </a:solidFill>
                <a:latin typeface="Century Gothic" panose="020B0502020202020204"/>
              </a:rPr>
              <a:t>Tuesday June 28, 2022</a:t>
            </a:r>
            <a:endParaRPr lang="en-US" dirty="0">
              <a:solidFill>
                <a:srgbClr val="B31166"/>
              </a:solidFill>
              <a:latin typeface="Century Gothic" panose="020B0502020202020204"/>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1" y="1149350"/>
            <a:ext cx="1600200" cy="1464012"/>
          </a:xfrm>
          <a:prstGeom prst="rect">
            <a:avLst/>
          </a:prstGeom>
        </p:spPr>
      </p:pic>
    </p:spTree>
    <p:extLst>
      <p:ext uri="{BB962C8B-B14F-4D97-AF65-F5344CB8AC3E}">
        <p14:creationId xmlns:p14="http://schemas.microsoft.com/office/powerpoint/2010/main" val="568510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A4379C-41F7-4C8B-9B08-1C0FE5B8B1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998" y="610721"/>
            <a:ext cx="5906104" cy="1234655"/>
          </a:xfrm>
          <a:prstGeom prst="rect">
            <a:avLst/>
          </a:prstGeom>
        </p:spPr>
      </p:pic>
      <p:pic>
        <p:nvPicPr>
          <p:cNvPr id="6" name="Picture 5" descr="R:\CTC transfer\11 Marketing &amp; Communications\Logos\CTC_PCMH_logo_RGB.jpg">
            <a:extLst>
              <a:ext uri="{FF2B5EF4-FFF2-40B4-BE49-F238E27FC236}">
                <a16:creationId xmlns:a16="http://schemas.microsoft.com/office/drawing/2014/main" id="{81A36CC5-5836-48D1-B714-06F4230DE08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8965" y="5474853"/>
            <a:ext cx="3528084" cy="940933"/>
          </a:xfrm>
          <a:prstGeom prst="rect">
            <a:avLst/>
          </a:prstGeom>
          <a:noFill/>
          <a:ln>
            <a:noFill/>
          </a:ln>
        </p:spPr>
      </p:pic>
      <p:pic>
        <p:nvPicPr>
          <p:cNvPr id="9" name="Picture 8">
            <a:extLst>
              <a:ext uri="{FF2B5EF4-FFF2-40B4-BE49-F238E27FC236}">
                <a16:creationId xmlns:a16="http://schemas.microsoft.com/office/drawing/2014/main" id="{4E352C5E-C905-4C1A-AFF9-13822A08C58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95733" y="5406407"/>
            <a:ext cx="1271597" cy="1271597"/>
          </a:xfrm>
          <a:prstGeom prst="rect">
            <a:avLst/>
          </a:prstGeom>
        </p:spPr>
      </p:pic>
      <p:sp>
        <p:nvSpPr>
          <p:cNvPr id="11" name="TextBox 10">
            <a:extLst>
              <a:ext uri="{FF2B5EF4-FFF2-40B4-BE49-F238E27FC236}">
                <a16:creationId xmlns:a16="http://schemas.microsoft.com/office/drawing/2014/main" id="{2333E517-5550-4651-A01B-F789173FB089}"/>
              </a:ext>
            </a:extLst>
          </p:cNvPr>
          <p:cNvSpPr txBox="1"/>
          <p:nvPr/>
        </p:nvSpPr>
        <p:spPr>
          <a:xfrm>
            <a:off x="734057" y="2401891"/>
            <a:ext cx="11202842" cy="2923877"/>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Statewide initiative modeled after PediPRN &amp; funded by HRSA</a:t>
            </a:r>
          </a:p>
          <a:p>
            <a:pPr marL="285750" indent="-285750">
              <a:spcAft>
                <a:spcPts val="12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Focused on practices/providers seeing pregnant/postpartum patients</a:t>
            </a:r>
          </a:p>
          <a:p>
            <a:pPr marL="285750" indent="-285750">
              <a:spcAft>
                <a:spcPts val="12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The goal is to help providers screen and address perinatal depression, anxiety, and/or substance use by offering access to </a:t>
            </a:r>
          </a:p>
          <a:p>
            <a:pPr marL="914400" lvl="1" indent="-457200">
              <a:spcAft>
                <a:spcPts val="1200"/>
              </a:spcAft>
              <a:buFont typeface="+mj-lt"/>
              <a:buAutoNum type="arabicPeriod"/>
            </a:pPr>
            <a:r>
              <a:rPr lang="en-US" sz="2400" b="1" dirty="0">
                <a:latin typeface="Calibri" panose="020F0502020204030204" pitchFamily="34" charset="0"/>
                <a:cs typeface="Calibri" panose="020F0502020204030204" pitchFamily="34" charset="0"/>
              </a:rPr>
              <a:t>perinatal behavioral health teleconsultation line (WIH)</a:t>
            </a:r>
            <a:r>
              <a:rPr lang="en-US" sz="2400" dirty="0">
                <a:latin typeface="Calibri" panose="020F0502020204030204" pitchFamily="34" charset="0"/>
                <a:cs typeface="Calibri" panose="020F0502020204030204" pitchFamily="34" charset="0"/>
              </a:rPr>
              <a:t> and </a:t>
            </a:r>
          </a:p>
          <a:p>
            <a:pPr marL="914400" lvl="1" indent="-457200">
              <a:spcAft>
                <a:spcPts val="1200"/>
              </a:spcAft>
              <a:buFont typeface="+mj-lt"/>
              <a:buAutoNum type="arabicPeriod"/>
            </a:pPr>
            <a:r>
              <a:rPr lang="en-US" sz="2400" b="1" dirty="0">
                <a:latin typeface="Calibri" panose="020F0502020204030204" pitchFamily="34" charset="0"/>
                <a:cs typeface="Calibri" panose="020F0502020204030204" pitchFamily="34" charset="0"/>
              </a:rPr>
              <a:t>virtual practice advisement and support services (CTC-RI)</a:t>
            </a:r>
          </a:p>
        </p:txBody>
      </p:sp>
      <p:pic>
        <p:nvPicPr>
          <p:cNvPr id="8" name="Picture 7">
            <a:extLst>
              <a:ext uri="{FF2B5EF4-FFF2-40B4-BE49-F238E27FC236}">
                <a16:creationId xmlns:a16="http://schemas.microsoft.com/office/drawing/2014/main" id="{7A2767A3-159B-49EA-A073-CF87C826D73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319012" y="5596349"/>
            <a:ext cx="3106006" cy="690686"/>
          </a:xfrm>
          <a:prstGeom prst="rect">
            <a:avLst/>
          </a:prstGeom>
          <a:noFill/>
          <a:ln>
            <a:noFill/>
          </a:ln>
        </p:spPr>
      </p:pic>
    </p:spTree>
    <p:extLst>
      <p:ext uri="{BB962C8B-B14F-4D97-AF65-F5344CB8AC3E}">
        <p14:creationId xmlns:p14="http://schemas.microsoft.com/office/powerpoint/2010/main" val="1154351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62200" y="609600"/>
            <a:ext cx="7543800" cy="914400"/>
          </a:xfrm>
        </p:spPr>
        <p:txBody>
          <a:bodyPr/>
          <a:lstStyle/>
          <a:p>
            <a:pPr algn="ctr"/>
            <a:r>
              <a:rPr lang="en-US" sz="3600" dirty="0"/>
              <a:t>Screening: What to look for</a:t>
            </a:r>
          </a:p>
        </p:txBody>
      </p:sp>
      <p:sp>
        <p:nvSpPr>
          <p:cNvPr id="8" name="Content Placeholder 7"/>
          <p:cNvSpPr>
            <a:spLocks noGrp="1"/>
          </p:cNvSpPr>
          <p:nvPr>
            <p:ph idx="1"/>
          </p:nvPr>
        </p:nvSpPr>
        <p:spPr>
          <a:xfrm>
            <a:off x="2030430" y="1697124"/>
            <a:ext cx="7875570" cy="4423532"/>
          </a:xfrm>
        </p:spPr>
        <p:txBody>
          <a:bodyPr anchor="t" anchorCtr="0">
            <a:normAutofit lnSpcReduction="10000"/>
          </a:bodyPr>
          <a:lstStyle/>
          <a:p>
            <a:endParaRPr lang="en-US" sz="2000" dirty="0">
              <a:solidFill>
                <a:schemeClr val="tx2"/>
              </a:solidFill>
            </a:endParaRPr>
          </a:p>
          <a:p>
            <a:r>
              <a:rPr lang="en-US" sz="2400" b="1" i="1" dirty="0">
                <a:solidFill>
                  <a:schemeClr val="tx2"/>
                </a:solidFill>
              </a:rPr>
              <a:t>Tearfulness</a:t>
            </a:r>
          </a:p>
          <a:p>
            <a:r>
              <a:rPr lang="en-US" sz="2400" b="1" i="1" dirty="0">
                <a:solidFill>
                  <a:schemeClr val="tx2"/>
                </a:solidFill>
              </a:rPr>
              <a:t>Appearing unusually tired</a:t>
            </a:r>
          </a:p>
          <a:p>
            <a:r>
              <a:rPr lang="en-US" sz="2400" b="1" i="1" dirty="0">
                <a:solidFill>
                  <a:schemeClr val="tx2"/>
                </a:solidFill>
              </a:rPr>
              <a:t>Disheveled, poor hygiene</a:t>
            </a:r>
          </a:p>
          <a:p>
            <a:r>
              <a:rPr lang="en-US" sz="2400" b="1" i="1" dirty="0">
                <a:solidFill>
                  <a:schemeClr val="tx2"/>
                </a:solidFill>
              </a:rPr>
              <a:t>Poor eye contact</a:t>
            </a:r>
          </a:p>
          <a:p>
            <a:r>
              <a:rPr lang="en-US" sz="2400" b="1" i="1" dirty="0">
                <a:solidFill>
                  <a:schemeClr val="tx2"/>
                </a:solidFill>
              </a:rPr>
              <a:t>Irritability</a:t>
            </a:r>
          </a:p>
          <a:p>
            <a:r>
              <a:rPr lang="en-US" sz="2400" b="1" i="1" dirty="0">
                <a:solidFill>
                  <a:schemeClr val="tx2"/>
                </a:solidFill>
              </a:rPr>
              <a:t>Discomfort holding/handling the baby</a:t>
            </a:r>
          </a:p>
          <a:p>
            <a:r>
              <a:rPr lang="en-US" sz="2400" b="1" i="1" dirty="0">
                <a:solidFill>
                  <a:schemeClr val="tx2"/>
                </a:solidFill>
              </a:rPr>
              <a:t>Significant weight loss</a:t>
            </a:r>
          </a:p>
          <a:p>
            <a:r>
              <a:rPr lang="en-US" sz="2400" b="1" i="1" dirty="0">
                <a:solidFill>
                  <a:schemeClr val="tx2"/>
                </a:solidFill>
              </a:rPr>
              <a:t>Excessive concern about the baby despite reassurance</a:t>
            </a:r>
          </a:p>
          <a:p>
            <a:pPr marL="18288" indent="0">
              <a:buNone/>
            </a:pPr>
            <a:endParaRPr lang="en-US" sz="2000" dirty="0">
              <a:solidFill>
                <a:schemeClr val="tx2"/>
              </a:solidFill>
            </a:endParaRPr>
          </a:p>
          <a:p>
            <a:pPr marL="18288" indent="0">
              <a:buNone/>
            </a:pPr>
            <a:endParaRPr lang="en-US" sz="1600" dirty="0">
              <a:solidFill>
                <a:schemeClr val="tx2"/>
              </a:solidFill>
            </a:endParaRPr>
          </a:p>
          <a:p>
            <a:pPr marL="18288" indent="0">
              <a:buNone/>
            </a:pPr>
            <a:endParaRPr lang="en-US" sz="2400" dirty="0">
              <a:solidFill>
                <a:schemeClr val="tx2"/>
              </a:solidFill>
            </a:endParaRPr>
          </a:p>
        </p:txBody>
      </p:sp>
      <p:sp>
        <p:nvSpPr>
          <p:cNvPr id="4" name="Date Placeholder 3"/>
          <p:cNvSpPr>
            <a:spLocks noGrp="1"/>
          </p:cNvSpPr>
          <p:nvPr>
            <p:ph type="dt" sz="half" idx="10"/>
          </p:nvPr>
        </p:nvSpPr>
        <p:spPr>
          <a:xfrm>
            <a:off x="8382001" y="6365499"/>
            <a:ext cx="1707042" cy="187702"/>
          </a:xfrm>
        </p:spPr>
        <p:txBody>
          <a:bodyPr/>
          <a:lstStyle/>
          <a:p>
            <a:pPr algn="ctr"/>
            <a:r>
              <a:rPr lang="en-US" dirty="0">
                <a:solidFill>
                  <a:prstClr val="black">
                    <a:lumMod val="95000"/>
                    <a:alpha val="60000"/>
                  </a:prstClr>
                </a:solidFill>
                <a:latin typeface="Century Gothic" panose="020B0502020202020204"/>
              </a:rPr>
              <a:t>Tuesday June 28, 2022</a:t>
            </a:r>
            <a:endParaRPr lang="en-US" dirty="0">
              <a:solidFill>
                <a:srgbClr val="B31166"/>
              </a:solidFill>
              <a:latin typeface="Century Gothic" panose="020B0502020202020204"/>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1" y="2344549"/>
            <a:ext cx="2259181" cy="1600200"/>
          </a:xfrm>
          <a:prstGeom prst="rect">
            <a:avLst/>
          </a:prstGeom>
        </p:spPr>
      </p:pic>
    </p:spTree>
    <p:extLst>
      <p:ext uri="{BB962C8B-B14F-4D97-AF65-F5344CB8AC3E}">
        <p14:creationId xmlns:p14="http://schemas.microsoft.com/office/powerpoint/2010/main" val="230692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62200" y="763715"/>
            <a:ext cx="7543800" cy="914400"/>
          </a:xfrm>
        </p:spPr>
        <p:txBody>
          <a:bodyPr/>
          <a:lstStyle/>
          <a:p>
            <a:pPr algn="ctr"/>
            <a:r>
              <a:rPr lang="en-US" sz="3600" dirty="0"/>
              <a:t>Positive Screen – What now?</a:t>
            </a:r>
          </a:p>
        </p:txBody>
      </p:sp>
      <p:sp>
        <p:nvSpPr>
          <p:cNvPr id="8" name="Content Placeholder 7"/>
          <p:cNvSpPr>
            <a:spLocks noGrp="1"/>
          </p:cNvSpPr>
          <p:nvPr>
            <p:ph idx="1"/>
          </p:nvPr>
        </p:nvSpPr>
        <p:spPr>
          <a:xfrm>
            <a:off x="2030430" y="1600200"/>
            <a:ext cx="7875570" cy="4157472"/>
          </a:xfrm>
        </p:spPr>
        <p:txBody>
          <a:bodyPr anchor="t" anchorCtr="0">
            <a:normAutofit/>
          </a:bodyPr>
          <a:lstStyle/>
          <a:p>
            <a:pPr marL="18288" indent="0">
              <a:buNone/>
            </a:pPr>
            <a:endParaRPr lang="en-US" sz="2400" dirty="0">
              <a:solidFill>
                <a:schemeClr val="tx2"/>
              </a:solidFill>
            </a:endParaRPr>
          </a:p>
          <a:p>
            <a:r>
              <a:rPr lang="en-US" sz="2400" dirty="0">
                <a:solidFill>
                  <a:schemeClr val="tx2"/>
                </a:solidFill>
              </a:rPr>
              <a:t>Utilize established clinical protocols</a:t>
            </a:r>
          </a:p>
          <a:p>
            <a:r>
              <a:rPr lang="en-US" sz="2400" dirty="0">
                <a:solidFill>
                  <a:schemeClr val="tx2"/>
                </a:solidFill>
              </a:rPr>
              <a:t>Call </a:t>
            </a:r>
            <a:r>
              <a:rPr lang="en-US" sz="2400" b="1" i="1" u="sng" dirty="0">
                <a:solidFill>
                  <a:schemeClr val="accent1"/>
                </a:solidFill>
              </a:rPr>
              <a:t>RI MomsPRN: </a:t>
            </a:r>
            <a:r>
              <a:rPr lang="en-US" sz="2400" b="1" u="sng" dirty="0">
                <a:solidFill>
                  <a:schemeClr val="accent1"/>
                </a:solidFill>
              </a:rPr>
              <a:t>401-430-2800 </a:t>
            </a:r>
            <a:endParaRPr lang="en-US" sz="2400" b="1" i="1" u="sng" dirty="0">
              <a:solidFill>
                <a:schemeClr val="accent1"/>
              </a:solidFill>
            </a:endParaRPr>
          </a:p>
          <a:p>
            <a:r>
              <a:rPr lang="en-US" sz="2400" dirty="0">
                <a:solidFill>
                  <a:schemeClr val="tx2"/>
                </a:solidFill>
              </a:rPr>
              <a:t>Initiate Treatment with RI MomsPRN consultation</a:t>
            </a:r>
          </a:p>
          <a:p>
            <a:r>
              <a:rPr lang="en-US" sz="2400" dirty="0">
                <a:solidFill>
                  <a:schemeClr val="tx2"/>
                </a:solidFill>
              </a:rPr>
              <a:t>Refer for ongoing BH treatment</a:t>
            </a:r>
          </a:p>
          <a:p>
            <a:pPr marL="18288" indent="0">
              <a:buNone/>
            </a:pPr>
            <a:endParaRPr lang="en-US" sz="2400" dirty="0">
              <a:solidFill>
                <a:schemeClr val="tx2"/>
              </a:solidFill>
            </a:endParaRPr>
          </a:p>
          <a:p>
            <a:pPr marL="18288" indent="0">
              <a:buNone/>
            </a:pPr>
            <a:endParaRPr lang="en-US" sz="2000" dirty="0">
              <a:solidFill>
                <a:schemeClr val="accent5">
                  <a:lumMod val="60000"/>
                  <a:lumOff val="40000"/>
                </a:schemeClr>
              </a:solidFill>
            </a:endParaRPr>
          </a:p>
          <a:p>
            <a:pPr marL="18288" indent="0">
              <a:buNone/>
            </a:pPr>
            <a:endParaRPr lang="en-US" sz="1600" dirty="0">
              <a:solidFill>
                <a:schemeClr val="accent5">
                  <a:lumMod val="60000"/>
                  <a:lumOff val="40000"/>
                </a:schemeClr>
              </a:solidFill>
            </a:endParaRPr>
          </a:p>
          <a:p>
            <a:pPr marL="18288" indent="0">
              <a:buNone/>
            </a:pPr>
            <a:endParaRPr lang="en-US" sz="2400" dirty="0">
              <a:solidFill>
                <a:schemeClr val="accent5">
                  <a:lumMod val="60000"/>
                  <a:lumOff val="40000"/>
                </a:schemeClr>
              </a:solidFill>
            </a:endParaRPr>
          </a:p>
        </p:txBody>
      </p:sp>
      <p:sp>
        <p:nvSpPr>
          <p:cNvPr id="4" name="Date Placeholder 3"/>
          <p:cNvSpPr>
            <a:spLocks noGrp="1"/>
          </p:cNvSpPr>
          <p:nvPr>
            <p:ph type="dt" sz="half" idx="10"/>
          </p:nvPr>
        </p:nvSpPr>
        <p:spPr>
          <a:xfrm>
            <a:off x="8610601" y="6365499"/>
            <a:ext cx="1478442" cy="228659"/>
          </a:xfrm>
        </p:spPr>
        <p:txBody>
          <a:bodyPr/>
          <a:lstStyle/>
          <a:p>
            <a:pPr algn="ctr"/>
            <a:r>
              <a:rPr lang="en-US" dirty="0">
                <a:solidFill>
                  <a:prstClr val="black">
                    <a:lumMod val="95000"/>
                    <a:alpha val="60000"/>
                  </a:prstClr>
                </a:solidFill>
                <a:latin typeface="Century Gothic" panose="020B0502020202020204"/>
              </a:rPr>
              <a:t>Tuesday June 28, 2022</a:t>
            </a:r>
            <a:endParaRPr lang="en-US" dirty="0">
              <a:solidFill>
                <a:srgbClr val="B31166"/>
              </a:solidFill>
              <a:latin typeface="Century Gothic" panose="020B0502020202020204"/>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4479607"/>
            <a:ext cx="281940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9706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826208-FB0E-4F0E-96C8-E4476B3DA2F0}"/>
              </a:ext>
            </a:extLst>
          </p:cNvPr>
          <p:cNvSpPr>
            <a:spLocks noGrp="1"/>
          </p:cNvSpPr>
          <p:nvPr>
            <p:ph idx="1"/>
          </p:nvPr>
        </p:nvSpPr>
        <p:spPr>
          <a:xfrm>
            <a:off x="1905000" y="2286000"/>
            <a:ext cx="8534400" cy="3086100"/>
          </a:xfrm>
        </p:spPr>
        <p:txBody>
          <a:bodyPr/>
          <a:lstStyle/>
          <a:p>
            <a:r>
              <a:rPr lang="en-US" b="1" u="sng" dirty="0"/>
              <a:t>Providers</a:t>
            </a:r>
            <a:r>
              <a:rPr lang="en-US" dirty="0"/>
              <a:t> are welcome to consult with a perinatal psychiatrist or resource referral specialist via telephone, secure email, or EMR engagement</a:t>
            </a:r>
          </a:p>
          <a:p>
            <a:endParaRPr lang="en-US" dirty="0"/>
          </a:p>
        </p:txBody>
      </p:sp>
      <p:pic>
        <p:nvPicPr>
          <p:cNvPr id="4" name="Google Shape;119;p19">
            <a:extLst>
              <a:ext uri="{FF2B5EF4-FFF2-40B4-BE49-F238E27FC236}">
                <a16:creationId xmlns:a16="http://schemas.microsoft.com/office/drawing/2014/main" id="{D3547098-13BF-4067-9684-97E5DF565B00}"/>
              </a:ext>
            </a:extLst>
          </p:cNvPr>
          <p:cNvPicPr preferRelativeResize="0"/>
          <p:nvPr/>
        </p:nvPicPr>
        <p:blipFill rotWithShape="1">
          <a:blip r:embed="rId2">
            <a:alphaModFix/>
          </a:blip>
          <a:srcRect l="19444" t="41816" r="20333" b="40436"/>
          <a:stretch/>
        </p:blipFill>
        <p:spPr>
          <a:xfrm>
            <a:off x="2743200" y="755848"/>
            <a:ext cx="6012854" cy="996752"/>
          </a:xfrm>
          <a:prstGeom prst="rect">
            <a:avLst/>
          </a:prstGeom>
          <a:noFill/>
          <a:ln>
            <a:noFill/>
          </a:ln>
        </p:spPr>
      </p:pic>
      <p:pic>
        <p:nvPicPr>
          <p:cNvPr id="6" name="Picture 5">
            <a:extLst>
              <a:ext uri="{FF2B5EF4-FFF2-40B4-BE49-F238E27FC236}">
                <a16:creationId xmlns:a16="http://schemas.microsoft.com/office/drawing/2014/main" id="{F29D26B6-9B0A-4E5E-9543-5E23A690E15D}"/>
              </a:ext>
            </a:extLst>
          </p:cNvPr>
          <p:cNvPicPr>
            <a:picLocks noChangeAspect="1"/>
          </p:cNvPicPr>
          <p:nvPr/>
        </p:nvPicPr>
        <p:blipFill>
          <a:blip r:embed="rId3"/>
          <a:stretch>
            <a:fillRect/>
          </a:stretch>
        </p:blipFill>
        <p:spPr>
          <a:xfrm>
            <a:off x="8040390" y="3810000"/>
            <a:ext cx="1867924" cy="1038902"/>
          </a:xfrm>
          <a:prstGeom prst="rect">
            <a:avLst/>
          </a:prstGeom>
        </p:spPr>
      </p:pic>
      <p:pic>
        <p:nvPicPr>
          <p:cNvPr id="9" name="Picture 8">
            <a:extLst>
              <a:ext uri="{FF2B5EF4-FFF2-40B4-BE49-F238E27FC236}">
                <a16:creationId xmlns:a16="http://schemas.microsoft.com/office/drawing/2014/main" id="{1C934F32-E7F3-4231-A0E3-90D599E8B0AB}"/>
              </a:ext>
            </a:extLst>
          </p:cNvPr>
          <p:cNvPicPr>
            <a:picLocks noChangeAspect="1"/>
          </p:cNvPicPr>
          <p:nvPr/>
        </p:nvPicPr>
        <p:blipFill>
          <a:blip r:embed="rId4"/>
          <a:stretch>
            <a:fillRect/>
          </a:stretch>
        </p:blipFill>
        <p:spPr>
          <a:xfrm>
            <a:off x="2286000" y="3352800"/>
            <a:ext cx="5387678" cy="2427148"/>
          </a:xfrm>
          <a:prstGeom prst="rect">
            <a:avLst/>
          </a:prstGeom>
        </p:spPr>
      </p:pic>
      <p:sp>
        <p:nvSpPr>
          <p:cNvPr id="7" name="Date Placeholder 3"/>
          <p:cNvSpPr>
            <a:spLocks noGrp="1"/>
          </p:cNvSpPr>
          <p:nvPr>
            <p:ph type="dt" sz="half" idx="10"/>
          </p:nvPr>
        </p:nvSpPr>
        <p:spPr>
          <a:xfrm>
            <a:off x="8610601" y="6365499"/>
            <a:ext cx="1478442" cy="228659"/>
          </a:xfrm>
        </p:spPr>
        <p:txBody>
          <a:bodyPr/>
          <a:lstStyle/>
          <a:p>
            <a:pPr algn="ctr"/>
            <a:r>
              <a:rPr lang="en-US" dirty="0">
                <a:solidFill>
                  <a:prstClr val="black">
                    <a:lumMod val="95000"/>
                    <a:alpha val="60000"/>
                  </a:prstClr>
                </a:solidFill>
                <a:latin typeface="Century Gothic" panose="020B0502020202020204"/>
              </a:rPr>
              <a:t>Tuesday June 28, 2022</a:t>
            </a:r>
            <a:endParaRPr lang="en-US" dirty="0">
              <a:solidFill>
                <a:srgbClr val="B31166"/>
              </a:solidFill>
              <a:latin typeface="Century Gothic" panose="020B0502020202020204"/>
            </a:endParaRPr>
          </a:p>
        </p:txBody>
      </p:sp>
    </p:spTree>
    <p:extLst>
      <p:ext uri="{BB962C8B-B14F-4D97-AF65-F5344CB8AC3E}">
        <p14:creationId xmlns:p14="http://schemas.microsoft.com/office/powerpoint/2010/main" val="707296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B1B33-38C1-46CD-A6A3-3296A0BF91BF}"/>
              </a:ext>
            </a:extLst>
          </p:cNvPr>
          <p:cNvSpPr>
            <a:spLocks noGrp="1"/>
          </p:cNvSpPr>
          <p:nvPr>
            <p:ph type="title"/>
          </p:nvPr>
        </p:nvSpPr>
        <p:spPr>
          <a:xfrm>
            <a:off x="2899155" y="957726"/>
            <a:ext cx="6343672" cy="709865"/>
          </a:xfrm>
        </p:spPr>
        <p:txBody>
          <a:bodyPr/>
          <a:lstStyle/>
          <a:p>
            <a:pPr algn="ctr"/>
            <a:r>
              <a:rPr lang="en-US" sz="4000" dirty="0"/>
              <a:t>Lessons Learned</a:t>
            </a:r>
          </a:p>
        </p:txBody>
      </p:sp>
      <p:sp>
        <p:nvSpPr>
          <p:cNvPr id="3" name="Content Placeholder 2">
            <a:extLst>
              <a:ext uri="{FF2B5EF4-FFF2-40B4-BE49-F238E27FC236}">
                <a16:creationId xmlns:a16="http://schemas.microsoft.com/office/drawing/2014/main" id="{8EFE0113-6D27-4127-8D20-4ACA4D90B572}"/>
              </a:ext>
            </a:extLst>
          </p:cNvPr>
          <p:cNvSpPr>
            <a:spLocks noGrp="1"/>
          </p:cNvSpPr>
          <p:nvPr>
            <p:ph idx="1"/>
          </p:nvPr>
        </p:nvSpPr>
        <p:spPr>
          <a:xfrm>
            <a:off x="2237033" y="2086235"/>
            <a:ext cx="7365218" cy="3628958"/>
          </a:xfrm>
        </p:spPr>
        <p:txBody>
          <a:bodyPr>
            <a:normAutofit/>
          </a:bodyPr>
          <a:lstStyle/>
          <a:p>
            <a:pPr>
              <a:spcBef>
                <a:spcPts val="1800"/>
              </a:spcBef>
            </a:pPr>
            <a:r>
              <a:rPr lang="en-US" b="1" dirty="0"/>
              <a:t>Returning Practices…</a:t>
            </a:r>
          </a:p>
          <a:p>
            <a:pPr lvl="1">
              <a:spcBef>
                <a:spcPts val="1800"/>
              </a:spcBef>
              <a:buFont typeface="Wingdings" panose="05000000000000000000" pitchFamily="2" charset="2"/>
              <a:buChar char="v"/>
            </a:pPr>
            <a:r>
              <a:rPr lang="en-US" sz="2000" i="1" dirty="0">
                <a:latin typeface="+mj-lt"/>
                <a:ea typeface="Times New Roman" panose="02020603050405020304" pitchFamily="18" charset="0"/>
              </a:rPr>
              <a:t>What do you wish you knew before joining the collaborative in Cohort 2?</a:t>
            </a:r>
            <a:endParaRPr lang="en-US" sz="2000" i="1" dirty="0">
              <a:latin typeface="+mj-lt"/>
              <a:ea typeface="Calibri" panose="020F0502020204030204" pitchFamily="34" charset="0"/>
            </a:endParaRPr>
          </a:p>
          <a:p>
            <a:pPr lvl="1" indent="-342900">
              <a:spcBef>
                <a:spcPts val="1800"/>
              </a:spcBef>
              <a:buFont typeface="Wingdings" panose="05000000000000000000" pitchFamily="2" charset="2"/>
              <a:buChar char="v"/>
            </a:pPr>
            <a:r>
              <a:rPr lang="en-US" sz="2000" i="1" dirty="0">
                <a:latin typeface="+mj-lt"/>
                <a:ea typeface="Times New Roman" panose="02020603050405020304" pitchFamily="18" charset="0"/>
              </a:rPr>
              <a:t>Any tips or insights to share with new practices in Cohort 3?</a:t>
            </a:r>
            <a:endParaRPr lang="en-US" sz="2000" i="1" dirty="0">
              <a:latin typeface="+mj-lt"/>
              <a:ea typeface="Calibri" panose="020F0502020204030204" pitchFamily="34" charset="0"/>
            </a:endParaRPr>
          </a:p>
        </p:txBody>
      </p:sp>
      <p:pic>
        <p:nvPicPr>
          <p:cNvPr id="5" name="Picture 10" descr="Victa">
            <a:extLst>
              <a:ext uri="{FF2B5EF4-FFF2-40B4-BE49-F238E27FC236}">
                <a16:creationId xmlns:a16="http://schemas.microsoft.com/office/drawing/2014/main" id="{66571641-67D9-4461-8E78-9A922FDB3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3569" y="4289286"/>
            <a:ext cx="2460259" cy="995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TriCounty">
            <a:extLst>
              <a:ext uri="{FF2B5EF4-FFF2-40B4-BE49-F238E27FC236}">
                <a16:creationId xmlns:a16="http://schemas.microsoft.com/office/drawing/2014/main" id="{849A63A2-3929-476E-80A0-56410C1ED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7843" y="4465156"/>
            <a:ext cx="3216298" cy="9952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blackstone valley community health care logo">
            <a:extLst>
              <a:ext uri="{FF2B5EF4-FFF2-40B4-BE49-F238E27FC236}">
                <a16:creationId xmlns:a16="http://schemas.microsoft.com/office/drawing/2014/main" id="{FFC1BB7C-E201-48C5-8390-BAB6F3B46C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7731" y="5879088"/>
            <a:ext cx="3447895" cy="6651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FBF96D7-68B7-46C3-8CC4-D8D3600C9D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9103" y="4358889"/>
            <a:ext cx="2053795" cy="1302778"/>
          </a:xfrm>
          <a:prstGeom prst="rect">
            <a:avLst/>
          </a:prstGeom>
        </p:spPr>
      </p:pic>
      <p:pic>
        <p:nvPicPr>
          <p:cNvPr id="9" name="Picture 8">
            <a:extLst>
              <a:ext uri="{FF2B5EF4-FFF2-40B4-BE49-F238E27FC236}">
                <a16:creationId xmlns:a16="http://schemas.microsoft.com/office/drawing/2014/main" id="{8E9A4BE5-1891-44BC-A476-CEC5A4B35F8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78231" y="5564014"/>
            <a:ext cx="2906536" cy="646330"/>
          </a:xfrm>
          <a:prstGeom prst="rect">
            <a:avLst/>
          </a:prstGeom>
          <a:noFill/>
          <a:ln>
            <a:noFill/>
          </a:ln>
        </p:spPr>
      </p:pic>
      <p:sp>
        <p:nvSpPr>
          <p:cNvPr id="10" name="TextBox 9">
            <a:extLst>
              <a:ext uri="{FF2B5EF4-FFF2-40B4-BE49-F238E27FC236}">
                <a16:creationId xmlns:a16="http://schemas.microsoft.com/office/drawing/2014/main" id="{6EC0255F-473D-4064-8DA2-D7CCD6842395}"/>
              </a:ext>
            </a:extLst>
          </p:cNvPr>
          <p:cNvSpPr txBox="1"/>
          <p:nvPr/>
        </p:nvSpPr>
        <p:spPr>
          <a:xfrm>
            <a:off x="7078231" y="6211670"/>
            <a:ext cx="3065596" cy="646331"/>
          </a:xfrm>
          <a:prstGeom prst="rect">
            <a:avLst/>
          </a:prstGeom>
          <a:noFill/>
        </p:spPr>
        <p:txBody>
          <a:bodyPr wrap="square" rtlCol="0">
            <a:spAutoFit/>
          </a:bodyPr>
          <a:lstStyle/>
          <a:p>
            <a:pPr algn="ctr"/>
            <a:r>
              <a:rPr lang="en-US" b="1" dirty="0">
                <a:solidFill>
                  <a:prstClr val="black"/>
                </a:solidFill>
                <a:latin typeface="Century Gothic" panose="020B0502020202020204"/>
              </a:rPr>
              <a:t>Division of Maternal-Fetal Medicine</a:t>
            </a:r>
          </a:p>
        </p:txBody>
      </p:sp>
    </p:spTree>
    <p:extLst>
      <p:ext uri="{BB962C8B-B14F-4D97-AF65-F5344CB8AC3E}">
        <p14:creationId xmlns:p14="http://schemas.microsoft.com/office/powerpoint/2010/main" val="2256984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FCCB4-118D-45F2-BAC7-0B26D04D4A87}"/>
              </a:ext>
            </a:extLst>
          </p:cNvPr>
          <p:cNvSpPr>
            <a:spLocks noGrp="1"/>
          </p:cNvSpPr>
          <p:nvPr>
            <p:ph type="title"/>
          </p:nvPr>
        </p:nvSpPr>
        <p:spPr>
          <a:xfrm>
            <a:off x="2390215" y="2007248"/>
            <a:ext cx="3263269" cy="1712868"/>
          </a:xfrm>
        </p:spPr>
        <p:txBody>
          <a:bodyPr>
            <a:normAutofit fontScale="90000"/>
          </a:bodyPr>
          <a:lstStyle/>
          <a:p>
            <a:pPr algn="ctr"/>
            <a:r>
              <a:rPr lang="en-US" sz="3000" dirty="0">
                <a:solidFill>
                  <a:srgbClr val="EBEBEB"/>
                </a:solidFill>
              </a:rPr>
              <a:t>Thank you!</a:t>
            </a:r>
            <a:br>
              <a:rPr lang="en-US" sz="3000" dirty="0">
                <a:solidFill>
                  <a:srgbClr val="EBEBEB"/>
                </a:solidFill>
              </a:rPr>
            </a:br>
            <a:r>
              <a:rPr lang="en-US" sz="3000" dirty="0">
                <a:solidFill>
                  <a:srgbClr val="EBEBEB"/>
                </a:solidFill>
              </a:rPr>
              <a:t/>
            </a:r>
            <a:br>
              <a:rPr lang="en-US" sz="3000" dirty="0">
                <a:solidFill>
                  <a:srgbClr val="EBEBEB"/>
                </a:solidFill>
              </a:rPr>
            </a:br>
            <a:r>
              <a:rPr lang="en-US" dirty="0">
                <a:solidFill>
                  <a:srgbClr val="EBEBEB"/>
                </a:solidFill>
              </a:rPr>
              <a:t>Questions are Welcome</a:t>
            </a:r>
            <a:r>
              <a:rPr lang="en-US" sz="3000" dirty="0">
                <a:solidFill>
                  <a:srgbClr val="EBEBEB"/>
                </a:solidFill>
              </a:rPr>
              <a:t/>
            </a:r>
            <a:br>
              <a:rPr lang="en-US" sz="3000" dirty="0">
                <a:solidFill>
                  <a:srgbClr val="EBEBEB"/>
                </a:solidFill>
              </a:rPr>
            </a:br>
            <a:endParaRPr lang="en-US" sz="3000" dirty="0">
              <a:solidFill>
                <a:srgbClr val="EBEBEB"/>
              </a:solidFill>
            </a:endParaRPr>
          </a:p>
        </p:txBody>
      </p:sp>
      <p:sp>
        <p:nvSpPr>
          <p:cNvPr id="3" name="Content Placeholder 2">
            <a:extLst>
              <a:ext uri="{FF2B5EF4-FFF2-40B4-BE49-F238E27FC236}">
                <a16:creationId xmlns:a16="http://schemas.microsoft.com/office/drawing/2014/main" id="{009452F8-723C-499C-A06A-95C7EA90A82C}"/>
              </a:ext>
            </a:extLst>
          </p:cNvPr>
          <p:cNvSpPr>
            <a:spLocks noGrp="1"/>
          </p:cNvSpPr>
          <p:nvPr>
            <p:ph type="body" idx="1"/>
          </p:nvPr>
        </p:nvSpPr>
        <p:spPr>
          <a:xfrm>
            <a:off x="6324602" y="1627272"/>
            <a:ext cx="4343399" cy="3630529"/>
          </a:xfrm>
        </p:spPr>
        <p:txBody>
          <a:bodyPr anchor="ctr">
            <a:noAutofit/>
          </a:bodyPr>
          <a:lstStyle/>
          <a:p>
            <a:endParaRPr lang="en-US" sz="2100" b="1" dirty="0">
              <a:solidFill>
                <a:srgbClr val="FFFFFF"/>
              </a:solidFill>
            </a:endParaRPr>
          </a:p>
          <a:p>
            <a:endParaRPr lang="en-US" sz="2100" b="1" dirty="0">
              <a:solidFill>
                <a:schemeClr val="tx2"/>
              </a:solidFill>
            </a:endParaRPr>
          </a:p>
          <a:p>
            <a:pPr algn="ctr"/>
            <a:r>
              <a:rPr lang="en-US" sz="2100" b="1" dirty="0">
                <a:solidFill>
                  <a:schemeClr val="accent1"/>
                </a:solidFill>
              </a:rPr>
              <a:t>Call</a:t>
            </a:r>
          </a:p>
          <a:p>
            <a:pPr algn="ctr"/>
            <a:r>
              <a:rPr lang="en-US" sz="2100" dirty="0">
                <a:solidFill>
                  <a:schemeClr val="accent1"/>
                </a:solidFill>
              </a:rPr>
              <a:t>401-430-2800</a:t>
            </a:r>
          </a:p>
          <a:p>
            <a:pPr algn="ctr"/>
            <a:r>
              <a:rPr lang="en-US" sz="2100" b="1" dirty="0">
                <a:solidFill>
                  <a:schemeClr val="accent1"/>
                </a:solidFill>
              </a:rPr>
              <a:t>Monday – Friday, 8AM – 4PM</a:t>
            </a:r>
          </a:p>
          <a:p>
            <a:pPr algn="ctr"/>
            <a:endParaRPr lang="en-US" sz="2100" b="1" dirty="0">
              <a:solidFill>
                <a:schemeClr val="accent1"/>
              </a:solidFill>
            </a:endParaRPr>
          </a:p>
          <a:p>
            <a:pPr algn="ctr"/>
            <a:r>
              <a:rPr lang="en-US" sz="2100" b="1" dirty="0">
                <a:solidFill>
                  <a:schemeClr val="accent1"/>
                </a:solidFill>
              </a:rPr>
              <a:t>EMAIL</a:t>
            </a:r>
          </a:p>
          <a:p>
            <a:pPr algn="ctr"/>
            <a:r>
              <a:rPr lang="en-US" sz="2100" dirty="0">
                <a:solidFill>
                  <a:schemeClr val="accent1"/>
                </a:solidFill>
                <a:sym typeface="Wingdings" panose="05000000000000000000" pitchFamily="2" charset="2"/>
                <a:hlinkClick r:id="rId2"/>
              </a:rPr>
              <a:t>RIMomsPRN@CARENE.oRG</a:t>
            </a:r>
            <a:endParaRPr lang="en-US" sz="2100" dirty="0">
              <a:solidFill>
                <a:schemeClr val="accent1"/>
              </a:solidFill>
              <a:sym typeface="Wingdings" panose="05000000000000000000" pitchFamily="2" charset="2"/>
            </a:endParaRPr>
          </a:p>
          <a:p>
            <a:pPr algn="ctr"/>
            <a:r>
              <a:rPr lang="en-US" sz="2100" dirty="0">
                <a:solidFill>
                  <a:schemeClr val="accent1"/>
                </a:solidFill>
                <a:sym typeface="Wingdings" panose="05000000000000000000" pitchFamily="2" charset="2"/>
                <a:hlinkClick r:id="rId3"/>
              </a:rPr>
              <a:t>ERAY@WIHRI.ORG</a:t>
            </a:r>
            <a:endParaRPr lang="en-US" sz="2100" dirty="0">
              <a:solidFill>
                <a:schemeClr val="accent1"/>
              </a:solidFill>
              <a:sym typeface="Wingdings" panose="05000000000000000000" pitchFamily="2" charset="2"/>
            </a:endParaRPr>
          </a:p>
          <a:p>
            <a:endParaRPr lang="en-US" sz="2100" b="1" dirty="0">
              <a:solidFill>
                <a:srgbClr val="FFFFFF"/>
              </a:solidFill>
            </a:endParaRPr>
          </a:p>
        </p:txBody>
      </p:sp>
      <p:pic>
        <p:nvPicPr>
          <p:cNvPr id="10" name="Picture 2" descr="Image result for mother and baby brown">
            <a:extLst>
              <a:ext uri="{FF2B5EF4-FFF2-40B4-BE49-F238E27FC236}">
                <a16:creationId xmlns:a16="http://schemas.microsoft.com/office/drawing/2014/main" id="{0D9B42BB-C62E-4FD3-8EAB-08E7DBA8A9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7191" y="3800475"/>
            <a:ext cx="2051611" cy="1457325"/>
          </a:xfrm>
          <a:prstGeom prst="rect">
            <a:avLst/>
          </a:prstGeom>
          <a:noFill/>
          <a:effectLst>
            <a:glow rad="63500">
              <a:schemeClr val="bg1">
                <a:alpha val="40000"/>
              </a:schemeClr>
            </a:glow>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037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0709" y="3249978"/>
            <a:ext cx="10293532" cy="1724842"/>
          </a:xfrm>
        </p:spPr>
        <p:txBody>
          <a:bodyPr>
            <a:normAutofit/>
          </a:bodyPr>
          <a:lstStyle/>
          <a:p>
            <a:pPr algn="ctr" eaLnBrk="1" fontAlgn="auto" hangingPunct="1">
              <a:spcAft>
                <a:spcPts val="0"/>
              </a:spcAft>
              <a:defRPr/>
            </a:pPr>
            <a:r>
              <a:rPr lang="en-US" dirty="0">
                <a:latin typeface="+mn-lt"/>
              </a:rPr>
              <a:t>Milestone Review</a:t>
            </a:r>
            <a:br>
              <a:rPr lang="en-US" dirty="0">
                <a:latin typeface="+mn-lt"/>
              </a:rPr>
            </a:br>
            <a:endParaRPr lang="en-US" sz="3600" dirty="0">
              <a:solidFill>
                <a:schemeClr val="accent2"/>
              </a:solidFill>
              <a:latin typeface="+mn-lt"/>
            </a:endParaRPr>
          </a:p>
        </p:txBody>
      </p:sp>
      <p:sp>
        <p:nvSpPr>
          <p:cNvPr id="922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FB76E121-19B4-4B03-BF97-BF17A3CA97E8}" type="slidenum">
              <a:rPr kumimoji="0" lang="en-US" altLang="en-US" sz="10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35</a:t>
            </a:fld>
            <a:endParaRPr kumimoji="0" lang="en-US" alt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922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10696" y="444197"/>
            <a:ext cx="4001287" cy="111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2F78C60-BA1C-416D-B8DB-63268531F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196" y="444197"/>
            <a:ext cx="4561148" cy="953529"/>
          </a:xfrm>
          <a:prstGeom prst="rect">
            <a:avLst/>
          </a:prstGeom>
        </p:spPr>
      </p:pic>
      <p:sp>
        <p:nvSpPr>
          <p:cNvPr id="8" name="Subtitle 2"/>
          <p:cNvSpPr>
            <a:spLocks noGrp="1"/>
          </p:cNvSpPr>
          <p:nvPr>
            <p:ph type="subTitle" idx="1"/>
          </p:nvPr>
        </p:nvSpPr>
        <p:spPr>
          <a:xfrm>
            <a:off x="1838174" y="4336192"/>
            <a:ext cx="8717643" cy="1839912"/>
          </a:xfrm>
        </p:spPr>
        <p:txBody>
          <a:bodyPr rtlCol="0">
            <a:normAutofit/>
          </a:bodyPr>
          <a:lstStyle/>
          <a:p>
            <a:pPr algn="ctr" eaLnBrk="1" fontAlgn="auto" hangingPunct="1">
              <a:lnSpc>
                <a:spcPct val="100000"/>
              </a:lnSpc>
              <a:defRPr/>
            </a:pPr>
            <a:r>
              <a:rPr lang="en-US" sz="2000" dirty="0">
                <a:latin typeface="+mn-lt"/>
              </a:rPr>
              <a:t>Susanne Campbell, ctc</a:t>
            </a:r>
          </a:p>
        </p:txBody>
      </p:sp>
      <p:pic>
        <p:nvPicPr>
          <p:cNvPr id="9" name="Picture 8" descr="http://inside.health.ri.gov/img/logos/blackblue.jpg"/>
          <p:cNvPicPr/>
          <p:nvPr/>
        </p:nvPicPr>
        <p:blipFill>
          <a:blip r:embed="rId5">
            <a:extLst>
              <a:ext uri="{28A0092B-C50C-407E-A947-70E740481C1C}">
                <a14:useLocalDpi xmlns:a14="http://schemas.microsoft.com/office/drawing/2010/main" val="0"/>
              </a:ext>
            </a:extLst>
          </a:blip>
          <a:srcRect/>
          <a:stretch>
            <a:fillRect/>
          </a:stretch>
        </p:blipFill>
        <p:spPr bwMode="auto">
          <a:xfrm>
            <a:off x="5460732" y="444197"/>
            <a:ext cx="1253576" cy="1128778"/>
          </a:xfrm>
          <a:prstGeom prst="rect">
            <a:avLst/>
          </a:prstGeom>
          <a:noFill/>
          <a:ln>
            <a:noFill/>
          </a:ln>
        </p:spPr>
      </p:pic>
    </p:spTree>
    <p:extLst>
      <p:ext uri="{BB962C8B-B14F-4D97-AF65-F5344CB8AC3E}">
        <p14:creationId xmlns:p14="http://schemas.microsoft.com/office/powerpoint/2010/main" val="2070629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FB76E121-19B4-4B03-BF97-BF17A3CA97E8}" type="slidenum">
              <a:rPr kumimoji="0" lang="en-US" altLang="en-US" sz="10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36</a:t>
            </a:fld>
            <a:endParaRPr kumimoji="0" lang="en-US" alt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922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10696" y="219609"/>
            <a:ext cx="4001287" cy="111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2F78C60-BA1C-416D-B8DB-63268531F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196" y="379880"/>
            <a:ext cx="4561148" cy="953529"/>
          </a:xfrm>
          <a:prstGeom prst="rect">
            <a:avLst/>
          </a:prstGeom>
        </p:spPr>
      </p:pic>
      <p:pic>
        <p:nvPicPr>
          <p:cNvPr id="9" name="Picture 8" descr="http://inside.health.ri.gov/img/logos/blackblue.jpg"/>
          <p:cNvPicPr/>
          <p:nvPr/>
        </p:nvPicPr>
        <p:blipFill>
          <a:blip r:embed="rId5">
            <a:extLst>
              <a:ext uri="{28A0092B-C50C-407E-A947-70E740481C1C}">
                <a14:useLocalDpi xmlns:a14="http://schemas.microsoft.com/office/drawing/2010/main" val="0"/>
              </a:ext>
            </a:extLst>
          </a:blip>
          <a:srcRect/>
          <a:stretch>
            <a:fillRect/>
          </a:stretch>
        </p:blipFill>
        <p:spPr bwMode="auto">
          <a:xfrm>
            <a:off x="5460732" y="219609"/>
            <a:ext cx="1253576" cy="1128778"/>
          </a:xfrm>
          <a:prstGeom prst="rect">
            <a:avLst/>
          </a:prstGeom>
          <a:noFill/>
          <a:ln>
            <a:noFill/>
          </a:ln>
        </p:spPr>
      </p:pic>
      <p:sp>
        <p:nvSpPr>
          <p:cNvPr id="10" name="Subtitle 2"/>
          <p:cNvSpPr txBox="1">
            <a:spLocks/>
          </p:cNvSpPr>
          <p:nvPr/>
        </p:nvSpPr>
        <p:spPr>
          <a:xfrm>
            <a:off x="1090789" y="1374975"/>
            <a:ext cx="2555522" cy="431976"/>
          </a:xfrm>
          <a:prstGeom prst="rect">
            <a:avLst/>
          </a:prstGeom>
        </p:spPr>
        <p:txBody>
          <a:bodyPr rtlCol="0">
            <a:normAutofit/>
          </a:bodyPr>
          <a:lst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defTabSz="914400" eaLnBrk="1" fontAlgn="auto" hangingPunct="1">
              <a:lnSpc>
                <a:spcPct val="100000"/>
              </a:lnSpc>
              <a:defRPr/>
            </a:pPr>
            <a:r>
              <a:rPr lang="en-US" cap="all" spc="200" dirty="0">
                <a:solidFill>
                  <a:schemeClr val="tx2"/>
                </a:solidFill>
              </a:rPr>
              <a:t>[New Practices]</a:t>
            </a:r>
          </a:p>
        </p:txBody>
      </p:sp>
      <p:pic>
        <p:nvPicPr>
          <p:cNvPr id="3" name="Picture 2">
            <a:extLst>
              <a:ext uri="{FF2B5EF4-FFF2-40B4-BE49-F238E27FC236}">
                <a16:creationId xmlns:a16="http://schemas.microsoft.com/office/drawing/2014/main" id="{014C3277-0FE3-11BC-06AC-0C1D72E130E7}"/>
              </a:ext>
            </a:extLst>
          </p:cNvPr>
          <p:cNvPicPr>
            <a:picLocks noChangeAspect="1"/>
          </p:cNvPicPr>
          <p:nvPr/>
        </p:nvPicPr>
        <p:blipFill rotWithShape="1">
          <a:blip r:embed="rId6"/>
          <a:srcRect l="35077" t="39108" r="33396" b="11159"/>
          <a:stretch/>
        </p:blipFill>
        <p:spPr>
          <a:xfrm>
            <a:off x="1208716" y="1793488"/>
            <a:ext cx="4892360" cy="4424804"/>
          </a:xfrm>
          <a:prstGeom prst="rect">
            <a:avLst/>
          </a:prstGeom>
        </p:spPr>
      </p:pic>
      <p:pic>
        <p:nvPicPr>
          <p:cNvPr id="12" name="Picture 11">
            <a:extLst>
              <a:ext uri="{FF2B5EF4-FFF2-40B4-BE49-F238E27FC236}">
                <a16:creationId xmlns:a16="http://schemas.microsoft.com/office/drawing/2014/main" id="{C50AAD1D-DB05-DC4A-5210-5B9408C31182}"/>
              </a:ext>
            </a:extLst>
          </p:cNvPr>
          <p:cNvPicPr>
            <a:picLocks noChangeAspect="1"/>
          </p:cNvPicPr>
          <p:nvPr/>
        </p:nvPicPr>
        <p:blipFill rotWithShape="1">
          <a:blip r:embed="rId7"/>
          <a:srcRect l="36229" t="28927" r="34661" b="10282"/>
          <a:stretch/>
        </p:blipFill>
        <p:spPr>
          <a:xfrm>
            <a:off x="6602126" y="1806951"/>
            <a:ext cx="4887284" cy="4439782"/>
          </a:xfrm>
          <a:prstGeom prst="rect">
            <a:avLst/>
          </a:prstGeom>
        </p:spPr>
      </p:pic>
    </p:spTree>
    <p:extLst>
      <p:ext uri="{BB962C8B-B14F-4D97-AF65-F5344CB8AC3E}">
        <p14:creationId xmlns:p14="http://schemas.microsoft.com/office/powerpoint/2010/main" val="2056424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FB76E121-19B4-4B03-BF97-BF17A3CA97E8}" type="slidenum">
              <a:rPr kumimoji="0" lang="en-US" altLang="en-US" sz="10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37</a:t>
            </a:fld>
            <a:endParaRPr kumimoji="0" lang="en-US" alt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922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10696" y="219609"/>
            <a:ext cx="4001287" cy="111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2F78C60-BA1C-416D-B8DB-63268531F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196" y="379880"/>
            <a:ext cx="4561148" cy="953529"/>
          </a:xfrm>
          <a:prstGeom prst="rect">
            <a:avLst/>
          </a:prstGeom>
        </p:spPr>
      </p:pic>
      <p:pic>
        <p:nvPicPr>
          <p:cNvPr id="9" name="Picture 8" descr="http://inside.health.ri.gov/img/logos/blackblue.jpg"/>
          <p:cNvPicPr/>
          <p:nvPr/>
        </p:nvPicPr>
        <p:blipFill>
          <a:blip r:embed="rId5">
            <a:extLst>
              <a:ext uri="{28A0092B-C50C-407E-A947-70E740481C1C}">
                <a14:useLocalDpi xmlns:a14="http://schemas.microsoft.com/office/drawing/2010/main" val="0"/>
              </a:ext>
            </a:extLst>
          </a:blip>
          <a:srcRect/>
          <a:stretch>
            <a:fillRect/>
          </a:stretch>
        </p:blipFill>
        <p:spPr bwMode="auto">
          <a:xfrm>
            <a:off x="5460732" y="219609"/>
            <a:ext cx="1253576" cy="1128778"/>
          </a:xfrm>
          <a:prstGeom prst="rect">
            <a:avLst/>
          </a:prstGeom>
          <a:noFill/>
          <a:ln>
            <a:noFill/>
          </a:ln>
        </p:spPr>
      </p:pic>
      <p:sp>
        <p:nvSpPr>
          <p:cNvPr id="3" name="Rectangle 2"/>
          <p:cNvSpPr/>
          <p:nvPr/>
        </p:nvSpPr>
        <p:spPr>
          <a:xfrm>
            <a:off x="1087018" y="1391181"/>
            <a:ext cx="3193503" cy="369332"/>
          </a:xfrm>
          <a:prstGeom prst="rect">
            <a:avLst/>
          </a:prstGeom>
        </p:spPr>
        <p:txBody>
          <a:bodyPr wrap="none">
            <a:spAutoFit/>
          </a:bodyPr>
          <a:lstStyle/>
          <a:p>
            <a:pPr defTabSz="914400">
              <a:defRPr/>
            </a:pPr>
            <a:r>
              <a:rPr lang="en-US" cap="all" spc="200" dirty="0">
                <a:solidFill>
                  <a:schemeClr val="tx2"/>
                </a:solidFill>
              </a:rPr>
              <a:t>[Continuing Practices]</a:t>
            </a:r>
          </a:p>
        </p:txBody>
      </p:sp>
      <p:pic>
        <p:nvPicPr>
          <p:cNvPr id="14" name="Picture 13">
            <a:extLst>
              <a:ext uri="{FF2B5EF4-FFF2-40B4-BE49-F238E27FC236}">
                <a16:creationId xmlns:a16="http://schemas.microsoft.com/office/drawing/2014/main" id="{7669E92D-399F-064C-BA7A-5C1D552B49C5}"/>
              </a:ext>
            </a:extLst>
          </p:cNvPr>
          <p:cNvPicPr>
            <a:picLocks noChangeAspect="1"/>
          </p:cNvPicPr>
          <p:nvPr/>
        </p:nvPicPr>
        <p:blipFill rotWithShape="1">
          <a:blip r:embed="rId6"/>
          <a:srcRect l="31891" t="24580" r="31522" b="15015"/>
          <a:stretch/>
        </p:blipFill>
        <p:spPr>
          <a:xfrm>
            <a:off x="3666877" y="1818285"/>
            <a:ext cx="4858246" cy="4511846"/>
          </a:xfrm>
          <a:prstGeom prst="rect">
            <a:avLst/>
          </a:prstGeom>
        </p:spPr>
      </p:pic>
    </p:spTree>
    <p:extLst>
      <p:ext uri="{BB962C8B-B14F-4D97-AF65-F5344CB8AC3E}">
        <p14:creationId xmlns:p14="http://schemas.microsoft.com/office/powerpoint/2010/main" val="754113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264" y="824948"/>
            <a:ext cx="10058400" cy="995598"/>
          </a:xfrm>
        </p:spPr>
        <p:txBody>
          <a:bodyPr/>
          <a:lstStyle/>
          <a:p>
            <a:pPr algn="ctr"/>
            <a:r>
              <a:rPr lang="en-US" dirty="0"/>
              <a:t>Continued vs New Participation</a:t>
            </a:r>
          </a:p>
        </p:txBody>
      </p:sp>
      <p:sp>
        <p:nvSpPr>
          <p:cNvPr id="3" name="Slide Number Placeholder 2"/>
          <p:cNvSpPr>
            <a:spLocks noGrp="1"/>
          </p:cNvSpPr>
          <p:nvPr>
            <p:ph type="sldNum" sz="quarter" idx="12"/>
          </p:nvPr>
        </p:nvSpPr>
        <p:spPr/>
        <p:txBody>
          <a:bodyPr/>
          <a:lstStyle/>
          <a:p>
            <a:pPr eaLnBrk="0" fontAlgn="base" hangingPunct="0">
              <a:spcBef>
                <a:spcPct val="0"/>
              </a:spcBef>
              <a:spcAft>
                <a:spcPct val="0"/>
              </a:spcAft>
              <a:defRPr/>
            </a:pPr>
            <a:fld id="{86DAD4FA-97CE-4E83-B86B-20F2C615F770}" type="slidenum">
              <a:rPr lang="en-US" altLang="en-US" smtClean="0"/>
              <a:pPr eaLnBrk="0" fontAlgn="base" hangingPunct="0">
                <a:spcBef>
                  <a:spcPct val="0"/>
                </a:spcBef>
                <a:spcAft>
                  <a:spcPct val="0"/>
                </a:spcAft>
                <a:defRPr/>
              </a:pPr>
              <a:t>38</a:t>
            </a:fld>
            <a:endParaRPr lang="en-US" altLang="en-US" dirty="0"/>
          </a:p>
        </p:txBody>
      </p:sp>
      <p:sp>
        <p:nvSpPr>
          <p:cNvPr id="4" name="Content Placeholder 2"/>
          <p:cNvSpPr txBox="1">
            <a:spLocks/>
          </p:cNvSpPr>
          <p:nvPr/>
        </p:nvSpPr>
        <p:spPr bwMode="auto">
          <a:xfrm>
            <a:off x="243432" y="1871669"/>
            <a:ext cx="11725655" cy="444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defTabSz="914400" eaLnBrk="1" hangingPunct="1">
              <a:buFont typeface="Arial" panose="020B0604020202020204" pitchFamily="34" charset="0"/>
              <a:buChar char="•"/>
              <a:defRPr/>
            </a:pPr>
            <a:r>
              <a:rPr lang="en-US" altLang="en-US" sz="2800" dirty="0"/>
              <a:t> Shared Goals/Activities</a:t>
            </a:r>
          </a:p>
          <a:p>
            <a:pPr lvl="2" defTabSz="914400" eaLnBrk="1" hangingPunct="1">
              <a:buFont typeface="Arial" panose="020B0604020202020204" pitchFamily="34" charset="0"/>
              <a:buChar char="•"/>
              <a:defRPr/>
            </a:pPr>
            <a:r>
              <a:rPr lang="en-US" altLang="en-US" sz="2200" dirty="0"/>
              <a:t>Learning Collaborative Sessions</a:t>
            </a:r>
          </a:p>
          <a:p>
            <a:pPr lvl="2" defTabSz="914400" eaLnBrk="1" hangingPunct="1">
              <a:buFont typeface="Arial" panose="020B0604020202020204" pitchFamily="34" charset="0"/>
              <a:buChar char="•"/>
              <a:defRPr/>
            </a:pPr>
            <a:r>
              <a:rPr lang="en-US" altLang="en-US" sz="2200" dirty="0"/>
              <a:t>Increase screening rates for depression, anxiety, and substance use with validated screening tools</a:t>
            </a:r>
          </a:p>
          <a:p>
            <a:pPr lvl="2" defTabSz="914400" eaLnBrk="1" hangingPunct="1">
              <a:buFont typeface="Arial" panose="020B0604020202020204" pitchFamily="34" charset="0"/>
              <a:buChar char="•"/>
              <a:defRPr/>
            </a:pPr>
            <a:r>
              <a:rPr lang="en-US" altLang="en-US" sz="2200" dirty="0"/>
              <a:t>Subject matter expert learning sessions</a:t>
            </a:r>
          </a:p>
          <a:p>
            <a:pPr defTabSz="914400" eaLnBrk="1" hangingPunct="1">
              <a:buFont typeface="Arial" panose="020B0604020202020204" pitchFamily="34" charset="0"/>
              <a:buChar char="•"/>
              <a:defRPr/>
            </a:pPr>
            <a:r>
              <a:rPr lang="en-US" altLang="en-US" sz="2800" dirty="0"/>
              <a:t>Continued Practices</a:t>
            </a:r>
          </a:p>
          <a:p>
            <a:pPr lvl="2" defTabSz="914400" eaLnBrk="1" hangingPunct="1">
              <a:buFont typeface="Arial" panose="020B0604020202020204" pitchFamily="34" charset="0"/>
              <a:buChar char="•"/>
              <a:defRPr/>
            </a:pPr>
            <a:r>
              <a:rPr lang="en-US" sz="2200" dirty="0"/>
              <a:t>Report de-identified practice screening rates, including demographic data, and proportion of positive screens quarterly and by zip code</a:t>
            </a:r>
          </a:p>
          <a:p>
            <a:pPr lvl="2" defTabSz="914400" eaLnBrk="1" hangingPunct="1">
              <a:buFont typeface="Arial" panose="020B0604020202020204" pitchFamily="34" charset="0"/>
              <a:buChar char="•"/>
              <a:defRPr/>
            </a:pPr>
            <a:r>
              <a:rPr lang="en-US" altLang="en-US" sz="2200" dirty="0"/>
              <a:t>Specialized work plans for area of improvement based on Cohort 2 outcomes</a:t>
            </a:r>
          </a:p>
          <a:p>
            <a:pPr defTabSz="914400" eaLnBrk="1" hangingPunct="1">
              <a:buFont typeface="Arial" panose="020B0604020202020204" pitchFamily="34" charset="0"/>
              <a:buChar char="•"/>
              <a:defRPr/>
            </a:pPr>
            <a:r>
              <a:rPr lang="en-US" altLang="en-US" sz="2800" dirty="0"/>
              <a:t>New Practices</a:t>
            </a:r>
          </a:p>
          <a:p>
            <a:pPr lvl="2" defTabSz="914400" eaLnBrk="1" hangingPunct="1">
              <a:buFont typeface="Arial" panose="020B0604020202020204" pitchFamily="34" charset="0"/>
              <a:buChar char="•"/>
              <a:defRPr/>
            </a:pPr>
            <a:r>
              <a:rPr lang="en-US" sz="2200" dirty="0"/>
              <a:t>Report de-identified practice screening rates and proportion of positive screens quarterly and </a:t>
            </a:r>
            <a:br>
              <a:rPr lang="en-US" sz="2200" dirty="0"/>
            </a:br>
            <a:r>
              <a:rPr lang="en-US" sz="2200" dirty="0"/>
              <a:t>by zip code (optional demographic data submissions)</a:t>
            </a:r>
            <a:endParaRPr lang="en-US" altLang="en-US" sz="2200" dirty="0"/>
          </a:p>
          <a:p>
            <a:pPr marL="0" indent="0" defTabSz="914400" eaLnBrk="1" hangingPunct="1">
              <a:buFont typeface="Calibri" panose="020F0502020204030204" pitchFamily="34" charset="0"/>
              <a:buNone/>
              <a:defRPr/>
            </a:pPr>
            <a:endParaRPr lang="en-US" altLang="en-US" sz="2800" dirty="0"/>
          </a:p>
          <a:p>
            <a:pPr defTabSz="914400" eaLnBrk="1" hangingPunct="1">
              <a:buFont typeface="Arial" panose="020B0604020202020204" pitchFamily="34" charset="0"/>
              <a:buChar char="•"/>
              <a:defRPr/>
            </a:pPr>
            <a:endParaRPr lang="en-US" altLang="en-US" sz="2400" dirty="0"/>
          </a:p>
        </p:txBody>
      </p:sp>
      <p:pic>
        <p:nvPicPr>
          <p:cNvPr id="6" name="Picture 5">
            <a:extLst>
              <a:ext uri="{FF2B5EF4-FFF2-40B4-BE49-F238E27FC236}">
                <a16:creationId xmlns:a16="http://schemas.microsoft.com/office/drawing/2014/main" id="{9BF43D2A-232F-6739-88E5-86508AB3F7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5426" y="63562"/>
            <a:ext cx="4561148" cy="953529"/>
          </a:xfrm>
          <a:prstGeom prst="rect">
            <a:avLst/>
          </a:prstGeom>
        </p:spPr>
      </p:pic>
    </p:spTree>
    <p:extLst>
      <p:ext uri="{BB962C8B-B14F-4D97-AF65-F5344CB8AC3E}">
        <p14:creationId xmlns:p14="http://schemas.microsoft.com/office/powerpoint/2010/main" val="304940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264" y="824948"/>
            <a:ext cx="10058400" cy="995598"/>
          </a:xfrm>
        </p:spPr>
        <p:txBody>
          <a:bodyPr/>
          <a:lstStyle/>
          <a:p>
            <a:pPr algn="ctr"/>
            <a:r>
              <a:rPr lang="en-US" dirty="0"/>
              <a:t>De-Identified Screening Reports</a:t>
            </a:r>
          </a:p>
        </p:txBody>
      </p:sp>
      <p:sp>
        <p:nvSpPr>
          <p:cNvPr id="3" name="Slide Number Placeholder 2"/>
          <p:cNvSpPr>
            <a:spLocks noGrp="1"/>
          </p:cNvSpPr>
          <p:nvPr>
            <p:ph type="sldNum" sz="quarter" idx="12"/>
          </p:nvPr>
        </p:nvSpPr>
        <p:spPr/>
        <p:txBody>
          <a:bodyPr/>
          <a:lstStyle/>
          <a:p>
            <a:pPr eaLnBrk="0" fontAlgn="base" hangingPunct="0">
              <a:spcBef>
                <a:spcPct val="0"/>
              </a:spcBef>
              <a:spcAft>
                <a:spcPct val="0"/>
              </a:spcAft>
              <a:defRPr/>
            </a:pPr>
            <a:fld id="{86DAD4FA-97CE-4E83-B86B-20F2C615F770}" type="slidenum">
              <a:rPr lang="en-US" altLang="en-US" smtClean="0"/>
              <a:pPr eaLnBrk="0" fontAlgn="base" hangingPunct="0">
                <a:spcBef>
                  <a:spcPct val="0"/>
                </a:spcBef>
                <a:spcAft>
                  <a:spcPct val="0"/>
                </a:spcAft>
                <a:defRPr/>
              </a:pPr>
              <a:t>39</a:t>
            </a:fld>
            <a:endParaRPr lang="en-US" altLang="en-US" dirty="0"/>
          </a:p>
        </p:txBody>
      </p:sp>
      <p:sp>
        <p:nvSpPr>
          <p:cNvPr id="4" name="Content Placeholder 2"/>
          <p:cNvSpPr txBox="1">
            <a:spLocks/>
          </p:cNvSpPr>
          <p:nvPr/>
        </p:nvSpPr>
        <p:spPr bwMode="auto">
          <a:xfrm>
            <a:off x="609600" y="1871669"/>
            <a:ext cx="11359487" cy="444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defTabSz="914400" eaLnBrk="1" hangingPunct="1">
              <a:buFont typeface="Arial" panose="020B0604020202020204" pitchFamily="34" charset="0"/>
              <a:buChar char="•"/>
              <a:defRPr/>
            </a:pPr>
            <a:r>
              <a:rPr lang="en-US" altLang="en-US" sz="2400" b="1" dirty="0">
                <a:solidFill>
                  <a:srgbClr val="FF0000"/>
                </a:solidFill>
              </a:rPr>
              <a:t>New Practices</a:t>
            </a:r>
            <a:r>
              <a:rPr lang="en-US" altLang="en-US" sz="2400" dirty="0"/>
              <a:t> will submit baseline (9/1/21 – 7/31/22) data for each domain (anxiety, depression, and substance use disorder) of attributed perinatal patients on 8/18/22. </a:t>
            </a:r>
            <a:br>
              <a:rPr lang="en-US" altLang="en-US" sz="2400" dirty="0"/>
            </a:br>
            <a:r>
              <a:rPr lang="en-US" altLang="en-US" sz="2400" dirty="0"/>
              <a:t>If no validated screening tool(s) were used and/or data is not able to be pulled electronically, practices are to report zero(s). </a:t>
            </a:r>
          </a:p>
          <a:p>
            <a:pPr defTabSz="914400" eaLnBrk="1" hangingPunct="1">
              <a:buFont typeface="Arial" panose="020B0604020202020204" pitchFamily="34" charset="0"/>
              <a:buChar char="•"/>
              <a:defRPr/>
            </a:pPr>
            <a:r>
              <a:rPr lang="en-US" altLang="en-US" sz="2400" b="1" dirty="0">
                <a:solidFill>
                  <a:srgbClr val="FF0000"/>
                </a:solidFill>
              </a:rPr>
              <a:t> All Practices</a:t>
            </a:r>
            <a:r>
              <a:rPr lang="en-US" altLang="en-US" sz="2400" dirty="0"/>
              <a:t> during performance period will report de-identified counts of attributed perinatal patients, those screened with a validated tool for each domain, those screened positive within each domain, and patient zip.</a:t>
            </a:r>
          </a:p>
          <a:p>
            <a:pPr defTabSz="914400" eaLnBrk="1" hangingPunct="1">
              <a:buFont typeface="Arial" panose="020B0604020202020204" pitchFamily="34" charset="0"/>
              <a:buChar char="•"/>
              <a:defRPr/>
            </a:pPr>
            <a:r>
              <a:rPr lang="en-US" sz="2400" dirty="0"/>
              <a:t>CTC-RI will provide de-duplication and reporting support/assistance.</a:t>
            </a:r>
          </a:p>
          <a:p>
            <a:pPr defTabSz="914400" eaLnBrk="1" hangingPunct="1">
              <a:buFont typeface="Arial" panose="020B0604020202020204" pitchFamily="34" charset="0"/>
              <a:buChar char="•"/>
              <a:defRPr/>
            </a:pPr>
            <a:r>
              <a:rPr lang="en-US" altLang="en-US" sz="2400" dirty="0"/>
              <a:t>Doodle poll for July IT / measure specification meeting will be sent out shortly</a:t>
            </a:r>
            <a:br>
              <a:rPr lang="en-US" altLang="en-US" sz="2400" dirty="0"/>
            </a:br>
            <a:r>
              <a:rPr lang="en-US" altLang="en-US" sz="2400" dirty="0"/>
              <a:t>(required of new practices; recommended for continuing practices)</a:t>
            </a:r>
          </a:p>
          <a:p>
            <a:pPr marL="0" indent="0" defTabSz="914400" eaLnBrk="1" hangingPunct="1">
              <a:buFont typeface="Calibri" panose="020F0502020204030204" pitchFamily="34" charset="0"/>
              <a:buNone/>
              <a:defRPr/>
            </a:pPr>
            <a:endParaRPr lang="en-US" altLang="en-US" sz="2800" dirty="0"/>
          </a:p>
          <a:p>
            <a:pPr defTabSz="914400" eaLnBrk="1" hangingPunct="1">
              <a:buFont typeface="Arial" panose="020B0604020202020204" pitchFamily="34" charset="0"/>
              <a:buChar char="•"/>
              <a:defRPr/>
            </a:pPr>
            <a:endParaRPr lang="en-US" altLang="en-US" sz="2400" dirty="0"/>
          </a:p>
        </p:txBody>
      </p:sp>
      <p:pic>
        <p:nvPicPr>
          <p:cNvPr id="5" name="Picture 4">
            <a:extLst>
              <a:ext uri="{FF2B5EF4-FFF2-40B4-BE49-F238E27FC236}">
                <a16:creationId xmlns:a16="http://schemas.microsoft.com/office/drawing/2014/main" id="{435D7C40-AB6A-D67F-BFD6-11129D227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5426" y="63562"/>
            <a:ext cx="4561148" cy="953529"/>
          </a:xfrm>
          <a:prstGeom prst="rect">
            <a:avLst/>
          </a:prstGeom>
        </p:spPr>
      </p:pic>
    </p:spTree>
    <p:extLst>
      <p:ext uri="{BB962C8B-B14F-4D97-AF65-F5344CB8AC3E}">
        <p14:creationId xmlns:p14="http://schemas.microsoft.com/office/powerpoint/2010/main" val="2522464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B945A4-0AC5-4CFA-B077-8624BFE6AC46}"/>
              </a:ext>
            </a:extLst>
          </p:cNvPr>
          <p:cNvSpPr>
            <a:spLocks noGrp="1"/>
          </p:cNvSpPr>
          <p:nvPr>
            <p:ph type="title" idx="4294967295"/>
          </p:nvPr>
        </p:nvSpPr>
        <p:spPr>
          <a:xfrm>
            <a:off x="1822063" y="326415"/>
            <a:ext cx="8761413" cy="706438"/>
          </a:xfrm>
        </p:spPr>
        <p:txBody>
          <a:bodyPr/>
          <a:lstStyle/>
          <a:p>
            <a:r>
              <a:rPr lang="en-US" b="1" dirty="0">
                <a:solidFill>
                  <a:schemeClr val="tx1"/>
                </a:solidFill>
              </a:rPr>
              <a:t>RIDOH Team and Supports</a:t>
            </a:r>
          </a:p>
        </p:txBody>
      </p:sp>
      <p:sp>
        <p:nvSpPr>
          <p:cNvPr id="5" name="TextBox 4">
            <a:extLst>
              <a:ext uri="{FF2B5EF4-FFF2-40B4-BE49-F238E27FC236}">
                <a16:creationId xmlns:a16="http://schemas.microsoft.com/office/drawing/2014/main" id="{B8602730-F260-4B63-80B3-D4298350B645}"/>
              </a:ext>
            </a:extLst>
          </p:cNvPr>
          <p:cNvSpPr txBox="1"/>
          <p:nvPr/>
        </p:nvSpPr>
        <p:spPr>
          <a:xfrm>
            <a:off x="288700" y="3279233"/>
            <a:ext cx="11655746" cy="1508105"/>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Evaluation and programmatic assistance</a:t>
            </a:r>
          </a:p>
          <a:p>
            <a:pPr marL="285750" indent="-285750">
              <a:spcAft>
                <a:spcPts val="12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Maternal and child health policy and clinical expertise</a:t>
            </a:r>
          </a:p>
          <a:p>
            <a:pPr marL="285750" indent="-285750">
              <a:spcAft>
                <a:spcPts val="12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Connections to statewide maternal/child health clinical programs/iniatives</a:t>
            </a:r>
          </a:p>
        </p:txBody>
      </p:sp>
      <p:sp>
        <p:nvSpPr>
          <p:cNvPr id="7" name="TextBox 6">
            <a:extLst>
              <a:ext uri="{FF2B5EF4-FFF2-40B4-BE49-F238E27FC236}">
                <a16:creationId xmlns:a16="http://schemas.microsoft.com/office/drawing/2014/main" id="{3E0DC730-480A-47B4-9563-BE2C2CD744C8}"/>
              </a:ext>
            </a:extLst>
          </p:cNvPr>
          <p:cNvSpPr txBox="1"/>
          <p:nvPr/>
        </p:nvSpPr>
        <p:spPr>
          <a:xfrm>
            <a:off x="1849450" y="2335534"/>
            <a:ext cx="11696893" cy="846386"/>
          </a:xfrm>
          <a:prstGeom prst="rect">
            <a:avLst/>
          </a:prstGeom>
          <a:noFill/>
        </p:spPr>
        <p:txBody>
          <a:bodyPr wrap="square">
            <a:spAutoFit/>
          </a:bodyPr>
          <a:lstStyle/>
          <a:p>
            <a:pPr marL="0" indent="0">
              <a:buFont typeface="Arial" pitchFamily="34" charset="0"/>
              <a:buNone/>
            </a:pPr>
            <a:endParaRPr lang="en-US" sz="2000" dirty="0"/>
          </a:p>
          <a:p>
            <a:pPr marL="0" indent="0">
              <a:buFont typeface="Arial" pitchFamily="34" charset="0"/>
              <a:buNone/>
            </a:pPr>
            <a:r>
              <a:rPr lang="en-US" sz="1500" dirty="0">
                <a:latin typeface="Calibri" panose="020F0502020204030204" pitchFamily="34" charset="0"/>
                <a:cs typeface="Calibri" panose="020F0502020204030204" pitchFamily="34" charset="0"/>
              </a:rPr>
              <a:t>   Deb Garneau, MA                  Jennifer Levy, MD                        Jordan White, MD                          Jim Beasley, MPA</a:t>
            </a:r>
          </a:p>
          <a:p>
            <a:pPr marL="0" indent="0">
              <a:buFont typeface="Arial" pitchFamily="34" charset="0"/>
              <a:buNone/>
            </a:pPr>
            <a:r>
              <a:rPr lang="en-US" sz="1400" dirty="0">
                <a:latin typeface="Calibri" panose="020F0502020204030204" pitchFamily="34" charset="0"/>
                <a:cs typeface="Calibri" panose="020F0502020204030204" pitchFamily="34" charset="0"/>
              </a:rPr>
              <a:t>MCH/Project Director            Consultant Medical Director        Consultant Medical Director                    Program Manager</a:t>
            </a:r>
          </a:p>
        </p:txBody>
      </p:sp>
      <p:pic>
        <p:nvPicPr>
          <p:cNvPr id="1026" name="Picture 2" descr="Image preview">
            <a:extLst>
              <a:ext uri="{FF2B5EF4-FFF2-40B4-BE49-F238E27FC236}">
                <a16:creationId xmlns:a16="http://schemas.microsoft.com/office/drawing/2014/main" id="{8846ADB2-37B5-4068-B436-0F04A2D3488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082769" y="1434523"/>
            <a:ext cx="1189657" cy="11372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207BF5E-B60C-4E15-9521-3D4FA56F8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6676" y="1472664"/>
            <a:ext cx="1189657" cy="1143001"/>
          </a:xfrm>
          <a:prstGeom prst="rect">
            <a:avLst/>
          </a:prstGeom>
        </p:spPr>
      </p:pic>
      <p:pic>
        <p:nvPicPr>
          <p:cNvPr id="1028" name="Picture 4" descr="Image result for jennifer levy md">
            <a:extLst>
              <a:ext uri="{FF2B5EF4-FFF2-40B4-BE49-F238E27FC236}">
                <a16:creationId xmlns:a16="http://schemas.microsoft.com/office/drawing/2014/main" id="{D9B95113-FE6C-4443-A51C-81CED0BA3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7481" y="1439289"/>
            <a:ext cx="1189657"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dr. jordan white ri">
            <a:extLst>
              <a:ext uri="{FF2B5EF4-FFF2-40B4-BE49-F238E27FC236}">
                <a16:creationId xmlns:a16="http://schemas.microsoft.com/office/drawing/2014/main" id="{448E6FE0-6519-4E06-8AA2-52A013211D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2617" y="1428771"/>
            <a:ext cx="1189657" cy="11430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F7E109D-B31E-4A55-98D4-92579F0634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4578" y="76945"/>
            <a:ext cx="1199119" cy="1199119"/>
          </a:xfrm>
          <a:prstGeom prst="rect">
            <a:avLst/>
          </a:prstGeom>
        </p:spPr>
      </p:pic>
      <p:pic>
        <p:nvPicPr>
          <p:cNvPr id="16" name="Picture 15">
            <a:extLst>
              <a:ext uri="{FF2B5EF4-FFF2-40B4-BE49-F238E27FC236}">
                <a16:creationId xmlns:a16="http://schemas.microsoft.com/office/drawing/2014/main" id="{A1227E33-DFA3-462D-9BB5-B5280EE226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6676" y="4833443"/>
            <a:ext cx="2006626" cy="583626"/>
          </a:xfrm>
          <a:prstGeom prst="rect">
            <a:avLst/>
          </a:prstGeom>
        </p:spPr>
      </p:pic>
      <p:pic>
        <p:nvPicPr>
          <p:cNvPr id="17" name="Picture 2">
            <a:extLst>
              <a:ext uri="{FF2B5EF4-FFF2-40B4-BE49-F238E27FC236}">
                <a16:creationId xmlns:a16="http://schemas.microsoft.com/office/drawing/2014/main" id="{2034839A-0380-4198-B982-1D8C782A21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41852" y="5059995"/>
            <a:ext cx="1355870" cy="15465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DC92139-51DE-41EB-ABE8-DCC9721BDE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6448" y="5041754"/>
            <a:ext cx="1121860" cy="14814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A05C7AF-81DE-4177-8B77-88079EF59713}"/>
              </a:ext>
            </a:extLst>
          </p:cNvPr>
          <p:cNvSpPr txBox="1"/>
          <p:nvPr/>
        </p:nvSpPr>
        <p:spPr>
          <a:xfrm>
            <a:off x="3890320" y="5763970"/>
            <a:ext cx="4021189" cy="923330"/>
          </a:xfrm>
          <a:prstGeom prst="rect">
            <a:avLst/>
          </a:prstGeom>
          <a:noFill/>
        </p:spPr>
        <p:txBody>
          <a:bodyPr wrap="square" rtlCol="0">
            <a:spAutoFit/>
          </a:bodyPr>
          <a:lstStyle/>
          <a:p>
            <a:pPr algn="ctr"/>
            <a:r>
              <a:rPr lang="en-US" b="1" dirty="0">
                <a:solidFill>
                  <a:srgbClr val="0033CC"/>
                </a:solidFill>
                <a:latin typeface="Calibri" panose="020F0502020204030204" pitchFamily="34" charset="0"/>
                <a:cs typeface="Calibri" panose="020F0502020204030204" pitchFamily="34" charset="0"/>
              </a:rPr>
              <a:t>RI Task Force to Support Pregnant and Parenting Families with Substance-Exposed Newborns</a:t>
            </a:r>
          </a:p>
        </p:txBody>
      </p:sp>
      <p:pic>
        <p:nvPicPr>
          <p:cNvPr id="1036" name="Picture 12" descr="Logo, Rhode Island Department of Health">
            <a:extLst>
              <a:ext uri="{FF2B5EF4-FFF2-40B4-BE49-F238E27FC236}">
                <a16:creationId xmlns:a16="http://schemas.microsoft.com/office/drawing/2014/main" id="{0AAA74E9-C06B-48D2-92F4-81E96F94F3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02254" y="5708438"/>
            <a:ext cx="884422" cy="88442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A49D3DE-4D8D-4E27-9773-23C3E0960739}"/>
              </a:ext>
            </a:extLst>
          </p:cNvPr>
          <p:cNvSpPr txBox="1"/>
          <p:nvPr/>
        </p:nvSpPr>
        <p:spPr>
          <a:xfrm>
            <a:off x="9141552" y="5876836"/>
            <a:ext cx="3050448" cy="646331"/>
          </a:xfrm>
          <a:prstGeom prst="rect">
            <a:avLst/>
          </a:prstGeom>
          <a:noFill/>
        </p:spPr>
        <p:txBody>
          <a:bodyPr wrap="square" rtlCol="0">
            <a:spAutoFit/>
          </a:bodyPr>
          <a:lstStyle/>
          <a:p>
            <a:pPr algn="ctr"/>
            <a:r>
              <a:rPr lang="en-US" b="1" dirty="0">
                <a:solidFill>
                  <a:srgbClr val="0033CC"/>
                </a:solidFill>
                <a:latin typeface="Calibri" panose="020F0502020204030204" pitchFamily="34" charset="0"/>
                <a:cs typeface="Calibri" panose="020F0502020204030204" pitchFamily="34" charset="0"/>
              </a:rPr>
              <a:t>RIDOH Title X Family Planning Supports &amp; RIghtTime app</a:t>
            </a:r>
          </a:p>
        </p:txBody>
      </p:sp>
      <p:pic>
        <p:nvPicPr>
          <p:cNvPr id="1038" name="Picture 14" descr="Prevent Overdose RI">
            <a:extLst>
              <a:ext uri="{FF2B5EF4-FFF2-40B4-BE49-F238E27FC236}">
                <a16:creationId xmlns:a16="http://schemas.microsoft.com/office/drawing/2014/main" id="{C3C954F1-6651-4A3D-AFD7-41393A6BA15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8758" y="5041754"/>
            <a:ext cx="2938353" cy="5430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E16A671-1C55-42B7-B257-68E9456BB5B5}"/>
              </a:ext>
            </a:extLst>
          </p:cNvPr>
          <p:cNvPicPr>
            <a:picLocks noChangeAspect="1"/>
          </p:cNvPicPr>
          <p:nvPr/>
        </p:nvPicPr>
        <p:blipFill rotWithShape="1">
          <a:blip r:embed="rId12">
            <a:extLst>
              <a:ext uri="{28A0092B-C50C-407E-A947-70E740481C1C}">
                <a14:useLocalDpi xmlns:a14="http://schemas.microsoft.com/office/drawing/2010/main" val="0"/>
              </a:ext>
            </a:extLst>
          </a:blip>
          <a:srcRect l="21338" r="19040"/>
          <a:stretch/>
        </p:blipFill>
        <p:spPr>
          <a:xfrm>
            <a:off x="8336037" y="4744549"/>
            <a:ext cx="816856" cy="828890"/>
          </a:xfrm>
          <a:prstGeom prst="rect">
            <a:avLst/>
          </a:prstGeom>
        </p:spPr>
      </p:pic>
    </p:spTree>
    <p:extLst>
      <p:ext uri="{BB962C8B-B14F-4D97-AF65-F5344CB8AC3E}">
        <p14:creationId xmlns:p14="http://schemas.microsoft.com/office/powerpoint/2010/main" val="4094899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264" y="371159"/>
            <a:ext cx="10058400" cy="1449387"/>
          </a:xfrm>
        </p:spPr>
        <p:txBody>
          <a:bodyPr/>
          <a:lstStyle/>
          <a:p>
            <a:pPr algn="ctr"/>
            <a:r>
              <a:rPr lang="en-US" dirty="0"/>
              <a:t>Practice &amp; Provider Evaluation Surveys </a:t>
            </a:r>
          </a:p>
        </p:txBody>
      </p:sp>
      <p:sp>
        <p:nvSpPr>
          <p:cNvPr id="3" name="Slide Number Placeholder 2"/>
          <p:cNvSpPr>
            <a:spLocks noGrp="1"/>
          </p:cNvSpPr>
          <p:nvPr>
            <p:ph type="sldNum" sz="quarter" idx="12"/>
          </p:nvPr>
        </p:nvSpPr>
        <p:spPr/>
        <p:txBody>
          <a:bodyPr/>
          <a:lstStyle/>
          <a:p>
            <a:pPr eaLnBrk="0" fontAlgn="base" hangingPunct="0">
              <a:spcBef>
                <a:spcPct val="0"/>
              </a:spcBef>
              <a:spcAft>
                <a:spcPct val="0"/>
              </a:spcAft>
              <a:defRPr/>
            </a:pPr>
            <a:fld id="{86DAD4FA-97CE-4E83-B86B-20F2C615F770}" type="slidenum">
              <a:rPr lang="en-US" altLang="en-US" smtClean="0"/>
              <a:pPr eaLnBrk="0" fontAlgn="base" hangingPunct="0">
                <a:spcBef>
                  <a:spcPct val="0"/>
                </a:spcBef>
                <a:spcAft>
                  <a:spcPct val="0"/>
                </a:spcAft>
                <a:defRPr/>
              </a:pPr>
              <a:t>40</a:t>
            </a:fld>
            <a:endParaRPr lang="en-US" altLang="en-US" dirty="0"/>
          </a:p>
        </p:txBody>
      </p:sp>
      <p:sp>
        <p:nvSpPr>
          <p:cNvPr id="4" name="Content Placeholder 2"/>
          <p:cNvSpPr txBox="1">
            <a:spLocks/>
          </p:cNvSpPr>
          <p:nvPr/>
        </p:nvSpPr>
        <p:spPr bwMode="auto">
          <a:xfrm>
            <a:off x="243432" y="1871669"/>
            <a:ext cx="11725655" cy="355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42950" lvl="1" indent="-285750">
              <a:spcAft>
                <a:spcPts val="1200"/>
              </a:spcAft>
              <a:buFont typeface="Arial" panose="020B0604020202020204" pitchFamily="34" charset="0"/>
              <a:buChar char="•"/>
            </a:pPr>
            <a:r>
              <a:rPr lang="en-US" sz="2400" b="1" dirty="0"/>
              <a:t>RIDOH</a:t>
            </a:r>
            <a:r>
              <a:rPr lang="en-US" sz="2400" dirty="0"/>
              <a:t> (pre-* and post-^): Helps measure clinical self-efficacy improvements made over the learning collaborative</a:t>
            </a:r>
          </a:p>
          <a:p>
            <a:pPr marL="742950" lvl="1" indent="-285750">
              <a:spcAft>
                <a:spcPts val="1200"/>
              </a:spcAft>
              <a:buFont typeface="Arial" panose="020B0604020202020204" pitchFamily="34" charset="0"/>
              <a:buChar char="•"/>
            </a:pPr>
            <a:r>
              <a:rPr lang="en-US" sz="2400" b="1" dirty="0"/>
              <a:t>HRSA</a:t>
            </a:r>
            <a:r>
              <a:rPr lang="en-US" sz="2000" b="1" dirty="0"/>
              <a:t>^</a:t>
            </a:r>
            <a:r>
              <a:rPr lang="en-US" sz="2400" dirty="0"/>
              <a:t> (just once at Oct/Nov ‘22): Helps federal partner measure effectiveness of perinatal behavioral health supports offered by funded  programs across the nation</a:t>
            </a:r>
          </a:p>
          <a:p>
            <a:pPr marL="742950" lvl="1" indent="-285750">
              <a:spcAft>
                <a:spcPts val="1200"/>
              </a:spcAft>
              <a:buFont typeface="Arial" panose="020B0604020202020204" pitchFamily="34" charset="0"/>
              <a:buChar char="•"/>
            </a:pPr>
            <a:r>
              <a:rPr lang="en-US" sz="2400" dirty="0"/>
              <a:t>No identifiable information will  be reported with any survey</a:t>
            </a:r>
          </a:p>
          <a:p>
            <a:pPr marL="742950" lvl="1" indent="-285750">
              <a:spcAft>
                <a:spcPts val="1200"/>
              </a:spcAft>
              <a:buFont typeface="Arial" panose="020B0604020202020204" pitchFamily="34" charset="0"/>
              <a:buChar char="•"/>
            </a:pPr>
            <a:r>
              <a:rPr lang="en-US" sz="2400" dirty="0"/>
              <a:t>Providers are defined as those who clinically manage perinatal behavioral health (e.g., assess, refer, and treat). Exclude support staff just involved in one aspect (e.g., MAs)</a:t>
            </a:r>
          </a:p>
          <a:p>
            <a:pPr marL="742950" lvl="1" indent="-285750">
              <a:spcAft>
                <a:spcPts val="1200"/>
              </a:spcAft>
              <a:buFont typeface="Arial" panose="020B0604020202020204" pitchFamily="34" charset="0"/>
              <a:buChar char="•"/>
            </a:pPr>
            <a:r>
              <a:rPr lang="en-US" sz="2400" dirty="0"/>
              <a:t>Seeking ≥ 80% completion rates among practice providers for full practice payment  </a:t>
            </a:r>
          </a:p>
          <a:p>
            <a:pPr marL="0" indent="0" defTabSz="914400" eaLnBrk="1" hangingPunct="1">
              <a:buFont typeface="Calibri" panose="020F0502020204030204" pitchFamily="34" charset="0"/>
              <a:buNone/>
              <a:defRPr/>
            </a:pPr>
            <a:r>
              <a:rPr lang="en-US" altLang="en-US" sz="1600" i="1" dirty="0"/>
              <a:t>*New Practices; ^All Practices</a:t>
            </a:r>
          </a:p>
          <a:p>
            <a:pPr defTabSz="914400" eaLnBrk="1" hangingPunct="1">
              <a:buFont typeface="Arial" panose="020B0604020202020204" pitchFamily="34" charset="0"/>
              <a:buChar char="•"/>
              <a:defRPr/>
            </a:pPr>
            <a:endParaRPr lang="en-US" altLang="en-US" sz="2400" dirty="0"/>
          </a:p>
        </p:txBody>
      </p:sp>
      <p:pic>
        <p:nvPicPr>
          <p:cNvPr id="5" name="Picture 4">
            <a:extLst>
              <a:ext uri="{FF2B5EF4-FFF2-40B4-BE49-F238E27FC236}">
                <a16:creationId xmlns:a16="http://schemas.microsoft.com/office/drawing/2014/main" id="{7F887DCB-4EDB-2130-B953-01975D3D99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5426" y="63562"/>
            <a:ext cx="4561148" cy="953529"/>
          </a:xfrm>
          <a:prstGeom prst="rect">
            <a:avLst/>
          </a:prstGeom>
        </p:spPr>
      </p:pic>
    </p:spTree>
    <p:extLst>
      <p:ext uri="{BB962C8B-B14F-4D97-AF65-F5344CB8AC3E}">
        <p14:creationId xmlns:p14="http://schemas.microsoft.com/office/powerpoint/2010/main" val="864749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264" y="371159"/>
            <a:ext cx="10058400" cy="1449387"/>
          </a:xfrm>
        </p:spPr>
        <p:txBody>
          <a:bodyPr/>
          <a:lstStyle/>
          <a:p>
            <a:pPr algn="ctr"/>
            <a:r>
              <a:rPr lang="en-US" dirty="0"/>
              <a:t>Next Steps</a:t>
            </a:r>
          </a:p>
        </p:txBody>
      </p:sp>
      <p:sp>
        <p:nvSpPr>
          <p:cNvPr id="3" name="Slide Number Placeholder 2"/>
          <p:cNvSpPr>
            <a:spLocks noGrp="1"/>
          </p:cNvSpPr>
          <p:nvPr>
            <p:ph type="sldNum" sz="quarter" idx="12"/>
          </p:nvPr>
        </p:nvSpPr>
        <p:spPr/>
        <p:txBody>
          <a:bodyPr/>
          <a:lstStyle/>
          <a:p>
            <a:pPr eaLnBrk="0" fontAlgn="base" hangingPunct="0">
              <a:spcBef>
                <a:spcPct val="0"/>
              </a:spcBef>
              <a:spcAft>
                <a:spcPct val="0"/>
              </a:spcAft>
              <a:defRPr/>
            </a:pPr>
            <a:fld id="{86DAD4FA-97CE-4E83-B86B-20F2C615F770}" type="slidenum">
              <a:rPr lang="en-US" altLang="en-US" smtClean="0"/>
              <a:pPr eaLnBrk="0" fontAlgn="base" hangingPunct="0">
                <a:spcBef>
                  <a:spcPct val="0"/>
                </a:spcBef>
                <a:spcAft>
                  <a:spcPct val="0"/>
                </a:spcAft>
                <a:defRPr/>
              </a:pPr>
              <a:t>41</a:t>
            </a:fld>
            <a:endParaRPr lang="en-US" altLang="en-US" dirty="0"/>
          </a:p>
        </p:txBody>
      </p:sp>
      <p:sp>
        <p:nvSpPr>
          <p:cNvPr id="4" name="Content Placeholder 2"/>
          <p:cNvSpPr txBox="1">
            <a:spLocks/>
          </p:cNvSpPr>
          <p:nvPr/>
        </p:nvSpPr>
        <p:spPr bwMode="auto">
          <a:xfrm>
            <a:off x="243432" y="1901486"/>
            <a:ext cx="11725655" cy="355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42950" lvl="1" indent="-285750">
              <a:spcAft>
                <a:spcPts val="1200"/>
              </a:spcAft>
              <a:buFont typeface="Arial" panose="020B0604020202020204" pitchFamily="34" charset="0"/>
              <a:buChar char="•"/>
            </a:pPr>
            <a:r>
              <a:rPr lang="en-US" sz="2400" b="1" dirty="0"/>
              <a:t>Individual practice kick-off meeting </a:t>
            </a:r>
            <a:r>
              <a:rPr lang="en-US" sz="2400" dirty="0"/>
              <a:t>with CTC practice facilitator, WIH, and RIDOH staff for both continuation and new practices</a:t>
            </a:r>
          </a:p>
          <a:p>
            <a:pPr marL="742950" lvl="1" indent="-285750">
              <a:spcAft>
                <a:spcPts val="1200"/>
              </a:spcAft>
              <a:buFont typeface="Arial" panose="020B0604020202020204" pitchFamily="34" charset="0"/>
              <a:buChar char="•"/>
            </a:pPr>
            <a:r>
              <a:rPr lang="en-US" sz="2400" b="1" dirty="0"/>
              <a:t>New Practices: </a:t>
            </a:r>
            <a:r>
              <a:rPr lang="en-US" sz="2400" dirty="0"/>
              <a:t>CTC practice facilitator will help you complete practice-level survey and discuss provider surveys and baseline data due later this summer</a:t>
            </a:r>
          </a:p>
          <a:p>
            <a:pPr marL="742950" lvl="1" indent="-285750">
              <a:spcAft>
                <a:spcPts val="1200"/>
              </a:spcAft>
              <a:buFont typeface="Arial" panose="020B0604020202020204" pitchFamily="34" charset="0"/>
              <a:buChar char="•"/>
            </a:pPr>
            <a:r>
              <a:rPr lang="en-US" sz="2400" b="1" dirty="0"/>
              <a:t>Continuation Practices: </a:t>
            </a:r>
            <a:r>
              <a:rPr lang="en-US" sz="2400" dirty="0"/>
              <a:t>CTC practice facilitator will discuss areas of focus, past submitted data, and future training needs</a:t>
            </a:r>
          </a:p>
          <a:p>
            <a:pPr marL="742950" lvl="1" indent="-285750">
              <a:spcAft>
                <a:spcPts val="1200"/>
              </a:spcAft>
              <a:buFont typeface="Arial" panose="020B0604020202020204" pitchFamily="34" charset="0"/>
              <a:buChar char="•"/>
            </a:pPr>
            <a:r>
              <a:rPr lang="en-US" sz="2400" b="1" dirty="0"/>
              <a:t>Real-Time Clinical Support is Available:</a:t>
            </a:r>
            <a:r>
              <a:rPr lang="en-US" sz="2400" dirty="0"/>
              <a:t> Call the RI MomsPRN teleconsultation line at Women &amp; Infants Hospital Monday – Friday at </a:t>
            </a:r>
            <a:r>
              <a:rPr lang="en-US" sz="2400" b="1" dirty="0"/>
              <a:t>401-430-2800</a:t>
            </a:r>
          </a:p>
          <a:p>
            <a:pPr marL="457200" lvl="1" indent="0">
              <a:spcAft>
                <a:spcPts val="1200"/>
              </a:spcAft>
              <a:buNone/>
            </a:pPr>
            <a:r>
              <a:rPr lang="en-US" sz="2400" b="1" dirty="0"/>
              <a:t>  </a:t>
            </a:r>
          </a:p>
          <a:p>
            <a:pPr defTabSz="914400" eaLnBrk="1" hangingPunct="1">
              <a:buFont typeface="Arial" panose="020B0604020202020204" pitchFamily="34" charset="0"/>
              <a:buChar char="•"/>
              <a:defRPr/>
            </a:pPr>
            <a:endParaRPr lang="en-US" altLang="en-US" sz="2400" dirty="0"/>
          </a:p>
        </p:txBody>
      </p:sp>
      <p:pic>
        <p:nvPicPr>
          <p:cNvPr id="5" name="Picture 4">
            <a:extLst>
              <a:ext uri="{FF2B5EF4-FFF2-40B4-BE49-F238E27FC236}">
                <a16:creationId xmlns:a16="http://schemas.microsoft.com/office/drawing/2014/main" id="{222B07BD-AC13-32EA-A256-1A1C5CD61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5426" y="63562"/>
            <a:ext cx="4561148" cy="953529"/>
          </a:xfrm>
          <a:prstGeom prst="rect">
            <a:avLst/>
          </a:prstGeom>
        </p:spPr>
      </p:pic>
    </p:spTree>
    <p:extLst>
      <p:ext uri="{BB962C8B-B14F-4D97-AF65-F5344CB8AC3E}">
        <p14:creationId xmlns:p14="http://schemas.microsoft.com/office/powerpoint/2010/main" val="3245238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46325" y="758826"/>
            <a:ext cx="7543800" cy="3565525"/>
          </a:xfrm>
        </p:spPr>
        <p:txBody>
          <a:bodyPr/>
          <a:lstStyle/>
          <a:p>
            <a:pPr eaLnBrk="1" fontAlgn="auto" hangingPunct="1">
              <a:spcAft>
                <a:spcPts val="0"/>
              </a:spcAft>
              <a:defRPr/>
            </a:pPr>
            <a:r>
              <a:rPr lang="en-US" dirty="0">
                <a:latin typeface="+mn-lt"/>
              </a:rPr>
              <a:t>Overview of CTC</a:t>
            </a:r>
            <a:br>
              <a:rPr lang="en-US" dirty="0">
                <a:latin typeface="+mn-lt"/>
              </a:rPr>
            </a:br>
            <a:r>
              <a:rPr lang="en-US" sz="3600" dirty="0">
                <a:solidFill>
                  <a:schemeClr val="accent2"/>
                </a:solidFill>
                <a:latin typeface="+mn-lt"/>
              </a:rPr>
              <a:t>Care Transformation Collaborative of R.I.</a:t>
            </a:r>
          </a:p>
        </p:txBody>
      </p:sp>
      <p:sp>
        <p:nvSpPr>
          <p:cNvPr id="3" name="Subtitle 2"/>
          <p:cNvSpPr>
            <a:spLocks noGrp="1"/>
          </p:cNvSpPr>
          <p:nvPr>
            <p:ph type="subTitle" idx="1"/>
          </p:nvPr>
        </p:nvSpPr>
        <p:spPr>
          <a:xfrm>
            <a:off x="2349500" y="4456113"/>
            <a:ext cx="7543800" cy="1839912"/>
          </a:xfrm>
        </p:spPr>
        <p:txBody>
          <a:bodyPr rtlCol="0">
            <a:normAutofit fontScale="77500" lnSpcReduction="20000"/>
          </a:bodyPr>
          <a:lstStyle/>
          <a:p>
            <a:pPr eaLnBrk="1" fontAlgn="auto" hangingPunct="1">
              <a:lnSpc>
                <a:spcPct val="100000"/>
              </a:lnSpc>
              <a:defRPr/>
            </a:pPr>
            <a:r>
              <a:rPr lang="en-US" sz="2000" dirty="0">
                <a:latin typeface="+mn-lt"/>
              </a:rPr>
              <a:t>[Ri momsprn cohort 3 kick-off]</a:t>
            </a:r>
            <a:br>
              <a:rPr lang="en-US" sz="2000" dirty="0">
                <a:latin typeface="+mn-lt"/>
              </a:rPr>
            </a:br>
            <a:r>
              <a:rPr lang="en-US" sz="2000" dirty="0">
                <a:latin typeface="+mn-lt"/>
              </a:rPr>
              <a:t>[June 28 2022]</a:t>
            </a:r>
          </a:p>
          <a:p>
            <a:pPr eaLnBrk="1" fontAlgn="auto" hangingPunct="1">
              <a:lnSpc>
                <a:spcPct val="100000"/>
              </a:lnSpc>
              <a:defRPr/>
            </a:pPr>
            <a:endParaRPr lang="en-US" sz="2000" dirty="0">
              <a:latin typeface="+mn-lt"/>
            </a:endParaRPr>
          </a:p>
          <a:p>
            <a:pPr eaLnBrk="1" fontAlgn="auto" hangingPunct="1">
              <a:lnSpc>
                <a:spcPct val="100000"/>
              </a:lnSpc>
              <a:defRPr/>
            </a:pPr>
            <a:r>
              <a:rPr lang="en-US" sz="2000" dirty="0">
                <a:latin typeface="+mn-lt"/>
              </a:rPr>
              <a:t>Sign up for our newsletters: </a:t>
            </a:r>
            <a:r>
              <a:rPr lang="en-US" sz="2000" dirty="0">
                <a:hlinkClick r:id="rId2"/>
              </a:rPr>
              <a:t>Monthly Newsletters | CTC-RI (ctc-ri.org)</a:t>
            </a:r>
            <a:endParaRPr lang="en-US" sz="2000" dirty="0">
              <a:latin typeface="+mn-lt"/>
            </a:endParaRPr>
          </a:p>
          <a:p>
            <a:pPr eaLnBrk="1" fontAlgn="auto" hangingPunct="1">
              <a:lnSpc>
                <a:spcPct val="100000"/>
              </a:lnSpc>
              <a:defRPr/>
            </a:pPr>
            <a:r>
              <a:rPr lang="en-US" sz="2000" dirty="0">
                <a:latin typeface="+mn-lt"/>
              </a:rPr>
              <a:t>Our Website: </a:t>
            </a:r>
            <a:r>
              <a:rPr lang="en-US" sz="2000" dirty="0">
                <a:hlinkClick r:id="rId3"/>
              </a:rPr>
              <a:t>ctc-ri.org</a:t>
            </a:r>
            <a:endParaRPr lang="en-US" sz="2000" dirty="0">
              <a:latin typeface="+mn-lt"/>
            </a:endParaRPr>
          </a:p>
        </p:txBody>
      </p:sp>
      <p:sp>
        <p:nvSpPr>
          <p:cNvPr id="922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0" fontAlgn="base" hangingPunct="0">
              <a:spcBef>
                <a:spcPct val="0"/>
              </a:spcBef>
              <a:spcAft>
                <a:spcPct val="0"/>
              </a:spcAft>
            </a:pPr>
            <a:fld id="{FB76E121-19B4-4B03-BF97-BF17A3CA97E8}" type="slidenum">
              <a:rPr lang="en-US" altLang="en-US">
                <a:solidFill>
                  <a:srgbClr val="FFFFFF"/>
                </a:solidFill>
              </a:rPr>
              <a:pPr eaLnBrk="0" fontAlgn="base" hangingPunct="0">
                <a:spcBef>
                  <a:spcPct val="0"/>
                </a:spcBef>
                <a:spcAft>
                  <a:spcPct val="0"/>
                </a:spcAft>
              </a:pPr>
              <a:t>5</a:t>
            </a:fld>
            <a:endParaRPr lang="en-US" altLang="en-US" dirty="0">
              <a:solidFill>
                <a:srgbClr val="FFFFFF"/>
              </a:solidFill>
            </a:endParaRPr>
          </a:p>
        </p:txBody>
      </p:sp>
      <p:pic>
        <p:nvPicPr>
          <p:cNvPr id="922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98863" y="319088"/>
            <a:ext cx="4995862"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0676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0" fontAlgn="base" hangingPunct="0">
              <a:spcBef>
                <a:spcPct val="0"/>
              </a:spcBef>
              <a:spcAft>
                <a:spcPct val="0"/>
              </a:spcAft>
            </a:pPr>
            <a:fld id="{DB26C5DA-FBD1-42C4-9EDE-C05DC37265CA}" type="slidenum">
              <a:rPr lang="en-US" altLang="en-US">
                <a:solidFill>
                  <a:srgbClr val="FFFFFF"/>
                </a:solidFill>
              </a:rPr>
              <a:pPr eaLnBrk="0" fontAlgn="base" hangingPunct="0">
                <a:spcBef>
                  <a:spcPct val="0"/>
                </a:spcBef>
                <a:spcAft>
                  <a:spcPct val="0"/>
                </a:spcAft>
              </a:pPr>
              <a:t>6</a:t>
            </a:fld>
            <a:endParaRPr lang="en-US" altLang="en-US" dirty="0">
              <a:solidFill>
                <a:srgbClr val="FFFFFF"/>
              </a:solidFill>
            </a:endParaRPr>
          </a:p>
        </p:txBody>
      </p:sp>
      <p:sp>
        <p:nvSpPr>
          <p:cNvPr id="2" name="Title 1"/>
          <p:cNvSpPr>
            <a:spLocks noGrp="1"/>
          </p:cNvSpPr>
          <p:nvPr>
            <p:ph type="title" idx="4294967295"/>
          </p:nvPr>
        </p:nvSpPr>
        <p:spPr>
          <a:xfrm>
            <a:off x="454172" y="329405"/>
            <a:ext cx="8248650" cy="811212"/>
          </a:xfrm>
        </p:spPr>
        <p:txBody>
          <a:bodyPr>
            <a:noAutofit/>
          </a:bodyPr>
          <a:lstStyle/>
          <a:p>
            <a:pPr eaLnBrk="1" fontAlgn="auto" hangingPunct="1">
              <a:spcAft>
                <a:spcPts val="0"/>
              </a:spcAft>
              <a:defRPr/>
            </a:pPr>
            <a:r>
              <a:rPr lang="en-US" dirty="0">
                <a:solidFill>
                  <a:schemeClr val="tx1">
                    <a:lumMod val="75000"/>
                    <a:lumOff val="25000"/>
                  </a:schemeClr>
                </a:solidFill>
                <a:latin typeface="+mn-lt"/>
              </a:rPr>
              <a:t>What is CTC?</a:t>
            </a:r>
          </a:p>
        </p:txBody>
      </p:sp>
      <p:sp>
        <p:nvSpPr>
          <p:cNvPr id="10244" name="Content Placeholder 2"/>
          <p:cNvSpPr>
            <a:spLocks noGrp="1"/>
          </p:cNvSpPr>
          <p:nvPr>
            <p:ph idx="4294967295"/>
          </p:nvPr>
        </p:nvSpPr>
        <p:spPr>
          <a:xfrm>
            <a:off x="320948" y="1019175"/>
            <a:ext cx="11729753" cy="5156200"/>
          </a:xfrm>
        </p:spPr>
        <p:txBody>
          <a:bodyPr/>
          <a:lstStyle/>
          <a:p>
            <a:pPr eaLnBrk="1" hangingPunct="1">
              <a:buFont typeface="Arial" panose="020B0604020202020204" pitchFamily="34" charset="0"/>
              <a:buChar char="•"/>
              <a:defRPr/>
            </a:pPr>
            <a:r>
              <a:rPr lang="en-US" altLang="en-US" sz="2800" dirty="0"/>
              <a:t> CTC works with key stakeholders who select, test and evaluate innovative clinical strategies to build the capacity of the RI primary care team to meet the needs of families living in our communities – intended to result in better care, smarter spending and informed public policy</a:t>
            </a:r>
          </a:p>
          <a:p>
            <a:pPr eaLnBrk="1" hangingPunct="1">
              <a:buFont typeface="Arial" panose="020B0604020202020204" pitchFamily="34" charset="0"/>
              <a:buChar char="•"/>
              <a:defRPr/>
            </a:pPr>
            <a:r>
              <a:rPr lang="en-US" altLang="en-US" sz="2800" dirty="0"/>
              <a:t>Growing impact across RI: </a:t>
            </a:r>
          </a:p>
          <a:p>
            <a:pPr lvl="1" eaLnBrk="1" hangingPunct="1">
              <a:buFont typeface="Arial" panose="020B0604020202020204" pitchFamily="34" charset="0"/>
              <a:buChar char="•"/>
              <a:defRPr/>
            </a:pPr>
            <a:r>
              <a:rPr lang="en-US" altLang="en-US" sz="2600" dirty="0"/>
              <a:t>About 695,000 Rhode Islanders receive care from one of our practices</a:t>
            </a:r>
          </a:p>
          <a:p>
            <a:pPr lvl="1" eaLnBrk="1" hangingPunct="1">
              <a:buFont typeface="Arial" panose="020B0604020202020204" pitchFamily="34" charset="0"/>
              <a:buChar char="•"/>
              <a:defRPr/>
            </a:pPr>
            <a:r>
              <a:rPr lang="en-US" altLang="en-US" sz="2600" dirty="0"/>
              <a:t>About 800 providers across our adult and pediatric practices</a:t>
            </a:r>
          </a:p>
          <a:p>
            <a:pPr lvl="1" eaLnBrk="1" hangingPunct="1">
              <a:buFont typeface="Arial" panose="020B0604020202020204" pitchFamily="34" charset="0"/>
              <a:buChar char="•"/>
              <a:defRPr/>
            </a:pPr>
            <a:r>
              <a:rPr lang="en-US" altLang="en-US" sz="2600" dirty="0"/>
              <a:t>Worked with 58 providers at 4 pre-natal practices in the RI MomsPRN Program, Cohort 1</a:t>
            </a:r>
          </a:p>
          <a:p>
            <a:pPr lvl="1" eaLnBrk="1" hangingPunct="1">
              <a:buFont typeface="Arial" panose="020B0604020202020204" pitchFamily="34" charset="0"/>
              <a:buChar char="•"/>
              <a:defRPr/>
            </a:pPr>
            <a:r>
              <a:rPr lang="en-US" altLang="en-US" sz="2600" dirty="0"/>
              <a:t>Worked with 96 providers at 9 pre-natal practices in the RI MomsPRN Program, Cohort 2</a:t>
            </a:r>
          </a:p>
          <a:p>
            <a:pPr marL="0" indent="0" eaLnBrk="1" hangingPunct="1">
              <a:buNone/>
              <a:defRPr/>
            </a:pPr>
            <a:endParaRPr lang="en-US" altLang="en-US" sz="2800" dirty="0"/>
          </a:p>
          <a:p>
            <a:pPr eaLnBrk="1" hangingPunct="1">
              <a:buFont typeface="Arial" panose="020B0604020202020204" pitchFamily="34" charset="0"/>
              <a:buChar char="•"/>
              <a:defRPr/>
            </a:pPr>
            <a:endParaRPr lang="en-US" altLang="en-US" sz="2400" dirty="0"/>
          </a:p>
        </p:txBody>
      </p:sp>
      <p:pic>
        <p:nvPicPr>
          <p:cNvPr id="10245" name="Picture 6" descr="CTC new logo_placehol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6114" y="5310189"/>
            <a:ext cx="225107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454172" y="1019175"/>
            <a:ext cx="1146936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944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0" fontAlgn="base" hangingPunct="0">
              <a:spcBef>
                <a:spcPct val="0"/>
              </a:spcBef>
              <a:spcAft>
                <a:spcPct val="0"/>
              </a:spcAft>
            </a:pPr>
            <a:fld id="{11F7D32A-57DA-4208-974E-AE9F5038CA59}" type="slidenum">
              <a:rPr lang="en-US" altLang="en-US">
                <a:solidFill>
                  <a:srgbClr val="FFFFFF"/>
                </a:solidFill>
              </a:rPr>
              <a:pPr eaLnBrk="0" fontAlgn="base" hangingPunct="0">
                <a:spcBef>
                  <a:spcPct val="0"/>
                </a:spcBef>
                <a:spcAft>
                  <a:spcPct val="0"/>
                </a:spcAft>
              </a:pPr>
              <a:t>7</a:t>
            </a:fld>
            <a:endParaRPr lang="en-US" altLang="en-US" dirty="0">
              <a:solidFill>
                <a:srgbClr val="FFFFFF"/>
              </a:solidFill>
            </a:endParaRPr>
          </a:p>
        </p:txBody>
      </p:sp>
      <p:sp>
        <p:nvSpPr>
          <p:cNvPr id="2" name="Title 1"/>
          <p:cNvSpPr>
            <a:spLocks noGrp="1"/>
          </p:cNvSpPr>
          <p:nvPr>
            <p:ph type="title" idx="4294967295"/>
          </p:nvPr>
        </p:nvSpPr>
        <p:spPr>
          <a:xfrm>
            <a:off x="1976439" y="136526"/>
            <a:ext cx="8359775" cy="644525"/>
          </a:xfrm>
        </p:spPr>
        <p:txBody>
          <a:bodyPr>
            <a:noAutofit/>
          </a:bodyPr>
          <a:lstStyle/>
          <a:p>
            <a:pPr algn="ctr" eaLnBrk="1" fontAlgn="auto" hangingPunct="1">
              <a:spcAft>
                <a:spcPts val="0"/>
              </a:spcAft>
              <a:defRPr/>
            </a:pPr>
            <a:r>
              <a:rPr lang="en-US" dirty="0">
                <a:solidFill>
                  <a:schemeClr val="tx1">
                    <a:lumMod val="75000"/>
                    <a:lumOff val="25000"/>
                  </a:schemeClr>
                </a:solidFill>
                <a:latin typeface="+mn-lt"/>
              </a:rPr>
              <a:t>CTC Team</a:t>
            </a:r>
          </a:p>
        </p:txBody>
      </p:sp>
      <p:sp>
        <p:nvSpPr>
          <p:cNvPr id="11268" name="Content Placeholder 2"/>
          <p:cNvSpPr>
            <a:spLocks noGrp="1"/>
          </p:cNvSpPr>
          <p:nvPr>
            <p:ph idx="4294967295"/>
          </p:nvPr>
        </p:nvSpPr>
        <p:spPr>
          <a:xfrm>
            <a:off x="3344864" y="700088"/>
            <a:ext cx="7323137" cy="5141912"/>
          </a:xfrm>
        </p:spPr>
        <p:txBody>
          <a:bodyPr/>
          <a:lstStyle/>
          <a:p>
            <a:pPr eaLnBrk="1" hangingPunct="1">
              <a:buFont typeface="Arial" panose="020B0604020202020204" pitchFamily="34" charset="0"/>
              <a:buChar char="•"/>
            </a:pPr>
            <a:r>
              <a:rPr lang="en-US" altLang="en-US" sz="3200" dirty="0"/>
              <a:t> Oversight of QI Activities:</a:t>
            </a:r>
          </a:p>
          <a:p>
            <a:pPr lvl="1" eaLnBrk="1" hangingPunct="1">
              <a:buFont typeface="Arial" panose="020B0604020202020204" pitchFamily="34" charset="0"/>
              <a:buChar char="•"/>
            </a:pPr>
            <a:r>
              <a:rPr lang="en-US" altLang="en-US" sz="3000" b="1" dirty="0"/>
              <a:t>Susanne Campbell</a:t>
            </a:r>
            <a:r>
              <a:rPr lang="en-US" altLang="en-US" sz="3000" dirty="0"/>
              <a:t>, RN, MS, PCMH CCE</a:t>
            </a:r>
          </a:p>
          <a:p>
            <a:pPr lvl="2" eaLnBrk="1" hangingPunct="1">
              <a:buFont typeface="Arial" panose="020B0604020202020204" pitchFamily="34" charset="0"/>
              <a:buChar char="•"/>
            </a:pPr>
            <a:r>
              <a:rPr lang="en-US" altLang="en-US" sz="2600" dirty="0"/>
              <a:t>Senior Project Director</a:t>
            </a:r>
          </a:p>
          <a:p>
            <a:pPr lvl="1" eaLnBrk="1" hangingPunct="1">
              <a:buFont typeface="Arial" panose="020B0604020202020204" pitchFamily="34" charset="0"/>
              <a:buChar char="•"/>
            </a:pPr>
            <a:r>
              <a:rPr lang="en-US" altLang="en-US" sz="3000" dirty="0"/>
              <a:t> </a:t>
            </a:r>
            <a:r>
              <a:rPr lang="en-US" altLang="en-US" sz="3000" b="1" dirty="0"/>
              <a:t>Pano Yeracaris</a:t>
            </a:r>
            <a:r>
              <a:rPr lang="en-US" altLang="en-US" sz="3000" dirty="0"/>
              <a:t>, MD, MPH</a:t>
            </a:r>
          </a:p>
          <a:p>
            <a:pPr lvl="2" eaLnBrk="1" hangingPunct="1">
              <a:buFont typeface="Arial" panose="020B0604020202020204" pitchFamily="34" charset="0"/>
              <a:buChar char="•"/>
            </a:pPr>
            <a:r>
              <a:rPr lang="en-US" altLang="en-US" sz="2400" dirty="0"/>
              <a:t>Chief Clinical Strategist</a:t>
            </a:r>
          </a:p>
          <a:p>
            <a:pPr marL="384175" lvl="2" indent="0" eaLnBrk="1" hangingPunct="1">
              <a:buNone/>
            </a:pPr>
            <a:r>
              <a:rPr lang="en-US" altLang="en-US" sz="2400" dirty="0"/>
              <a:t/>
            </a:r>
            <a:br>
              <a:rPr lang="en-US" altLang="en-US" sz="2400" dirty="0"/>
            </a:br>
            <a:endParaRPr lang="en-US" altLang="en-US" sz="2400" dirty="0"/>
          </a:p>
          <a:p>
            <a:pPr eaLnBrk="1" hangingPunct="1">
              <a:buFont typeface="Arial" panose="020B0604020202020204" pitchFamily="34" charset="0"/>
              <a:buChar char="•"/>
            </a:pPr>
            <a:r>
              <a:rPr lang="en-US" altLang="en-US" sz="3000" dirty="0"/>
              <a:t>Evaluation &amp; Program Coordination:</a:t>
            </a:r>
          </a:p>
          <a:p>
            <a:pPr lvl="1" eaLnBrk="1" hangingPunct="1">
              <a:buFont typeface="Arial" panose="020B0604020202020204" pitchFamily="34" charset="0"/>
              <a:buChar char="•"/>
            </a:pPr>
            <a:r>
              <a:rPr lang="en-US" altLang="en-US" sz="3000" dirty="0"/>
              <a:t> </a:t>
            </a:r>
            <a:r>
              <a:rPr lang="en-US" altLang="en-US" sz="3000" b="1" dirty="0"/>
              <a:t>Carolyn Karner</a:t>
            </a:r>
            <a:r>
              <a:rPr lang="en-US" altLang="en-US" sz="3000" dirty="0"/>
              <a:t>, MBA</a:t>
            </a:r>
          </a:p>
          <a:p>
            <a:pPr lvl="2" eaLnBrk="1" hangingPunct="1">
              <a:buFont typeface="Arial" panose="020B0604020202020204" pitchFamily="34" charset="0"/>
              <a:buChar char="•"/>
            </a:pPr>
            <a:r>
              <a:rPr lang="en-US" altLang="en-US" sz="2600" dirty="0"/>
              <a:t>Program Coordinator and Data Analyst</a:t>
            </a:r>
          </a:p>
          <a:p>
            <a:pPr lvl="1" eaLnBrk="1" hangingPunct="1">
              <a:buFont typeface="Arial" panose="020B0604020202020204" pitchFamily="34" charset="0"/>
              <a:buChar char="•"/>
            </a:pPr>
            <a:r>
              <a:rPr lang="en-US" altLang="en-US" sz="3000" dirty="0"/>
              <a:t> </a:t>
            </a:r>
            <a:r>
              <a:rPr lang="en-US" altLang="en-US" sz="3000" b="1" dirty="0"/>
              <a:t>Jade Arruda</a:t>
            </a:r>
            <a:r>
              <a:rPr lang="en-US" altLang="en-US" sz="3000" dirty="0"/>
              <a:t>, BS</a:t>
            </a:r>
          </a:p>
          <a:p>
            <a:pPr lvl="2" eaLnBrk="1" hangingPunct="1">
              <a:buFont typeface="Arial" panose="020B0604020202020204" pitchFamily="34" charset="0"/>
              <a:buChar char="•"/>
            </a:pPr>
            <a:r>
              <a:rPr lang="en-US" altLang="en-US" sz="2400" dirty="0"/>
              <a:t>Program Administrator</a:t>
            </a:r>
          </a:p>
          <a:p>
            <a:pPr lvl="2" eaLnBrk="1" hangingPunct="1">
              <a:buFont typeface="Arial" panose="020B0604020202020204" pitchFamily="34" charset="0"/>
              <a:buChar char="•"/>
            </a:pPr>
            <a:endParaRPr lang="en-US" altLang="en-US" sz="2400" dirty="0"/>
          </a:p>
          <a:p>
            <a:pPr lvl="2" eaLnBrk="1" hangingPunct="1">
              <a:buFont typeface="Arial" panose="020B0604020202020204" pitchFamily="34" charset="0"/>
              <a:buChar char="•"/>
            </a:pPr>
            <a:endParaRPr lang="en-US" altLang="en-US" sz="2400" dirty="0"/>
          </a:p>
          <a:p>
            <a:pPr eaLnBrk="1" hangingPunct="1">
              <a:buFont typeface="Arial" panose="020B0604020202020204" pitchFamily="34" charset="0"/>
              <a:buChar char="•"/>
            </a:pPr>
            <a:endParaRPr lang="en-US" altLang="en-US" sz="2400" dirty="0"/>
          </a:p>
        </p:txBody>
      </p:sp>
      <p:pic>
        <p:nvPicPr>
          <p:cNvPr id="11269" name="Picture 6" descr="CTC new logo_placehol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5586" y="5361198"/>
            <a:ext cx="225107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6786" y="690590"/>
            <a:ext cx="1277938"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20876" y="2042592"/>
            <a:ext cx="1277938"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51717" y="3641516"/>
            <a:ext cx="1277938"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E5952390-247A-48EA-B38A-433C4BE69C98" descr="49A9CCCF-DE5F-4544-BC69-5B8377BC689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0876" y="5051426"/>
            <a:ext cx="12541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a:off x="458789" y="631615"/>
            <a:ext cx="1146936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7488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0" fontAlgn="base" hangingPunct="0">
              <a:spcBef>
                <a:spcPct val="0"/>
              </a:spcBef>
              <a:spcAft>
                <a:spcPct val="0"/>
              </a:spcAft>
            </a:pPr>
            <a:fld id="{B1043152-B56F-441B-8992-F5CC44C2851A}" type="slidenum">
              <a:rPr lang="en-US" altLang="en-US">
                <a:solidFill>
                  <a:srgbClr val="FFFFFF"/>
                </a:solidFill>
              </a:rPr>
              <a:pPr eaLnBrk="0" fontAlgn="base" hangingPunct="0">
                <a:spcBef>
                  <a:spcPct val="0"/>
                </a:spcBef>
                <a:spcAft>
                  <a:spcPct val="0"/>
                </a:spcAft>
              </a:pPr>
              <a:t>8</a:t>
            </a:fld>
            <a:endParaRPr lang="en-US" altLang="en-US" dirty="0">
              <a:solidFill>
                <a:srgbClr val="FFFFFF"/>
              </a:solidFill>
            </a:endParaRPr>
          </a:p>
        </p:txBody>
      </p:sp>
      <p:sp>
        <p:nvSpPr>
          <p:cNvPr id="2" name="Title 1"/>
          <p:cNvSpPr>
            <a:spLocks noGrp="1"/>
          </p:cNvSpPr>
          <p:nvPr>
            <p:ph type="title" idx="4294967295"/>
          </p:nvPr>
        </p:nvSpPr>
        <p:spPr>
          <a:xfrm>
            <a:off x="2022475" y="120650"/>
            <a:ext cx="8248650" cy="744538"/>
          </a:xfrm>
        </p:spPr>
        <p:txBody>
          <a:bodyPr>
            <a:noAutofit/>
          </a:bodyPr>
          <a:lstStyle/>
          <a:p>
            <a:pPr algn="ctr" eaLnBrk="1" fontAlgn="auto" hangingPunct="1">
              <a:spcAft>
                <a:spcPts val="0"/>
              </a:spcAft>
              <a:defRPr/>
            </a:pPr>
            <a:r>
              <a:rPr lang="en-US" dirty="0">
                <a:solidFill>
                  <a:schemeClr val="tx1">
                    <a:lumMod val="75000"/>
                    <a:lumOff val="25000"/>
                  </a:schemeClr>
                </a:solidFill>
                <a:latin typeface="+mn-lt"/>
              </a:rPr>
              <a:t>CTC Practice Facilitators</a:t>
            </a:r>
          </a:p>
        </p:txBody>
      </p:sp>
      <p:sp>
        <p:nvSpPr>
          <p:cNvPr id="12292" name="Content Placeholder 2"/>
          <p:cNvSpPr>
            <a:spLocks noGrp="1"/>
          </p:cNvSpPr>
          <p:nvPr>
            <p:ph idx="4294967295"/>
          </p:nvPr>
        </p:nvSpPr>
        <p:spPr>
          <a:xfrm>
            <a:off x="3665538" y="1000125"/>
            <a:ext cx="6851650" cy="5175250"/>
          </a:xfrm>
        </p:spPr>
        <p:txBody>
          <a:bodyPr/>
          <a:lstStyle/>
          <a:p>
            <a:pPr eaLnBrk="1" hangingPunct="1">
              <a:buFont typeface="Arial" panose="020B0604020202020204" pitchFamily="34" charset="0"/>
              <a:buChar char="•"/>
            </a:pPr>
            <a:r>
              <a:rPr lang="en-US" altLang="en-US" sz="3400" b="1" dirty="0"/>
              <a:t>Kim Nguyen-Leite</a:t>
            </a:r>
            <a:r>
              <a:rPr lang="en-US" altLang="en-US" sz="3200" dirty="0"/>
              <a:t>, MHA</a:t>
            </a:r>
          </a:p>
          <a:p>
            <a:pPr lvl="1" eaLnBrk="1" hangingPunct="1">
              <a:buFont typeface="Arial" panose="020B0604020202020204" pitchFamily="34" charset="0"/>
              <a:buChar char="•"/>
            </a:pPr>
            <a:r>
              <a:rPr lang="en-US" altLang="en-US" sz="2600" dirty="0"/>
              <a:t>PF: Full Circle Health, </a:t>
            </a:r>
            <a:br>
              <a:rPr lang="en-US" altLang="en-US" sz="2600" dirty="0"/>
            </a:br>
            <a:r>
              <a:rPr lang="en-US" altLang="en-US" sz="2600" dirty="0"/>
              <a:t>RI Women’s Health and Midwifery</a:t>
            </a:r>
            <a:br>
              <a:rPr lang="en-US" altLang="en-US" sz="2600" dirty="0"/>
            </a:br>
            <a:endParaRPr lang="en-US" altLang="en-US" dirty="0"/>
          </a:p>
          <a:p>
            <a:pPr eaLnBrk="1" hangingPunct="1">
              <a:buFont typeface="Arial" panose="020B0604020202020204" pitchFamily="34" charset="0"/>
              <a:buChar char="•"/>
            </a:pPr>
            <a:r>
              <a:rPr lang="en-US" altLang="en-US" sz="3400" b="1" dirty="0"/>
              <a:t>Suzanne Herzberg</a:t>
            </a:r>
            <a:r>
              <a:rPr lang="en-US" altLang="en-US" sz="3400" dirty="0"/>
              <a:t>, PhD, MS, OTR/L</a:t>
            </a:r>
          </a:p>
          <a:p>
            <a:pPr lvl="1" eaLnBrk="1" hangingPunct="1">
              <a:buFont typeface="Arial" panose="020B0604020202020204" pitchFamily="34" charset="0"/>
              <a:buChar char="•"/>
            </a:pPr>
            <a:r>
              <a:rPr lang="en-US" altLang="en-US" sz="2800" dirty="0"/>
              <a:t>PF: BVCHC, RIHB &amp; Hope Family Health, </a:t>
            </a:r>
            <a:br>
              <a:rPr lang="en-US" altLang="en-US" sz="2800" dirty="0"/>
            </a:br>
            <a:r>
              <a:rPr lang="en-US" altLang="en-US" sz="2800" dirty="0"/>
              <a:t>Tri-County, VICTA, CCAP</a:t>
            </a:r>
            <a:br>
              <a:rPr lang="en-US" altLang="en-US" sz="2800" dirty="0"/>
            </a:br>
            <a:endParaRPr lang="en-US" altLang="en-US" sz="1600" dirty="0"/>
          </a:p>
          <a:p>
            <a:pPr eaLnBrk="1" hangingPunct="1">
              <a:buFont typeface="Arial" panose="020B0604020202020204" pitchFamily="34" charset="0"/>
              <a:buChar char="•"/>
            </a:pPr>
            <a:r>
              <a:rPr lang="en-US" altLang="en-US" sz="3400" b="1" dirty="0"/>
              <a:t>Jody Vieira</a:t>
            </a:r>
            <a:r>
              <a:rPr lang="en-US" altLang="en-US" sz="3400" dirty="0"/>
              <a:t>, LICSW</a:t>
            </a:r>
          </a:p>
          <a:p>
            <a:pPr lvl="1" eaLnBrk="1" hangingPunct="1">
              <a:buFont typeface="Arial" panose="020B0604020202020204" pitchFamily="34" charset="0"/>
              <a:buChar char="•"/>
            </a:pPr>
            <a:r>
              <a:rPr lang="en-US" altLang="en-US" sz="2800" dirty="0"/>
              <a:t>PF: WIH MFM, Direct Doctors</a:t>
            </a:r>
          </a:p>
          <a:p>
            <a:pPr lvl="1" eaLnBrk="1" hangingPunct="1">
              <a:buFont typeface="Arial" panose="020B0604020202020204" pitchFamily="34" charset="0"/>
              <a:buChar char="•"/>
            </a:pPr>
            <a:endParaRPr lang="en-US" altLang="en-US" sz="2800" dirty="0"/>
          </a:p>
          <a:p>
            <a:pPr lvl="2" eaLnBrk="1" hangingPunct="1">
              <a:buFont typeface="Arial" panose="020B0604020202020204" pitchFamily="34" charset="0"/>
              <a:buChar char="•"/>
            </a:pPr>
            <a:endParaRPr lang="en-US" altLang="en-US" sz="2400" dirty="0"/>
          </a:p>
          <a:p>
            <a:pPr eaLnBrk="1" hangingPunct="1">
              <a:buFont typeface="Arial" panose="020B0604020202020204" pitchFamily="34" charset="0"/>
              <a:buChar char="•"/>
            </a:pPr>
            <a:endParaRPr lang="en-US" altLang="en-US" sz="2400" dirty="0"/>
          </a:p>
        </p:txBody>
      </p:sp>
      <p:pic>
        <p:nvPicPr>
          <p:cNvPr id="12293" name="Picture 6" descr="CTC new logo_placehol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4601" y="5425281"/>
            <a:ext cx="225107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2"/>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74812" y="2812321"/>
            <a:ext cx="176777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66912" y="4406901"/>
            <a:ext cx="1767774"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423894" y="722450"/>
            <a:ext cx="11469362"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1713096" y="977901"/>
            <a:ext cx="1714500" cy="1714500"/>
          </a:xfrm>
          <a:prstGeom prst="rect">
            <a:avLst/>
          </a:prstGeom>
        </p:spPr>
      </p:pic>
    </p:spTree>
    <p:extLst>
      <p:ext uri="{BB962C8B-B14F-4D97-AF65-F5344CB8AC3E}">
        <p14:creationId xmlns:p14="http://schemas.microsoft.com/office/powerpoint/2010/main" val="3644216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0" fontAlgn="base" hangingPunct="0">
              <a:spcBef>
                <a:spcPct val="0"/>
              </a:spcBef>
              <a:spcAft>
                <a:spcPct val="0"/>
              </a:spcAft>
            </a:pPr>
            <a:fld id="{B1043152-B56F-441B-8992-F5CC44C2851A}" type="slidenum">
              <a:rPr lang="en-US" altLang="en-US">
                <a:solidFill>
                  <a:srgbClr val="FFFFFF"/>
                </a:solidFill>
              </a:rPr>
              <a:pPr eaLnBrk="0" fontAlgn="base" hangingPunct="0">
                <a:spcBef>
                  <a:spcPct val="0"/>
                </a:spcBef>
                <a:spcAft>
                  <a:spcPct val="0"/>
                </a:spcAft>
              </a:pPr>
              <a:t>9</a:t>
            </a:fld>
            <a:endParaRPr lang="en-US" altLang="en-US" dirty="0">
              <a:solidFill>
                <a:srgbClr val="FFFFFF"/>
              </a:solidFill>
            </a:endParaRPr>
          </a:p>
        </p:txBody>
      </p:sp>
      <p:sp>
        <p:nvSpPr>
          <p:cNvPr id="2" name="Title 1"/>
          <p:cNvSpPr>
            <a:spLocks noGrp="1"/>
          </p:cNvSpPr>
          <p:nvPr>
            <p:ph type="title" idx="4294967295"/>
          </p:nvPr>
        </p:nvSpPr>
        <p:spPr>
          <a:xfrm>
            <a:off x="1967714" y="0"/>
            <a:ext cx="8248650" cy="744538"/>
          </a:xfrm>
        </p:spPr>
        <p:txBody>
          <a:bodyPr>
            <a:noAutofit/>
          </a:bodyPr>
          <a:lstStyle/>
          <a:p>
            <a:pPr algn="ctr" eaLnBrk="1" fontAlgn="auto" hangingPunct="1">
              <a:spcAft>
                <a:spcPts val="0"/>
              </a:spcAft>
              <a:defRPr/>
            </a:pPr>
            <a:r>
              <a:rPr lang="en-US" sz="4000" dirty="0">
                <a:solidFill>
                  <a:schemeClr val="tx1">
                    <a:lumMod val="75000"/>
                    <a:lumOff val="25000"/>
                  </a:schemeClr>
                </a:solidFill>
                <a:latin typeface="+mn-lt"/>
              </a:rPr>
              <a:t>Returning Practices</a:t>
            </a:r>
          </a:p>
        </p:txBody>
      </p:sp>
      <p:sp>
        <p:nvSpPr>
          <p:cNvPr id="12292" name="Content Placeholder 2"/>
          <p:cNvSpPr>
            <a:spLocks noGrp="1"/>
          </p:cNvSpPr>
          <p:nvPr>
            <p:ph idx="4294967295"/>
          </p:nvPr>
        </p:nvSpPr>
        <p:spPr>
          <a:xfrm>
            <a:off x="359953" y="5851878"/>
            <a:ext cx="11307114" cy="443367"/>
          </a:xfrm>
        </p:spPr>
        <p:txBody>
          <a:bodyPr/>
          <a:lstStyle/>
          <a:p>
            <a:pPr eaLnBrk="1" hangingPunct="1">
              <a:buFont typeface="Arial" panose="020B0604020202020204" pitchFamily="34" charset="0"/>
              <a:buChar char="•"/>
            </a:pPr>
            <a:r>
              <a:rPr lang="en-US" altLang="en-US" sz="2800" b="1" i="1" dirty="0"/>
              <a:t>What does your practice hope to get out of the RI MomsPRN Program?</a:t>
            </a:r>
            <a:endParaRPr lang="en-US" altLang="en-US" sz="2400" b="1" i="1" dirty="0"/>
          </a:p>
          <a:p>
            <a:pPr lvl="1" eaLnBrk="1" hangingPunct="1">
              <a:buFont typeface="Arial" panose="020B0604020202020204" pitchFamily="34" charset="0"/>
              <a:buChar char="•"/>
            </a:pPr>
            <a:endParaRPr lang="en-US" altLang="en-US" sz="2800" dirty="0"/>
          </a:p>
          <a:p>
            <a:pPr lvl="2" eaLnBrk="1" hangingPunct="1">
              <a:buFont typeface="Arial" panose="020B0604020202020204" pitchFamily="34" charset="0"/>
              <a:buChar char="•"/>
            </a:pPr>
            <a:endParaRPr lang="en-US" altLang="en-US" sz="2400" dirty="0"/>
          </a:p>
          <a:p>
            <a:pPr eaLnBrk="1" hangingPunct="1">
              <a:buFont typeface="Arial" panose="020B0604020202020204" pitchFamily="34" charset="0"/>
              <a:buChar char="•"/>
            </a:pPr>
            <a:endParaRPr lang="en-US" altLang="en-US" sz="2400" dirty="0"/>
          </a:p>
        </p:txBody>
      </p:sp>
      <p:graphicFrame>
        <p:nvGraphicFramePr>
          <p:cNvPr id="3" name="Table 2"/>
          <p:cNvGraphicFramePr>
            <a:graphicFrameLocks noGrp="1"/>
          </p:cNvGraphicFramePr>
          <p:nvPr>
            <p:extLst>
              <p:ext uri="{D42A27DB-BD31-4B8C-83A1-F6EECF244321}">
                <p14:modId xmlns:p14="http://schemas.microsoft.com/office/powerpoint/2010/main" val="3932617064"/>
              </p:ext>
            </p:extLst>
          </p:nvPr>
        </p:nvGraphicFramePr>
        <p:xfrm>
          <a:off x="154375" y="744538"/>
          <a:ext cx="11875325" cy="2315513"/>
        </p:xfrm>
        <a:graphic>
          <a:graphicData uri="http://schemas.openxmlformats.org/drawingml/2006/table">
            <a:tbl>
              <a:tblPr bandRow="1">
                <a:tableStyleId>{0E3FDE45-AF77-4B5C-9715-49D594BDF05E}</a:tableStyleId>
              </a:tblPr>
              <a:tblGrid>
                <a:gridCol w="7410204">
                  <a:extLst>
                    <a:ext uri="{9D8B030D-6E8A-4147-A177-3AD203B41FA5}">
                      <a16:colId xmlns:a16="http://schemas.microsoft.com/office/drawing/2014/main" val="1312684838"/>
                    </a:ext>
                  </a:extLst>
                </a:gridCol>
                <a:gridCol w="4465121">
                  <a:extLst>
                    <a:ext uri="{9D8B030D-6E8A-4147-A177-3AD203B41FA5}">
                      <a16:colId xmlns:a16="http://schemas.microsoft.com/office/drawing/2014/main" val="425478477"/>
                    </a:ext>
                  </a:extLst>
                </a:gridCol>
              </a:tblGrid>
              <a:tr h="477684">
                <a:tc>
                  <a:txBody>
                    <a:bodyPr/>
                    <a:lstStyle/>
                    <a:p>
                      <a:pPr marL="0" indent="0">
                        <a:buFont typeface="+mj-lt"/>
                        <a:buNone/>
                      </a:pPr>
                      <a:r>
                        <a:rPr lang="en-US" sz="2000" b="1" dirty="0"/>
                        <a:t>1. Blackstone Valley</a:t>
                      </a:r>
                      <a:r>
                        <a:rPr lang="en-US" sz="2000" b="1" baseline="0" dirty="0"/>
                        <a:t> Community Health Care </a:t>
                      </a:r>
                      <a:r>
                        <a:rPr lang="en-US" sz="2000" b="1" dirty="0"/>
                        <a:t>-</a:t>
                      </a:r>
                      <a:r>
                        <a:rPr lang="en-US" sz="2000" b="1" baseline="0" dirty="0"/>
                        <a:t> Pawtucket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mj-lt"/>
                        <a:buNone/>
                      </a:pPr>
                      <a:r>
                        <a:rPr lang="en-US" sz="2000" b="0" kern="1200" baseline="0" dirty="0">
                          <a:solidFill>
                            <a:schemeClr val="tx1"/>
                          </a:solidFill>
                          <a:latin typeface="+mn-lt"/>
                          <a:ea typeface="+mn-ea"/>
                          <a:cs typeface="+mn-cs"/>
                        </a:rPr>
                        <a:t>Kelsey Okolowitcz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8104774"/>
                  </a:ext>
                </a:extLst>
              </a:tr>
              <a:tr h="477684">
                <a:tc>
                  <a:txBody>
                    <a:bodyPr/>
                    <a:lstStyle/>
                    <a:p>
                      <a:r>
                        <a:rPr lang="en-US" sz="2000" b="1" dirty="0"/>
                        <a:t>2. RI Home Birth &amp; Hope Family Health - Hope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kern="1200" baseline="0" dirty="0">
                          <a:solidFill>
                            <a:schemeClr val="tx1"/>
                          </a:solidFill>
                          <a:latin typeface="+mn-lt"/>
                          <a:ea typeface="+mn-ea"/>
                          <a:cs typeface="+mn-cs"/>
                        </a:rPr>
                        <a:t>Mary Schwartz Mumford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6212601"/>
                  </a:ext>
                </a:extLst>
              </a:tr>
              <a:tr h="404777">
                <a:tc>
                  <a:txBody>
                    <a:bodyPr/>
                    <a:lstStyle/>
                    <a:p>
                      <a:r>
                        <a:rPr lang="en-US" sz="2000" b="1" dirty="0"/>
                        <a:t>3. Tri-County Community Action</a:t>
                      </a:r>
                      <a:r>
                        <a:rPr lang="en-US" sz="2000" b="1" baseline="0" dirty="0"/>
                        <a:t> Agency - Johnston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kern="1200" baseline="0" dirty="0">
                          <a:solidFill>
                            <a:schemeClr val="tx1"/>
                          </a:solidFill>
                          <a:latin typeface="+mn-lt"/>
                          <a:ea typeface="+mn-ea"/>
                          <a:cs typeface="+mn-cs"/>
                        </a:rPr>
                        <a:t>Jennifer Caffrey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3473355"/>
                  </a:ext>
                </a:extLst>
              </a:tr>
              <a:tr h="477684">
                <a:tc>
                  <a:txBody>
                    <a:bodyPr/>
                    <a:lstStyle/>
                    <a:p>
                      <a:r>
                        <a:rPr lang="en-US" sz="2000" b="1" dirty="0"/>
                        <a:t>4. VICTA - Providence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kern="1200" baseline="0" dirty="0">
                          <a:solidFill>
                            <a:schemeClr val="tx1"/>
                          </a:solidFill>
                          <a:latin typeface="+mn-lt"/>
                          <a:ea typeface="+mn-ea"/>
                          <a:cs typeface="+mn-cs"/>
                        </a:rPr>
                        <a:t>Lisa Peterson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2270500"/>
                  </a:ext>
                </a:extLst>
              </a:tr>
              <a:tr h="477684">
                <a:tc>
                  <a:txBody>
                    <a:bodyPr/>
                    <a:lstStyle/>
                    <a:p>
                      <a:r>
                        <a:rPr lang="en-US" sz="2000" b="1" dirty="0"/>
                        <a:t>5. W&amp;I Maternal Fetal</a:t>
                      </a:r>
                      <a:r>
                        <a:rPr lang="en-US" sz="2000" b="1" baseline="0" dirty="0"/>
                        <a:t> Medicine - Providence</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kern="1200" baseline="0" dirty="0">
                          <a:solidFill>
                            <a:schemeClr val="tx1"/>
                          </a:solidFill>
                          <a:latin typeface="+mn-lt"/>
                          <a:ea typeface="+mn-ea"/>
                          <a:cs typeface="+mn-cs"/>
                        </a:rPr>
                        <a:t>Martha Kole-White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4353559"/>
                  </a:ext>
                </a:extLst>
              </a:tr>
            </a:tbl>
          </a:graphicData>
        </a:graphic>
      </p:graphicFrame>
      <p:sp>
        <p:nvSpPr>
          <p:cNvPr id="6" name="Title 1"/>
          <p:cNvSpPr txBox="1">
            <a:spLocks/>
          </p:cNvSpPr>
          <p:nvPr/>
        </p:nvSpPr>
        <p:spPr>
          <a:xfrm>
            <a:off x="1889185" y="2937348"/>
            <a:ext cx="8248650" cy="744538"/>
          </a:xfrm>
          <a:prstGeom prst="rect">
            <a:avLst/>
          </a:prstGeom>
        </p:spPr>
        <p:txBody>
          <a:bodyPr vert="horz" lIns="91440" tIns="45720" rIns="91440" bIns="45720" rtlCol="0" anchor="b">
            <a:noAutofit/>
          </a:bodyPr>
          <a:lst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algn="ctr" defTabSz="914400" eaLnBrk="1" fontAlgn="auto" hangingPunct="1">
              <a:spcAft>
                <a:spcPts val="0"/>
              </a:spcAft>
              <a:defRPr/>
            </a:pPr>
            <a:r>
              <a:rPr lang="en-US" sz="4000" dirty="0">
                <a:solidFill>
                  <a:schemeClr val="tx1">
                    <a:lumMod val="75000"/>
                    <a:lumOff val="25000"/>
                  </a:schemeClr>
                </a:solidFill>
                <a:latin typeface="+mn-lt"/>
              </a:rPr>
              <a:t>New Practices</a:t>
            </a:r>
          </a:p>
        </p:txBody>
      </p:sp>
      <p:graphicFrame>
        <p:nvGraphicFramePr>
          <p:cNvPr id="7" name="Table 6"/>
          <p:cNvGraphicFramePr>
            <a:graphicFrameLocks noGrp="1"/>
          </p:cNvGraphicFramePr>
          <p:nvPr>
            <p:extLst>
              <p:ext uri="{D42A27DB-BD31-4B8C-83A1-F6EECF244321}">
                <p14:modId xmlns:p14="http://schemas.microsoft.com/office/powerpoint/2010/main" val="2067634801"/>
              </p:ext>
            </p:extLst>
          </p:nvPr>
        </p:nvGraphicFramePr>
        <p:xfrm>
          <a:off x="154376" y="3620649"/>
          <a:ext cx="11875325" cy="1837829"/>
        </p:xfrm>
        <a:graphic>
          <a:graphicData uri="http://schemas.openxmlformats.org/drawingml/2006/table">
            <a:tbl>
              <a:tblPr bandRow="1">
                <a:tableStyleId>{0E3FDE45-AF77-4B5C-9715-49D594BDF05E}</a:tableStyleId>
              </a:tblPr>
              <a:tblGrid>
                <a:gridCol w="7410204">
                  <a:extLst>
                    <a:ext uri="{9D8B030D-6E8A-4147-A177-3AD203B41FA5}">
                      <a16:colId xmlns:a16="http://schemas.microsoft.com/office/drawing/2014/main" val="1312684838"/>
                    </a:ext>
                  </a:extLst>
                </a:gridCol>
                <a:gridCol w="4465121">
                  <a:extLst>
                    <a:ext uri="{9D8B030D-6E8A-4147-A177-3AD203B41FA5}">
                      <a16:colId xmlns:a16="http://schemas.microsoft.com/office/drawing/2014/main" val="425478477"/>
                    </a:ext>
                  </a:extLst>
                </a:gridCol>
              </a:tblGrid>
              <a:tr h="477684">
                <a:tc>
                  <a:txBody>
                    <a:bodyPr/>
                    <a:lstStyle/>
                    <a:p>
                      <a:pPr marL="0" indent="0">
                        <a:buFont typeface="+mj-lt"/>
                        <a:buNone/>
                      </a:pPr>
                      <a:r>
                        <a:rPr lang="en-US" sz="2000" b="1" dirty="0"/>
                        <a:t>1. Comprehensive Community</a:t>
                      </a:r>
                      <a:r>
                        <a:rPr lang="en-US" sz="2000" b="1" baseline="0" dirty="0"/>
                        <a:t> Action Program - Cranston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mj-lt"/>
                        <a:buNone/>
                      </a:pPr>
                      <a:r>
                        <a:rPr lang="en-US" sz="2000" b="0" kern="1200" baseline="0" dirty="0">
                          <a:solidFill>
                            <a:schemeClr val="tx1"/>
                          </a:solidFill>
                          <a:latin typeface="+mn-lt"/>
                          <a:ea typeface="+mn-ea"/>
                          <a:cs typeface="+mn-cs"/>
                        </a:rPr>
                        <a:t>Jessica Anderson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8104774"/>
                  </a:ext>
                </a:extLst>
              </a:tr>
              <a:tr h="477684">
                <a:tc>
                  <a:txBody>
                    <a:bodyPr/>
                    <a:lstStyle/>
                    <a:p>
                      <a:r>
                        <a:rPr lang="en-US" sz="2000" b="1" kern="1200" dirty="0">
                          <a:solidFill>
                            <a:schemeClr val="tx1"/>
                          </a:solidFill>
                          <a:latin typeface="+mn-lt"/>
                          <a:ea typeface="+mn-ea"/>
                          <a:cs typeface="+mn-cs"/>
                        </a:rPr>
                        <a:t>2. Direct Doctors </a:t>
                      </a:r>
                      <a:r>
                        <a:rPr lang="en-US" sz="2000" b="1" dirty="0"/>
                        <a:t>-</a:t>
                      </a:r>
                      <a:r>
                        <a:rPr lang="en-US" sz="2000" b="1" kern="1200" dirty="0">
                          <a:solidFill>
                            <a:schemeClr val="tx1"/>
                          </a:solidFill>
                          <a:latin typeface="+mn-lt"/>
                          <a:ea typeface="+mn-ea"/>
                          <a:cs typeface="+mn-cs"/>
                        </a:rPr>
                        <a:t> East Greenwich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kern="1200" baseline="0" dirty="0">
                          <a:solidFill>
                            <a:schemeClr val="tx1"/>
                          </a:solidFill>
                          <a:latin typeface="+mn-lt"/>
                          <a:ea typeface="+mn-ea"/>
                          <a:cs typeface="+mn-cs"/>
                        </a:rPr>
                        <a:t>Ashley Lakin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6212601"/>
                  </a:ext>
                </a:extLst>
              </a:tr>
              <a:tr h="404777">
                <a:tc>
                  <a:txBody>
                    <a:bodyPr/>
                    <a:lstStyle/>
                    <a:p>
                      <a:r>
                        <a:rPr lang="en-US" sz="2000" b="1" kern="1200" dirty="0">
                          <a:solidFill>
                            <a:schemeClr val="tx1"/>
                          </a:solidFill>
                          <a:latin typeface="+mn-lt"/>
                          <a:ea typeface="+mn-ea"/>
                          <a:cs typeface="+mn-cs"/>
                        </a:rPr>
                        <a:t>3. Full Circle Health </a:t>
                      </a:r>
                      <a:r>
                        <a:rPr lang="en-US" sz="2000" b="1" dirty="0"/>
                        <a:t>-</a:t>
                      </a:r>
                      <a:r>
                        <a:rPr lang="en-US" sz="2000" b="1" kern="1200" dirty="0">
                          <a:solidFill>
                            <a:schemeClr val="tx1"/>
                          </a:solidFill>
                          <a:latin typeface="+mn-lt"/>
                          <a:ea typeface="+mn-ea"/>
                          <a:cs typeface="+mn-cs"/>
                        </a:rPr>
                        <a:t> Woonsocket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kern="1200" baseline="0" dirty="0">
                          <a:solidFill>
                            <a:schemeClr val="tx1"/>
                          </a:solidFill>
                          <a:latin typeface="+mn-lt"/>
                          <a:ea typeface="+mn-ea"/>
                          <a:cs typeface="+mn-cs"/>
                        </a:rPr>
                        <a:t>Adam Hermance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3473355"/>
                  </a:ext>
                </a:extLst>
              </a:tr>
              <a:tr h="477684">
                <a:tc>
                  <a:txBody>
                    <a:bodyPr/>
                    <a:lstStyle/>
                    <a:p>
                      <a:r>
                        <a:rPr lang="en-US" sz="2000" b="1" kern="1200" dirty="0">
                          <a:solidFill>
                            <a:schemeClr val="tx1"/>
                          </a:solidFill>
                          <a:latin typeface="+mn-lt"/>
                          <a:ea typeface="+mn-ea"/>
                          <a:cs typeface="+mn-cs"/>
                        </a:rPr>
                        <a:t>4. RI Women’s Health and Midwifery </a:t>
                      </a:r>
                      <a:r>
                        <a:rPr lang="en-US" sz="2000" b="1" dirty="0"/>
                        <a:t>-</a:t>
                      </a:r>
                      <a:r>
                        <a:rPr lang="en-US" sz="2000" b="1" kern="1200" dirty="0">
                          <a:solidFill>
                            <a:schemeClr val="tx1"/>
                          </a:solidFill>
                          <a:latin typeface="+mn-lt"/>
                          <a:ea typeface="+mn-ea"/>
                          <a:cs typeface="+mn-cs"/>
                        </a:rPr>
                        <a:t> Woonsocket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baseline="0" dirty="0">
                          <a:solidFill>
                            <a:schemeClr val="tx1"/>
                          </a:solidFill>
                          <a:latin typeface="+mn-lt"/>
                          <a:ea typeface="+mn-ea"/>
                          <a:cs typeface="+mn-cs"/>
                        </a:rPr>
                        <a:t>Adam Hermance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2270500"/>
                  </a:ext>
                </a:extLst>
              </a:tr>
            </a:tbl>
          </a:graphicData>
        </a:graphic>
      </p:graphicFrame>
      <p:pic>
        <p:nvPicPr>
          <p:cNvPr id="8" name="Picture 7">
            <a:extLst>
              <a:ext uri="{FF2B5EF4-FFF2-40B4-BE49-F238E27FC236}">
                <a16:creationId xmlns:a16="http://schemas.microsoft.com/office/drawing/2014/main" id="{145382DF-C0DB-4C9A-BE5C-22B40ED19BF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1665" y="81678"/>
            <a:ext cx="2635402" cy="538920"/>
          </a:xfrm>
          <a:prstGeom prst="rect">
            <a:avLst/>
          </a:prstGeom>
          <a:noFill/>
          <a:ln>
            <a:noFill/>
          </a:ln>
        </p:spPr>
      </p:pic>
    </p:spTree>
    <p:extLst>
      <p:ext uri="{BB962C8B-B14F-4D97-AF65-F5344CB8AC3E}">
        <p14:creationId xmlns:p14="http://schemas.microsoft.com/office/powerpoint/2010/main" val="26750843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1_Retrospect">
  <a:themeElements>
    <a:clrScheme name="Custom 11">
      <a:dk1>
        <a:sysClr val="windowText" lastClr="000000"/>
      </a:dk1>
      <a:lt1>
        <a:sysClr val="window" lastClr="FFFFFF"/>
      </a:lt1>
      <a:dk2>
        <a:srgbClr val="002060"/>
      </a:dk2>
      <a:lt2>
        <a:srgbClr val="D9E0E6"/>
      </a:lt2>
      <a:accent1>
        <a:srgbClr val="00B0F0"/>
      </a:accent1>
      <a:accent2>
        <a:srgbClr val="0070C0"/>
      </a:accent2>
      <a:accent3>
        <a:srgbClr val="FFC000"/>
      </a:accent3>
      <a:accent4>
        <a:srgbClr val="7030A0"/>
      </a:accent4>
      <a:accent5>
        <a:srgbClr val="215D4B"/>
      </a:accent5>
      <a:accent6>
        <a:srgbClr val="262626"/>
      </a:accent6>
      <a:hlink>
        <a:srgbClr val="595959"/>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1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2434</TotalTime>
  <Words>2284</Words>
  <Application>Microsoft Office PowerPoint</Application>
  <PresentationFormat>Widescreen</PresentationFormat>
  <Paragraphs>327</Paragraphs>
  <Slides>41</Slides>
  <Notes>8</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41</vt:i4>
      </vt:variant>
    </vt:vector>
  </HeadingPairs>
  <TitlesOfParts>
    <vt:vector size="52" baseType="lpstr">
      <vt:lpstr>Arial</vt:lpstr>
      <vt:lpstr>Calibri</vt:lpstr>
      <vt:lpstr>Calibri Light</vt:lpstr>
      <vt:lpstr>Century Gothic</vt:lpstr>
      <vt:lpstr>Times New Roman</vt:lpstr>
      <vt:lpstr>Wingdings</vt:lpstr>
      <vt:lpstr>Wingdings 3</vt:lpstr>
      <vt:lpstr>Ion Boardroom</vt:lpstr>
      <vt:lpstr>Retrospect</vt:lpstr>
      <vt:lpstr>1_Retrospect</vt:lpstr>
      <vt:lpstr>1_Ion Boardroom</vt:lpstr>
      <vt:lpstr>PowerPoint Presentation</vt:lpstr>
      <vt:lpstr>Agenda</vt:lpstr>
      <vt:lpstr>PowerPoint Presentation</vt:lpstr>
      <vt:lpstr>RIDOH Team and Supports</vt:lpstr>
      <vt:lpstr>Overview of CTC Care Transformation Collaborative of R.I.</vt:lpstr>
      <vt:lpstr>What is CTC?</vt:lpstr>
      <vt:lpstr>CTC Team</vt:lpstr>
      <vt:lpstr>CTC Practice Facilitators</vt:lpstr>
      <vt:lpstr>Returning Practices</vt:lpstr>
      <vt:lpstr>PowerPoint Presentation</vt:lpstr>
      <vt:lpstr>Screening for Depression, Anxiety and Substance Use in the Perinatal Period</vt:lpstr>
      <vt:lpstr>Funding and Disclosures</vt:lpstr>
      <vt:lpstr>PowerPoint Presentation</vt:lpstr>
      <vt:lpstr>PowerPoint Presentation</vt:lpstr>
      <vt:lpstr>Why do we care about  Women’s Mental Health?</vt:lpstr>
      <vt:lpstr>Perinatal Depression and Anxiety</vt:lpstr>
      <vt:lpstr>Risk Factors</vt:lpstr>
      <vt:lpstr>Perinatal Substance Use</vt:lpstr>
      <vt:lpstr>Screening: Gaining Traction</vt:lpstr>
      <vt:lpstr>Screening is Recommended!</vt:lpstr>
      <vt:lpstr>Edinburgh Postnatal Depression Scale (EPDS)</vt:lpstr>
      <vt:lpstr>PowerPoint Presentation</vt:lpstr>
      <vt:lpstr>Patient Health Questionnaire-9 (PHQ-9)</vt:lpstr>
      <vt:lpstr>PowerPoint Presentation</vt:lpstr>
      <vt:lpstr>Generalized Anxiety Disorder – 7 (GAD-7)</vt:lpstr>
      <vt:lpstr>PowerPoint Presentation</vt:lpstr>
      <vt:lpstr>NIDA Quick Screen</vt:lpstr>
      <vt:lpstr>PowerPoint Presentation</vt:lpstr>
      <vt:lpstr>Screening: What to ask</vt:lpstr>
      <vt:lpstr>Screening: What to look for</vt:lpstr>
      <vt:lpstr>Positive Screen – What now?</vt:lpstr>
      <vt:lpstr>PowerPoint Presentation</vt:lpstr>
      <vt:lpstr>Lessons Learned</vt:lpstr>
      <vt:lpstr>Thank you!  Questions are Welcome </vt:lpstr>
      <vt:lpstr>Milestone Review </vt:lpstr>
      <vt:lpstr>PowerPoint Presentation</vt:lpstr>
      <vt:lpstr>PowerPoint Presentation</vt:lpstr>
      <vt:lpstr>Continued vs New Participation</vt:lpstr>
      <vt:lpstr>De-Identified Screening Reports</vt:lpstr>
      <vt:lpstr>Practice &amp; Provider Evaluation Surveys </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Drogosz, Monika (RIDOH)</dc:creator>
  <cp:lastModifiedBy>Jade Arruda</cp:lastModifiedBy>
  <cp:revision>142</cp:revision>
  <cp:lastPrinted>2019-08-14T18:36:59Z</cp:lastPrinted>
  <dcterms:created xsi:type="dcterms:W3CDTF">2019-08-14T17:01:26Z</dcterms:created>
  <dcterms:modified xsi:type="dcterms:W3CDTF">2022-06-27T20:29:43Z</dcterms:modified>
</cp:coreProperties>
</file>