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Roboto"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810"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86f969c77d_0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86f969c77d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86f969c77d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86f969c77d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86f969c77d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86f969c77d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6f969c77d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86f969c77d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86f969c77d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86f969c77d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6f969c77d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86f969c77d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86f969c77d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86f969c77d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86f969c77d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86f969c77d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86f969c77d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86f969c77d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727950" y="1233650"/>
            <a:ext cx="7688100" cy="837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CAPSTONE PRESENTATION</a:t>
            </a:r>
            <a:endParaRPr/>
          </a:p>
        </p:txBody>
      </p:sp>
      <p:sp>
        <p:nvSpPr>
          <p:cNvPr id="68" name="Google Shape;68;p13"/>
          <p:cNvSpPr txBox="1">
            <a:spLocks noGrp="1"/>
          </p:cNvSpPr>
          <p:nvPr>
            <p:ph type="subTitle" idx="1"/>
          </p:nvPr>
        </p:nvSpPr>
        <p:spPr>
          <a:xfrm>
            <a:off x="727952" y="2172125"/>
            <a:ext cx="7688100" cy="54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Presented by:  Meg McMullin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Long Term Plan of Care</a:t>
            </a:r>
            <a:endParaRPr/>
          </a:p>
        </p:txBody>
      </p:sp>
      <p:sp>
        <p:nvSpPr>
          <p:cNvPr id="122" name="Google Shape;122;p2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My long-term plan for John is to get him into hospice care. I want him as comfortable as possible, and I hope he will eventually accept the help and guidance of the professionals that work in hospice care.  </a:t>
            </a: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Presentation Outline </a:t>
            </a:r>
            <a:endParaRPr/>
          </a:p>
        </p:txBody>
      </p:sp>
      <p:sp>
        <p:nvSpPr>
          <p:cNvPr id="74" name="Google Shape;74;p14"/>
          <p:cNvSpPr txBox="1">
            <a:spLocks noGrp="1"/>
          </p:cNvSpPr>
          <p:nvPr>
            <p:ph type="body" idx="1"/>
          </p:nvPr>
        </p:nvSpPr>
        <p:spPr>
          <a:xfrm>
            <a:off x="471900" y="1771050"/>
            <a:ext cx="8222100" cy="2710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a:t>John,  the patient in this case study, has end-stage Duchenne Muscular Dystrophy.</a:t>
            </a:r>
            <a:endParaRPr sz="1400"/>
          </a:p>
          <a:p>
            <a:pPr marL="457200" lvl="0" indent="-317500" algn="l" rtl="0">
              <a:spcBef>
                <a:spcPts val="0"/>
              </a:spcBef>
              <a:spcAft>
                <a:spcPts val="0"/>
              </a:spcAft>
              <a:buSzPts val="1400"/>
              <a:buChar char="●"/>
            </a:pPr>
            <a:r>
              <a:rPr lang="en" sz="1400"/>
              <a:t>He is now bedridden, has a trach, a feeding tube, is on a vent, and has several stage 4 pressure ulcers.  He also is dealing with anxiety and depression. </a:t>
            </a:r>
            <a:endParaRPr sz="1400"/>
          </a:p>
          <a:p>
            <a:pPr marL="457200" lvl="0" indent="-317500" algn="l" rtl="0">
              <a:spcBef>
                <a:spcPts val="0"/>
              </a:spcBef>
              <a:spcAft>
                <a:spcPts val="0"/>
              </a:spcAft>
              <a:buSzPts val="1400"/>
              <a:buChar char="●"/>
            </a:pPr>
            <a:r>
              <a:rPr lang="en" sz="1400"/>
              <a:t>There are some gaps in the nursing care he receives due to John’s decision to keep caregiver visits to a  minimum. </a:t>
            </a:r>
            <a:endParaRPr sz="1400"/>
          </a:p>
          <a:p>
            <a:pPr marL="457200" lvl="0" indent="-317500" algn="l" rtl="0">
              <a:spcBef>
                <a:spcPts val="0"/>
              </a:spcBef>
              <a:spcAft>
                <a:spcPts val="0"/>
              </a:spcAft>
              <a:buSzPts val="1400"/>
              <a:buChar char="●"/>
            </a:pPr>
            <a:r>
              <a:rPr lang="en" sz="1400"/>
              <a:t>We have established a medical neighborhood for John and Mom, and they have contact information for everyone in it, including a phone number to his case worker and a nurse at Neighborhood Health Insurance</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Patient Information</a:t>
            </a:r>
            <a:endParaRPr/>
          </a:p>
        </p:txBody>
      </p:sp>
      <p:sp>
        <p:nvSpPr>
          <p:cNvPr id="80" name="Google Shape;80;p1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a:t>John is a 28 year old male who lives at home with his Mom and Sister.  </a:t>
            </a:r>
            <a:endParaRPr sz="1400"/>
          </a:p>
          <a:p>
            <a:pPr marL="457200" lvl="0" indent="-317500" algn="l" rtl="0">
              <a:spcBef>
                <a:spcPts val="0"/>
              </a:spcBef>
              <a:spcAft>
                <a:spcPts val="0"/>
              </a:spcAft>
              <a:buSzPts val="1400"/>
              <a:buChar char="●"/>
            </a:pPr>
            <a:r>
              <a:rPr lang="en" sz="1400"/>
              <a:t>He is cared for primarily by Mom. VNA provides nursing and cna care a few hours a week to mainly change dressings.  An OT works with John at home once a week.  John had a  male nurse coming to the home 40 hours a week until mid March. John and Mom decided to stop the nursing care for now because they felt the nurse was making John do things he didn’t want to do. They also felt it was a good time to limit people coming to the house due to the Corona Virus.</a:t>
            </a:r>
            <a:endParaRPr sz="1400"/>
          </a:p>
          <a:p>
            <a:pPr marL="457200" lvl="0" indent="-317500" algn="l" rtl="0">
              <a:spcBef>
                <a:spcPts val="0"/>
              </a:spcBef>
              <a:spcAft>
                <a:spcPts val="0"/>
              </a:spcAft>
              <a:buSzPts val="1400"/>
              <a:buChar char="●"/>
            </a:pPr>
            <a:r>
              <a:rPr lang="en" sz="1400"/>
              <a:t>John is now bedridden, in a tremendous amount of pain, and is on a lot of medication.  He spends his time talking to friends, using devices, watching tv, movies and getting treatments/care.</a:t>
            </a:r>
            <a:endParaRPr sz="1400"/>
          </a:p>
          <a:p>
            <a:pPr marL="457200" lvl="0" indent="-317500" algn="l" rtl="0">
              <a:spcBef>
                <a:spcPts val="0"/>
              </a:spcBef>
              <a:spcAft>
                <a:spcPts val="0"/>
              </a:spcAft>
              <a:buSzPts val="1400"/>
              <a:buChar char="●"/>
            </a:pPr>
            <a:r>
              <a:rPr lang="en" sz="1400"/>
              <a:t>John is unable to work  and is medically insured by Medicaid through Neighborhood Health.</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Medical History</a:t>
            </a:r>
            <a:endParaRPr/>
          </a:p>
        </p:txBody>
      </p:sp>
      <p:sp>
        <p:nvSpPr>
          <p:cNvPr id="86" name="Google Shape;86;p1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a:t>John’s chronic condition is Duchenne Muscular Dystrophy.  He was diagnosed at age 5. The progression of the disease has caused him to be bedridden for about a year.  He developed ulcers while at a long hospital stay.  The ulcers are now stage 4 and require dressing changes that take 2-3 people to do.  John can only tolerate these changes 2 times a week.  </a:t>
            </a:r>
            <a:endParaRPr sz="1400"/>
          </a:p>
          <a:p>
            <a:pPr marL="457200" lvl="0" indent="-317500" algn="l" rtl="0">
              <a:spcBef>
                <a:spcPts val="0"/>
              </a:spcBef>
              <a:spcAft>
                <a:spcPts val="0"/>
              </a:spcAft>
              <a:buSzPts val="1400"/>
              <a:buChar char="●"/>
            </a:pPr>
            <a:r>
              <a:rPr lang="en" sz="1400"/>
              <a:t>He is on many medications for many different problems, several of which are for pain. Although the pain meds help, John is still in a lot of pain.</a:t>
            </a:r>
            <a:endParaRPr sz="1400"/>
          </a:p>
          <a:p>
            <a:pPr marL="457200" lvl="0" indent="-317500" algn="l" rtl="0">
              <a:spcBef>
                <a:spcPts val="0"/>
              </a:spcBef>
              <a:spcAft>
                <a:spcPts val="0"/>
              </a:spcAft>
              <a:buSzPts val="1400"/>
              <a:buChar char="●"/>
            </a:pPr>
            <a:r>
              <a:rPr lang="en" sz="1400"/>
              <a:t>John and Mom do understand the disease process, but how John feels and what he chooses on a daily basis sometimes trumps what would be advised medically.</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Medical History</a:t>
            </a:r>
            <a:endParaRPr/>
          </a:p>
        </p:txBody>
      </p:sp>
      <p:sp>
        <p:nvSpPr>
          <p:cNvPr id="92" name="Google Shape;92;p1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John and Mom are somewhat compliant to the treatment regime.  Due to severe pain, there is some push back on the frequency of dressing changes/wound care.  At this stage, John’s comfort is the priority and Mom helps make sure that his needs are met. </a:t>
            </a:r>
            <a:endParaRPr/>
          </a:p>
          <a:p>
            <a:pPr marL="457200" lvl="0" indent="-342900" algn="l" rtl="0">
              <a:spcBef>
                <a:spcPts val="0"/>
              </a:spcBef>
              <a:spcAft>
                <a:spcPts val="0"/>
              </a:spcAft>
              <a:buSzPts val="1800"/>
              <a:buChar char="●"/>
            </a:pPr>
            <a:r>
              <a:rPr lang="en"/>
              <a:t>Several bed ulcers have recently become acute, with most of them at stage 4,  They are extremely painful and difficult to treat.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Matters For Consideration</a:t>
            </a:r>
            <a:endParaRPr/>
          </a:p>
        </p:txBody>
      </p:sp>
      <p:sp>
        <p:nvSpPr>
          <p:cNvPr id="98" name="Google Shape;98;p1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a:t>In this case, some barriers to care are physical - pain, psychological - anxiety and depression, and some barriers are bureaucratic hurdles with the insurance company.  Thanks to everyone in the medical neighborhood, we together have finally reached the appropriate people at Neighborhood and have worked with them to give John the proper bed, pillow, supplies, equipment, and nursing care he needs and deserves.</a:t>
            </a:r>
            <a:endParaRPr sz="1400"/>
          </a:p>
          <a:p>
            <a:pPr marL="457200" lvl="0" indent="-317500" algn="l" rtl="0">
              <a:spcBef>
                <a:spcPts val="0"/>
              </a:spcBef>
              <a:spcAft>
                <a:spcPts val="0"/>
              </a:spcAft>
              <a:buSzPts val="1400"/>
              <a:buChar char="●"/>
            </a:pPr>
            <a:r>
              <a:rPr lang="en" sz="1400"/>
              <a:t>John and Mom jointly drive this case.  John lets his Mom know his thoughts, opinions, and his wishes and she communicates them to us.</a:t>
            </a:r>
            <a:endParaRPr sz="1400"/>
          </a:p>
          <a:p>
            <a:pPr marL="457200" lvl="0" indent="-317500" algn="l" rtl="0">
              <a:spcBef>
                <a:spcPts val="0"/>
              </a:spcBef>
              <a:spcAft>
                <a:spcPts val="0"/>
              </a:spcAft>
              <a:buSzPts val="1400"/>
              <a:buChar char="●"/>
            </a:pPr>
            <a:r>
              <a:rPr lang="en" sz="1400"/>
              <a:t>We collaborate with everyone in John’s medical neighborhood as need be  - Mom, PCP, medical supply companies, psychiatrist, nursing agencies, VNA, nurses, OT, and insurance company</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Plan To Address Concerns</a:t>
            </a:r>
            <a:endParaRPr/>
          </a:p>
        </p:txBody>
      </p:sp>
      <p:sp>
        <p:nvSpPr>
          <p:cNvPr id="104" name="Google Shape;104;p1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 plan to keep in touch with John’s case worker and nurse at Neighborhood Health.</a:t>
            </a:r>
            <a:endParaRPr/>
          </a:p>
          <a:p>
            <a:pPr marL="457200" lvl="0" indent="-342900" algn="l" rtl="0">
              <a:spcBef>
                <a:spcPts val="0"/>
              </a:spcBef>
              <a:spcAft>
                <a:spcPts val="0"/>
              </a:spcAft>
              <a:buSzPts val="1800"/>
              <a:buChar char="●"/>
            </a:pPr>
            <a:r>
              <a:rPr lang="en"/>
              <a:t>I will also keep a check on appointments with specialist and work on transportation if need be.</a:t>
            </a:r>
            <a:endParaRPr/>
          </a:p>
          <a:p>
            <a:pPr marL="457200" lvl="0" indent="-342900" algn="l" rtl="0">
              <a:spcBef>
                <a:spcPts val="0"/>
              </a:spcBef>
              <a:spcAft>
                <a:spcPts val="0"/>
              </a:spcAft>
              <a:buSzPts val="1800"/>
              <a:buChar char="●"/>
            </a:pPr>
            <a:r>
              <a:rPr lang="en"/>
              <a:t>I will continue to call or text Mom regularly to check in and to encourage more nursing care once things calm down with covid.</a:t>
            </a:r>
            <a:endParaRPr/>
          </a:p>
          <a:p>
            <a:pPr marL="457200" lvl="0" indent="-342900" algn="l" rtl="0">
              <a:spcBef>
                <a:spcPts val="0"/>
              </a:spcBef>
              <a:spcAft>
                <a:spcPts val="0"/>
              </a:spcAft>
              <a:buSzPts val="1800"/>
              <a:buChar char="●"/>
            </a:pPr>
            <a:r>
              <a:rPr lang="en"/>
              <a:t>I will call the nursing agency that provides block nursing to see if they can send someone to work with John 20-30 hrs. week instead of 40 as John and  Mom might agree to.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Plan Of Care</a:t>
            </a:r>
            <a:endParaRPr/>
          </a:p>
        </p:txBody>
      </p:sp>
      <p:sp>
        <p:nvSpPr>
          <p:cNvPr id="110" name="Google Shape;110;p2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Both Mom and John know to call us to report any major changes, especially if there’s an increase in pain or swelling, breathing difficulty, any problems with equipment, and an increase in anxiety/depression.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Immediate Plan of Care</a:t>
            </a:r>
            <a:endParaRPr/>
          </a:p>
        </p:txBody>
      </p:sp>
      <p:sp>
        <p:nvSpPr>
          <p:cNvPr id="116" name="Google Shape;116;p21"/>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My immediate plan of care is to keep John as comfortable as possible and  make sure he’s getting the attention, medical care, and equipment that he needs to continue with some quality of life with as little discomfort as possible.  </a:t>
            </a:r>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876</Words>
  <Application>Microsoft Office PowerPoint</Application>
  <PresentationFormat>On-screen Show (16:9)</PresentationFormat>
  <Paragraphs>34</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Roboto</vt:lpstr>
      <vt:lpstr>Material</vt:lpstr>
      <vt:lpstr>CAPSTONE PRESENTATION</vt:lpstr>
      <vt:lpstr>Presentation Outline </vt:lpstr>
      <vt:lpstr>Patient Information</vt:lpstr>
      <vt:lpstr>Medical History</vt:lpstr>
      <vt:lpstr>Medical History</vt:lpstr>
      <vt:lpstr>Matters For Consideration</vt:lpstr>
      <vt:lpstr>Plan To Address Concerns</vt:lpstr>
      <vt:lpstr>Plan Of Care</vt:lpstr>
      <vt:lpstr>Immediate Plan of Care</vt:lpstr>
      <vt:lpstr>Long Term Plan of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CAPSTONE PRESENTATION</dc:title>
  <dc:creator>Davis, Gail</dc:creator>
  <cp:lastModifiedBy>Davis, Gail</cp:lastModifiedBy>
  <cp:revision>1</cp:revision>
  <dcterms:modified xsi:type="dcterms:W3CDTF">2020-05-26T19:35:20Z</dcterms:modified>
</cp:coreProperties>
</file>