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8" r:id="rId1"/>
  </p:sldMasterIdLst>
  <p:notesMasterIdLst>
    <p:notesMasterId r:id="rId16"/>
  </p:notesMasterIdLst>
  <p:sldIdLst>
    <p:sldId id="256" r:id="rId2"/>
    <p:sldId id="292" r:id="rId3"/>
    <p:sldId id="294" r:id="rId4"/>
    <p:sldId id="313" r:id="rId5"/>
    <p:sldId id="316" r:id="rId6"/>
    <p:sldId id="315" r:id="rId7"/>
    <p:sldId id="283" r:id="rId8"/>
    <p:sldId id="320" r:id="rId9"/>
    <p:sldId id="260" r:id="rId10"/>
    <p:sldId id="322" r:id="rId11"/>
    <p:sldId id="265" r:id="rId12"/>
    <p:sldId id="321" r:id="rId13"/>
    <p:sldId id="318" r:id="rId14"/>
    <p:sldId id="288" r:id="rId15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5E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24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8AFBC8A-B6EB-436B-B777-AD12D8A63E7F}" type="datetimeFigureOut">
              <a:rPr lang="en-US"/>
              <a:pPr>
                <a:defRPr/>
              </a:pPr>
              <a:t>8/10/2018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E459B30-1799-49DF-A290-DC5632D1383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smtClean="0">
                <a:solidFill>
                  <a:srgbClr val="9F4B65"/>
                </a:solidFill>
              </a:rPr>
              <a:t>Developing Infrastructure for Integrated Physical &amp; Behavioral Healthcare Provision</a:t>
            </a:r>
          </a:p>
          <a:p>
            <a:r>
              <a:rPr lang="en-US" altLang="en-US" b="1" smtClean="0">
                <a:solidFill>
                  <a:srgbClr val="595959"/>
                </a:solidFill>
              </a:rPr>
              <a:t>Expand Home and Community-Based Care, increase access to specialty providers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Benefits, how taking this approach integrates behavioral and physical health and how this aligns with SIM goal. 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DF8CA02-B66C-4076-A871-EDCCA72FBEA6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772C8F8-18B4-455D-83FA-B71CE3F6141B}" type="slidenum">
              <a:rPr lang="en-US" altLang="en-US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21DDA2-4B9B-42D7-B5F6-F5FE1FD9B0C2}" type="datetime1">
              <a:rPr lang="en-US"/>
              <a:pPr>
                <a:defRPr/>
              </a:pPr>
              <a:t>8/10/2018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F6FE9-ADA9-4FF0-86F3-9AED9AABE3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5978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472B9-BE6C-43B0-BB00-5C76715BBC09}" type="datetime1">
              <a:rPr lang="en-US"/>
              <a:pPr>
                <a:defRPr/>
              </a:pPr>
              <a:t>8/10/2018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41361-29EC-4511-90EF-08EE3A650E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4994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341966-8675-469D-AD7F-2F92C5315805}" type="datetime1">
              <a:rPr lang="en-US"/>
              <a:pPr>
                <a:defRPr/>
              </a:pPr>
              <a:t>8/10/2018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D9583-9964-479E-8F96-B1EFCB3C50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4403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6099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91189-86AE-4C2F-95C7-6BAEBE15FBAC}" type="datetime1">
              <a:rPr lang="en-US"/>
              <a:pPr>
                <a:defRPr/>
              </a:pPr>
              <a:t>8/10/2018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884455-7FCA-4ED4-9E06-E4ED17E2A7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25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100CC7-894A-41D1-9A3B-9FC35CD2DDA6}" type="datetime1">
              <a:rPr lang="en-US"/>
              <a:pPr>
                <a:defRPr/>
              </a:pPr>
              <a:t>8/10/2018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86D807-0A7E-4E18-B12A-5631F1B3E6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3844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D8972-4314-4E67-B3D6-B51D4000749F}" type="datetime1">
              <a:rPr lang="en-US"/>
              <a:pPr>
                <a:defRPr/>
              </a:pPr>
              <a:t>8/10/2018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C2F7B8-3B08-47B8-98B9-B1F916BB6F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363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EF997-620C-4605-90BB-3820E2214E44}" type="datetime1">
              <a:rPr lang="en-US"/>
              <a:pPr>
                <a:defRPr/>
              </a:pPr>
              <a:t>8/10/2018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FC9BE3-4785-468A-A66B-57206D64B4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1680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707A4-84FD-4464-B5C3-F13DDA2CF19C}" type="datetime1">
              <a:rPr lang="en-US"/>
              <a:pPr>
                <a:defRPr/>
              </a:pPr>
              <a:t>8/10/2018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DDF86-4388-48E0-8FB6-1C7F7A318F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3900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53F113-BA13-4C60-8F5D-BD2582B54147}" type="datetime1">
              <a:rPr lang="en-US"/>
              <a:pPr>
                <a:defRPr/>
              </a:pPr>
              <a:t>8/10/2018</a:t>
            </a:fld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1255E-B6B9-46DD-82CB-C436BD8548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8057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0CD3F818-FCF9-4B28-806A-08F00BA39A88}" type="datetime1">
              <a:rPr lang="en-US"/>
              <a:pPr>
                <a:defRPr/>
              </a:pPr>
              <a:t>8/10/2018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7D80B2-BF3A-45D8-B965-CA4C3792DE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4448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59F37C-E730-41AE-860A-8C9F536F681D}" type="datetime1">
              <a:rPr lang="en-US"/>
              <a:pPr>
                <a:defRPr/>
              </a:pPr>
              <a:t>8/10/2018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A95E2-8581-41C2-8B5E-F193F2F1A0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4215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1ED8567-F323-4D45-AF3E-43AE6C8AEB87}" type="datetime1">
              <a:rPr lang="en-US"/>
              <a:pPr>
                <a:defRPr/>
              </a:pPr>
              <a:t>8/10/2018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33E47DED-2F50-444C-A6C0-78058BB7EBA9}" type="slidenum">
              <a:rPr lang="en-US" altLang="en-US"/>
              <a:pPr/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4" r:id="rId1"/>
    <p:sldLayoutId id="2147484239" r:id="rId2"/>
    <p:sldLayoutId id="2147484245" r:id="rId3"/>
    <p:sldLayoutId id="2147484240" r:id="rId4"/>
    <p:sldLayoutId id="2147484241" r:id="rId5"/>
    <p:sldLayoutId id="2147484242" r:id="rId6"/>
    <p:sldLayoutId id="2147484246" r:id="rId7"/>
    <p:sldLayoutId id="2147484247" r:id="rId8"/>
    <p:sldLayoutId id="2147484248" r:id="rId9"/>
    <p:sldLayoutId id="2147484243" r:id="rId10"/>
    <p:sldLayoutId id="2147484249" r:id="rId11"/>
    <p:sldLayoutId id="2147484250" r:id="rId12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17.wmf"/><Relationship Id="rId18" Type="http://schemas.openxmlformats.org/officeDocument/2006/relationships/image" Target="../media/image2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12" Type="http://schemas.openxmlformats.org/officeDocument/2006/relationships/image" Target="../media/image16.wmf"/><Relationship Id="rId17" Type="http://schemas.openxmlformats.org/officeDocument/2006/relationships/image" Target="../media/image21.wmf"/><Relationship Id="rId2" Type="http://schemas.openxmlformats.org/officeDocument/2006/relationships/image" Target="../media/image6.wmf"/><Relationship Id="rId16" Type="http://schemas.openxmlformats.org/officeDocument/2006/relationships/image" Target="../media/image20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11" Type="http://schemas.openxmlformats.org/officeDocument/2006/relationships/image" Target="../media/image15.wmf"/><Relationship Id="rId5" Type="http://schemas.openxmlformats.org/officeDocument/2006/relationships/image" Target="../media/image9.png"/><Relationship Id="rId15" Type="http://schemas.openxmlformats.org/officeDocument/2006/relationships/image" Target="../media/image19.wmf"/><Relationship Id="rId10" Type="http://schemas.openxmlformats.org/officeDocument/2006/relationships/image" Target="../media/image14.wmf"/><Relationship Id="rId19" Type="http://schemas.openxmlformats.org/officeDocument/2006/relationships/image" Target="../media/image23.jpeg"/><Relationship Id="rId4" Type="http://schemas.openxmlformats.org/officeDocument/2006/relationships/image" Target="../media/image8.png"/><Relationship Id="rId9" Type="http://schemas.openxmlformats.org/officeDocument/2006/relationships/image" Target="../media/image13.wmf"/><Relationship Id="rId14" Type="http://schemas.openxmlformats.org/officeDocument/2006/relationships/image" Target="../media/image1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325" y="758825"/>
            <a:ext cx="7543800" cy="35655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dirty="0" smtClean="0">
                <a:latin typeface="+mn-lt"/>
              </a:rPr>
              <a:t>Overview of Community Health Teams (CHTs)</a:t>
            </a:r>
            <a:br>
              <a:rPr lang="en-US" sz="6600" dirty="0" smtClean="0">
                <a:latin typeface="+mn-lt"/>
              </a:rPr>
            </a:b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sz="3600" dirty="0" smtClean="0">
                <a:solidFill>
                  <a:schemeClr val="accent2"/>
                </a:solidFill>
                <a:latin typeface="+mn-lt"/>
              </a:rPr>
              <a:t>Care Transformation Collaborative of R.I.</a:t>
            </a:r>
            <a:endParaRPr lang="en-US" sz="36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500" y="4456113"/>
            <a:ext cx="7543800" cy="1143000"/>
          </a:xfrm>
        </p:spPr>
        <p:txBody>
          <a:bodyPr rtlCol="0"/>
          <a:lstStyle/>
          <a:p>
            <a:pPr eaLnBrk="1" fontAlgn="auto" hangingPunct="1">
              <a:lnSpc>
                <a:spcPct val="100000"/>
              </a:lnSpc>
              <a:defRPr/>
            </a:pPr>
            <a:r>
              <a:rPr lang="en-US" sz="2000" dirty="0" smtClean="0">
                <a:latin typeface="+mn-lt"/>
              </a:rPr>
              <a:t/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august 9, 2018</a:t>
            </a:r>
          </a:p>
        </p:txBody>
      </p:sp>
      <p:sp>
        <p:nvSpPr>
          <p:cNvPr id="922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6A0B9EC-F8AB-4995-9F9A-4831C6F1B56D}" type="slidenum">
              <a:rPr lang="en-US" altLang="en-US" sz="1600">
                <a:solidFill>
                  <a:srgbClr val="FFFFFF"/>
                </a:solidFill>
              </a:rPr>
              <a:pPr/>
              <a:t>1</a:t>
            </a:fld>
            <a:endParaRPr lang="en-US" altLang="en-US" sz="1600">
              <a:solidFill>
                <a:srgbClr val="FFFFFF"/>
              </a:solidFill>
            </a:endParaRPr>
          </a:p>
        </p:txBody>
      </p:sp>
      <p:pic>
        <p:nvPicPr>
          <p:cNvPr id="9221" name="Picture 6" descr="CTC new logo_placehol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5" y="155575"/>
            <a:ext cx="2449513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3"/>
          <p:cNvSpPr txBox="1">
            <a:spLocks noChangeArrowheads="1"/>
          </p:cNvSpPr>
          <p:nvPr/>
        </p:nvSpPr>
        <p:spPr bwMode="auto">
          <a:xfrm>
            <a:off x="5108575" y="5099050"/>
            <a:ext cx="35893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600" dirty="0"/>
              <a:t>Linda Cabral, SBIRT/CHT Project </a:t>
            </a:r>
            <a:r>
              <a:rPr lang="en-US" altLang="en-US" sz="1600" dirty="0" smtClean="0"/>
              <a:t>Manager</a:t>
            </a:r>
            <a:endParaRPr lang="en-US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255E-B6B9-46DD-82CB-C436BD85485E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13" y="822960"/>
            <a:ext cx="9060487" cy="447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058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D986D12-2F43-4981-92B9-FD040AA43201}" type="slidenum">
              <a:rPr lang="en-US" altLang="en-US" sz="1600">
                <a:solidFill>
                  <a:srgbClr val="FFFFFF"/>
                </a:solidFill>
              </a:rPr>
              <a:pPr/>
              <a:t>11</a:t>
            </a:fld>
            <a:endParaRPr lang="en-US" altLang="en-US" sz="160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003300" y="193675"/>
            <a:ext cx="7519988" cy="858838"/>
          </a:xfrm>
        </p:spPr>
        <p:txBody>
          <a:bodyPr/>
          <a:lstStyle/>
          <a:p>
            <a:pPr algn="ctr">
              <a:defRPr/>
            </a:pPr>
            <a:r>
              <a:rPr lang="en-US" sz="4000" b="1" dirty="0" smtClean="0"/>
              <a:t>Implementation Partners</a:t>
            </a:r>
            <a:endParaRPr lang="en-US" sz="40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120900" y="1027113"/>
          <a:ext cx="7023100" cy="530066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80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2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839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South</a:t>
                      </a:r>
                      <a:r>
                        <a:rPr lang="en-US" sz="1600" baseline="0" dirty="0" smtClean="0"/>
                        <a:t> County Health</a:t>
                      </a:r>
                      <a:endParaRPr lang="en-US" sz="1600" dirty="0"/>
                    </a:p>
                  </a:txBody>
                  <a:tcPr marL="91437" marR="91437" marT="45722" marB="4572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Existing CHT;</a:t>
                      </a:r>
                      <a:r>
                        <a:rPr lang="en-US" sz="1600" baseline="0" dirty="0" smtClean="0"/>
                        <a:t> New role for </a:t>
                      </a:r>
                      <a:r>
                        <a:rPr lang="en-US" sz="1600" dirty="0" smtClean="0"/>
                        <a:t>Centralized</a:t>
                      </a:r>
                      <a:r>
                        <a:rPr lang="en-US" sz="1600" baseline="0" dirty="0" smtClean="0"/>
                        <a:t> Management for all Community Health Teams; added SBIRT screener to existing CHT</a:t>
                      </a:r>
                      <a:endParaRPr lang="en-US" sz="1600" dirty="0" smtClean="0"/>
                    </a:p>
                  </a:txBody>
                  <a:tcPr marL="91437" marR="91437" marT="45722" marB="4572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70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Blackstone Valley</a:t>
                      </a:r>
                      <a:r>
                        <a:rPr lang="en-US" sz="1600" baseline="0" dirty="0" smtClean="0"/>
                        <a:t> CHC</a:t>
                      </a:r>
                      <a:endParaRPr lang="en-US" sz="1600" dirty="0"/>
                    </a:p>
                  </a:txBody>
                  <a:tcPr marL="91437" marR="91437" marT="45722" marB="4572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Existing</a:t>
                      </a:r>
                      <a:r>
                        <a:rPr lang="en-US" sz="1600" baseline="0" dirty="0" smtClean="0"/>
                        <a:t> CHT; </a:t>
                      </a:r>
                      <a:r>
                        <a:rPr lang="en-US" sz="1600" dirty="0" smtClean="0"/>
                        <a:t>added SBIRT</a:t>
                      </a:r>
                      <a:r>
                        <a:rPr lang="en-US" sz="1600" baseline="0" dirty="0" smtClean="0"/>
                        <a:t> screener to existing CHT</a:t>
                      </a:r>
                      <a:endParaRPr lang="en-US" sz="1600" dirty="0" smtClean="0"/>
                    </a:p>
                  </a:txBody>
                  <a:tcPr marL="91437" marR="91437" marT="45722" marB="4572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11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Thundermist</a:t>
                      </a:r>
                      <a:endParaRPr lang="en-US" sz="1600" dirty="0"/>
                    </a:p>
                  </a:txBody>
                  <a:tcPr marL="91437" marR="91437" marT="45722" marB="45722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CHT</a:t>
                      </a:r>
                      <a:r>
                        <a:rPr lang="en-US" sz="1600" baseline="0" dirty="0" smtClean="0"/>
                        <a:t> serving Woonsocket and W Warwick; added SBIRT screener</a:t>
                      </a:r>
                      <a:endParaRPr lang="en-US" sz="1600" dirty="0"/>
                    </a:p>
                  </a:txBody>
                  <a:tcPr marL="91437" marR="91437" marT="45722" marB="4572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2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Family Service</a:t>
                      </a:r>
                      <a:r>
                        <a:rPr lang="en-US" sz="1600" baseline="0" dirty="0" smtClean="0"/>
                        <a:t> of RI</a:t>
                      </a:r>
                      <a:endParaRPr lang="en-US" sz="1600" dirty="0"/>
                    </a:p>
                  </a:txBody>
                  <a:tcPr marL="91437" marR="91437" marT="45722" marB="45722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New</a:t>
                      </a:r>
                      <a:r>
                        <a:rPr lang="en-US" sz="1600" baseline="0" dirty="0" smtClean="0"/>
                        <a:t> CHT serving Providence; added SBIRT screener</a:t>
                      </a:r>
                      <a:endParaRPr lang="en-US" sz="1600" dirty="0"/>
                    </a:p>
                  </a:txBody>
                  <a:tcPr marL="91437" marR="91437" marT="45722" marB="4572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12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EBCAP</a:t>
                      </a:r>
                      <a:endParaRPr lang="en-US" sz="1600" dirty="0"/>
                    </a:p>
                  </a:txBody>
                  <a:tcPr marL="91437" marR="91437" marT="45722" marB="4572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New CHT serving Newport (funded by United Healthcare);</a:t>
                      </a:r>
                      <a:r>
                        <a:rPr lang="en-US" sz="1600" baseline="0" dirty="0" smtClean="0"/>
                        <a:t> added SBIRT screener</a:t>
                      </a:r>
                      <a:endParaRPr lang="en-US" sz="1600" dirty="0" smtClean="0"/>
                    </a:p>
                  </a:txBody>
                  <a:tcPr marL="91437" marR="91437" marT="45722" marB="4572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873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The Providence</a:t>
                      </a:r>
                      <a:r>
                        <a:rPr lang="en-US" sz="1600" baseline="0" dirty="0" smtClean="0"/>
                        <a:t> Center</a:t>
                      </a:r>
                      <a:endParaRPr lang="en-US" sz="1600" dirty="0"/>
                    </a:p>
                  </a:txBody>
                  <a:tcPr marL="91437" marR="91437" marT="45722" marB="4572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Overall SBIRT technical assistance and SBIRT implementation in participating hospital emergency departments and DOC</a:t>
                      </a:r>
                      <a:endParaRPr lang="en-US" sz="1600" dirty="0" smtClean="0"/>
                    </a:p>
                  </a:txBody>
                  <a:tcPr marL="91437" marR="91437" marT="45722" marB="4572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4464">
                <a:tc>
                  <a:txBody>
                    <a:bodyPr/>
                    <a:lstStyle/>
                    <a:p>
                      <a:r>
                        <a:rPr lang="en-US" sz="1600" dirty="0"/>
                        <a:t>Rhode Island Parent Information</a:t>
                      </a:r>
                      <a:r>
                        <a:rPr lang="en-US" sz="1600" baseline="0" dirty="0"/>
                        <a:t> Network, </a:t>
                      </a:r>
                      <a:r>
                        <a:rPr lang="en-US" sz="1600" baseline="0" dirty="0" smtClean="0"/>
                        <a:t>CCAP </a:t>
                      </a:r>
                      <a:endParaRPr lang="en-US" sz="1600" dirty="0"/>
                    </a:p>
                  </a:txBody>
                  <a:tcPr marL="91437" marR="91437" marT="45722" marB="45722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Addition of SBIRT Screeners</a:t>
                      </a:r>
                      <a:r>
                        <a:rPr lang="en-US" sz="1600" baseline="0" dirty="0"/>
                        <a:t> to existing programs </a:t>
                      </a:r>
                      <a:endParaRPr lang="en-US" sz="1600" dirty="0"/>
                    </a:p>
                  </a:txBody>
                  <a:tcPr marL="91437" marR="91437" marT="45722" marB="4572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2558" name="Picture 20" descr="Image result for east bay community action pro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3848100"/>
            <a:ext cx="16224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9" name="Picture 12" descr="Image result for the providence cen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703763"/>
            <a:ext cx="169545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0" name="Picture 14" descr="Image result for south county health rhode isl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1384300"/>
            <a:ext cx="180657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1" name="Picture 10" descr="Image result for thundermist rhode isla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2608263"/>
            <a:ext cx="16922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2" name="Picture 16" descr="Image result for family services of rhode isla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3302000"/>
            <a:ext cx="17367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3" name="Picture 18" descr="Image result for rhode island parent information networ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5584825"/>
            <a:ext cx="140335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4" name="Picture 22" descr="Image result for comprehensive community action program rhode islan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5278438"/>
            <a:ext cx="16637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5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2151063"/>
            <a:ext cx="178593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519DC84-0AB1-4CE8-ADC5-895BC683FA00}" type="slidenum">
              <a:rPr lang="en-US" altLang="en-US" sz="1600">
                <a:solidFill>
                  <a:srgbClr val="FFFFFF"/>
                </a:solidFill>
              </a:rPr>
              <a:pPr/>
              <a:t>12</a:t>
            </a:fld>
            <a:endParaRPr lang="en-US" altLang="en-US" sz="1600">
              <a:solidFill>
                <a:srgbClr val="FFFFFF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213349"/>
              </p:ext>
            </p:extLst>
          </p:nvPr>
        </p:nvGraphicFramePr>
        <p:xfrm>
          <a:off x="858838" y="534988"/>
          <a:ext cx="7550150" cy="55022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7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06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19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085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Grant Management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Linda Cabral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lcabral@ctc-ri.org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Liz Fortin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efortin@southcountyhealth.org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894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85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CHTs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17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Blackstone Valley Community Health Center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Pawtucket/Central Falls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shewitt@bvchc.org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17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East Bay Community Action Program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Newport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areda@ebcap.org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Family Service of Rhode Island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Providence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pechieal@familyserviceri.org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730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South County Health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Washington </a:t>
                      </a:r>
                      <a:r>
                        <a:rPr lang="en-US" sz="1600" u="none" strike="noStrike" dirty="0" smtClean="0">
                          <a:effectLst/>
                        </a:rPr>
                        <a:t>County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mpadilla@southcountyhealth.org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730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Thundermist Health Center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Warwick/Woonsocket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GloriaR@thundermisthealth.org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085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085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SBIRT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617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Comprehensive Community Action Program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Cranston, Warwick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jnorthupjones@comcap.org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617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Rhode Island Parent Information Network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flexible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masland@ripin.org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Discussion 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325" y="1349375"/>
            <a:ext cx="7543800" cy="4022725"/>
          </a:xfrm>
        </p:spPr>
        <p:txBody>
          <a:bodyPr/>
          <a:lstStyle/>
          <a:p>
            <a:pPr marL="0" indent="0">
              <a:buFont typeface="Calibri" panose="020F0502020204030204" pitchFamily="34" charset="0"/>
              <a:buNone/>
              <a:defRPr/>
            </a:pPr>
            <a:endParaRPr lang="en-US" sz="3200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3200" dirty="0" smtClean="0"/>
              <a:t>What connections do IBH practices currently have with CHTs?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3200" dirty="0" smtClean="0"/>
              <a:t>What additional opportunities are there for IBH practices to collaborate with their local CHT?</a:t>
            </a:r>
          </a:p>
          <a:p>
            <a:pPr marL="0" indent="0">
              <a:buFont typeface="Calibri" panose="020F0502020204030204" pitchFamily="34" charset="0"/>
              <a:buNone/>
              <a:defRPr/>
            </a:pPr>
            <a:endParaRPr lang="en-US" sz="3200" dirty="0" smtClean="0"/>
          </a:p>
          <a:p>
            <a:pPr marL="0" indent="0">
              <a:buFont typeface="Calibri" panose="020F0502020204030204" pitchFamily="34" charset="0"/>
              <a:buNone/>
              <a:defRPr/>
            </a:pPr>
            <a:endParaRPr lang="en-US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11E9DEF-4F4C-482D-BFE4-D7A995DCB9ED}" type="slidenum">
              <a:rPr lang="en-US" altLang="en-US" sz="1600">
                <a:solidFill>
                  <a:srgbClr val="FFFFFF"/>
                </a:solidFill>
              </a:rPr>
              <a:pPr/>
              <a:t>13</a:t>
            </a:fld>
            <a:endParaRPr lang="en-US" altLang="en-US" sz="1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822325" y="4452938"/>
            <a:ext cx="7543800" cy="11430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Thank you</a:t>
            </a:r>
            <a:endParaRPr lang="en-US" sz="2800" dirty="0"/>
          </a:p>
        </p:txBody>
      </p:sp>
      <p:pic>
        <p:nvPicPr>
          <p:cNvPr id="27651" name="Picture 6" descr="CTC new logo_placehol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88" y="5354638"/>
            <a:ext cx="2449512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55099D5-CB98-40A3-A5E8-F2E26853F3EA}" type="slidenum">
              <a:rPr lang="en-US" altLang="en-US" sz="1600">
                <a:solidFill>
                  <a:srgbClr val="FFFFFF"/>
                </a:solidFill>
              </a:rPr>
              <a:pPr/>
              <a:t>14</a:t>
            </a:fld>
            <a:endParaRPr lang="en-US" altLang="en-US" sz="16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391400" y="6492875"/>
            <a:ext cx="9842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DE4418A-DBE9-4278-A53E-D472A2B5B589}" type="slidenum">
              <a:rPr lang="en-US" altLang="en-US" sz="1600">
                <a:solidFill>
                  <a:srgbClr val="FFFFFF"/>
                </a:solidFill>
              </a:rPr>
              <a:pPr/>
              <a:t>2</a:t>
            </a:fld>
            <a:endParaRPr lang="en-US" altLang="en-US" sz="16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2875" y="36513"/>
            <a:ext cx="8572500" cy="11541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Overview</a:t>
            </a:r>
            <a:endParaRPr lang="en-US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244" name="Content Placeholder 2"/>
          <p:cNvSpPr>
            <a:spLocks noGrp="1"/>
          </p:cNvSpPr>
          <p:nvPr>
            <p:ph idx="4294967295"/>
          </p:nvPr>
        </p:nvSpPr>
        <p:spPr>
          <a:xfrm>
            <a:off x="742950" y="1530350"/>
            <a:ext cx="7696200" cy="4024313"/>
          </a:xfrm>
        </p:spPr>
        <p:txBody>
          <a:bodyPr/>
          <a:lstStyle/>
          <a:p>
            <a:pPr marL="628650" lvl="1" indent="-428625" eaLnBrk="1" hangingPunct="1">
              <a:buFont typeface="Arial" panose="020B0604020202020204" pitchFamily="34" charset="0"/>
              <a:buChar char="•"/>
            </a:pPr>
            <a:r>
              <a:rPr lang="en-US" altLang="en-US" sz="3000" dirty="0" smtClean="0"/>
              <a:t>Grant Overview</a:t>
            </a:r>
          </a:p>
          <a:p>
            <a:pPr marL="628650" lvl="1" indent="-428625" eaLnBrk="1" hangingPunct="1">
              <a:buFont typeface="Arial" panose="020B0604020202020204" pitchFamily="34" charset="0"/>
              <a:buChar char="•"/>
            </a:pPr>
            <a:r>
              <a:rPr lang="en-US" altLang="en-US" sz="3000" dirty="0" smtClean="0"/>
              <a:t>Community Health Team Model</a:t>
            </a:r>
          </a:p>
          <a:p>
            <a:pPr marL="628650" lvl="1" indent="-428625" eaLnBrk="1" hangingPunct="1">
              <a:buFont typeface="Arial" panose="020B0604020202020204" pitchFamily="34" charset="0"/>
              <a:buChar char="•"/>
            </a:pPr>
            <a:r>
              <a:rPr lang="en-US" altLang="en-US" sz="3000" dirty="0" smtClean="0"/>
              <a:t>Current Partners</a:t>
            </a:r>
          </a:p>
          <a:p>
            <a:pPr marL="628650" lvl="1" indent="-428625" eaLnBrk="1" hangingPunct="1">
              <a:buFont typeface="Arial" panose="020B0604020202020204" pitchFamily="34" charset="0"/>
              <a:buChar char="•"/>
            </a:pPr>
            <a:r>
              <a:rPr lang="en-US" altLang="en-US" sz="3000" dirty="0" smtClean="0"/>
              <a:t>Discussion</a:t>
            </a:r>
            <a:endParaRPr lang="en-US" alt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04298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Grant Overview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822325" y="1768475"/>
            <a:ext cx="7669213" cy="4022725"/>
          </a:xfrm>
        </p:spPr>
        <p:txBody>
          <a:bodyPr/>
          <a:lstStyle/>
          <a:p>
            <a:pPr marL="0" indent="0">
              <a:buFont typeface="Calibri" panose="020F0502020204030204" pitchFamily="34" charset="0"/>
              <a:buNone/>
              <a:defRPr/>
            </a:pPr>
            <a:r>
              <a:rPr lang="en-US" altLang="en-US" sz="2400" dirty="0" smtClean="0"/>
              <a:t>June 2017 – Care Transformation Collaborative of RI awarded a state grant that included braided funding from</a:t>
            </a:r>
          </a:p>
          <a:p>
            <a:pPr marL="0" indent="0">
              <a:buFont typeface="Calibri" panose="020F0502020204030204" pitchFamily="34" charset="0"/>
              <a:buNone/>
              <a:defRPr/>
            </a:pPr>
            <a:endParaRPr lang="en-US" altLang="en-US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64BB532-DCBC-428D-8D96-DD4B9FA2E960}" type="slidenum">
              <a:rPr lang="en-US" altLang="en-US" sz="1600">
                <a:solidFill>
                  <a:srgbClr val="FFFFFF"/>
                </a:solidFill>
              </a:rPr>
              <a:pPr/>
              <a:t>3</a:t>
            </a:fld>
            <a:endParaRPr lang="en-US" altLang="en-US" sz="1600">
              <a:solidFill>
                <a:srgbClr val="FFFFFF"/>
              </a:solidFill>
            </a:endParaRPr>
          </a:p>
        </p:txBody>
      </p:sp>
      <p:sp>
        <p:nvSpPr>
          <p:cNvPr id="11269" name="AutoShape 6" descr="Image result for SAMHSA logo"/>
          <p:cNvSpPr>
            <a:spLocks noChangeAspect="1" noChangeArrowheads="1"/>
          </p:cNvSpPr>
          <p:nvPr/>
        </p:nvSpPr>
        <p:spPr bwMode="auto">
          <a:xfrm>
            <a:off x="144463" y="-1968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70" name="AutoShape 8" descr="Image result for SAMHSA logo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1271" name="Picture 7" descr="Image result for SAMHSA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2482850"/>
            <a:ext cx="25336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Image result for CM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4383088"/>
            <a:ext cx="24193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TextBox 5"/>
          <p:cNvSpPr txBox="1">
            <a:spLocks noChangeArrowheads="1"/>
          </p:cNvSpPr>
          <p:nvPr/>
        </p:nvSpPr>
        <p:spPr bwMode="auto">
          <a:xfrm>
            <a:off x="3840163" y="2892425"/>
            <a:ext cx="46513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000"/>
              <a:t>To implement SBIRT</a:t>
            </a:r>
          </a:p>
        </p:txBody>
      </p:sp>
      <p:sp>
        <p:nvSpPr>
          <p:cNvPr id="11274" name="TextBox 10"/>
          <p:cNvSpPr txBox="1">
            <a:spLocks noChangeArrowheads="1"/>
          </p:cNvSpPr>
          <p:nvPr/>
        </p:nvSpPr>
        <p:spPr bwMode="auto">
          <a:xfrm>
            <a:off x="3840163" y="4017963"/>
            <a:ext cx="531177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000"/>
              <a:t>To implement Community Health Teams as part of SIM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588" y="287338"/>
            <a:ext cx="8269287" cy="14493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The Community Health Team (CHT) Model – an extension of primary care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EC1E768-5E31-4851-95EC-4453DC7AD152}" type="slidenum">
              <a:rPr lang="en-US" altLang="en-US" sz="1600">
                <a:solidFill>
                  <a:srgbClr val="FFFFFF"/>
                </a:solidFill>
              </a:rPr>
              <a:pPr/>
              <a:t>4</a:t>
            </a:fld>
            <a:endParaRPr lang="en-US" altLang="en-US" sz="1600">
              <a:solidFill>
                <a:srgbClr val="FFFFFF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3800" b="1" dirty="0" smtClean="0"/>
              <a:t>Use care management processes to address patients’</a:t>
            </a:r>
          </a:p>
          <a:p>
            <a:pPr lvl="1">
              <a:defRPr/>
            </a:pPr>
            <a:r>
              <a:rPr lang="en-US" sz="3300" b="1" dirty="0" smtClean="0">
                <a:solidFill>
                  <a:srgbClr val="C32413"/>
                </a:solidFill>
              </a:rPr>
              <a:t>Physical health needs</a:t>
            </a:r>
            <a:endParaRPr lang="en-US" sz="3300" dirty="0"/>
          </a:p>
          <a:p>
            <a:pPr lvl="2">
              <a:defRPr/>
            </a:pPr>
            <a:r>
              <a:rPr lang="en-US" dirty="0" smtClean="0"/>
              <a:t>Help accessing PCP, specialists, tests, treatments, medications</a:t>
            </a:r>
          </a:p>
          <a:p>
            <a:pPr lvl="1">
              <a:defRPr/>
            </a:pPr>
            <a:r>
              <a:rPr lang="en-US" sz="3300" b="1" dirty="0" smtClean="0">
                <a:solidFill>
                  <a:srgbClr val="C32413"/>
                </a:solidFill>
              </a:rPr>
              <a:t>Behavioral health needs</a:t>
            </a:r>
            <a:endParaRPr lang="en-US" sz="3300" dirty="0"/>
          </a:p>
          <a:p>
            <a:pPr lvl="2">
              <a:defRPr/>
            </a:pPr>
            <a:r>
              <a:rPr lang="en-US" dirty="0"/>
              <a:t>S</a:t>
            </a:r>
            <a:r>
              <a:rPr lang="en-US" dirty="0" smtClean="0"/>
              <a:t>hort term counseling by CHT and referral to external counseling</a:t>
            </a:r>
          </a:p>
          <a:p>
            <a:pPr lvl="1">
              <a:defRPr/>
            </a:pPr>
            <a:r>
              <a:rPr lang="en-US" sz="3300" b="1" dirty="0" smtClean="0">
                <a:solidFill>
                  <a:srgbClr val="C32413"/>
                </a:solidFill>
              </a:rPr>
              <a:t>Health education needs</a:t>
            </a:r>
            <a:endParaRPr lang="en-US" sz="3300" dirty="0"/>
          </a:p>
          <a:p>
            <a:pPr lvl="2">
              <a:defRPr/>
            </a:pPr>
            <a:r>
              <a:rPr lang="en-US" dirty="0"/>
              <a:t>M</a:t>
            </a:r>
            <a:r>
              <a:rPr lang="en-US" dirty="0" smtClean="0"/>
              <a:t>edication management, nutrition, use of the health care system, appointment preparation</a:t>
            </a:r>
          </a:p>
          <a:p>
            <a:pPr lvl="1">
              <a:defRPr/>
            </a:pPr>
            <a:r>
              <a:rPr lang="en-US" sz="3300" b="1" dirty="0" smtClean="0">
                <a:solidFill>
                  <a:srgbClr val="C32413"/>
                </a:solidFill>
              </a:rPr>
              <a:t>Social determinants of health needs</a:t>
            </a:r>
            <a:r>
              <a:rPr lang="en-US" sz="3300" dirty="0"/>
              <a:t> </a:t>
            </a:r>
            <a:endParaRPr lang="en-US" sz="3300" dirty="0" smtClean="0"/>
          </a:p>
          <a:p>
            <a:pPr lvl="2">
              <a:defRPr/>
            </a:pPr>
            <a:r>
              <a:rPr lang="en-US" dirty="0" smtClean="0"/>
              <a:t>Help accessing: safe, affordable housing; </a:t>
            </a:r>
            <a:r>
              <a:rPr lang="en-US" dirty="0"/>
              <a:t>home medical </a:t>
            </a:r>
            <a:r>
              <a:rPr lang="en-US" dirty="0" smtClean="0"/>
              <a:t>equipment; food and food banks; transportation; and completing paperwork for entitlements applications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Who can be served by CHTs?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pPr>
            <a:r>
              <a:rPr lang="en-US" sz="2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Targeted patients:</a:t>
            </a:r>
          </a:p>
          <a:p>
            <a:pPr marL="800100" lvl="1" indent="-3429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en-US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Adult patients of participating PCMHs, </a:t>
            </a:r>
            <a:endParaRPr lang="en-US" sz="2400" b="1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800100" lvl="1" indent="-3429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en-US" sz="2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Health plan high risk lists</a:t>
            </a:r>
            <a:endParaRPr lang="en-US" sz="24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742950" lvl="1" indent="-28575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/>
            </a:pPr>
            <a:r>
              <a:rPr lang="en-US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In top 5% high risk/high cost/ high utilizers</a:t>
            </a:r>
          </a:p>
          <a:p>
            <a:pPr marL="742950" lvl="1" indent="-28575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/>
            </a:pPr>
            <a:r>
              <a:rPr lang="en-US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Impactable</a:t>
            </a:r>
            <a:r>
              <a:rPr lang="en-US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by CHT </a:t>
            </a:r>
            <a:r>
              <a:rPr lang="en-US" sz="2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services</a:t>
            </a:r>
          </a:p>
          <a:p>
            <a:pPr marL="457200" lvl="1" indent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 panose="020F0502020204030204" pitchFamily="34" charset="0"/>
              <a:buNone/>
              <a:defRPr/>
            </a:pPr>
            <a:endParaRPr lang="en-US" sz="24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342900" indent="-34290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pPr>
            <a:r>
              <a:rPr lang="en-US" sz="2400" b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Goal</a:t>
            </a:r>
            <a:r>
              <a:rPr lang="en-US" sz="2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:</a:t>
            </a:r>
            <a:r>
              <a:rPr lang="en-US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Improve patient care, heath, and satisfaction with care, reduce cost/unnecessary utilization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BF207A0-1751-4650-9A0F-915E75B3490D}" type="slidenum">
              <a:rPr lang="en-US" altLang="en-US" sz="1600">
                <a:solidFill>
                  <a:srgbClr val="FFFFFF"/>
                </a:solidFill>
              </a:rPr>
              <a:pPr/>
              <a:t>5</a:t>
            </a:fld>
            <a:endParaRPr lang="en-US" altLang="en-US" sz="1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423211" y="1716427"/>
            <a:ext cx="299960" cy="71438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7" name="Oval 6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685663">
                <a:defRPr/>
              </a:pPr>
              <a:endParaRPr lang="en-US" sz="675">
                <a:latin typeface="Roboto Light"/>
              </a:endParaRPr>
            </a:p>
          </p:txBody>
        </p:sp>
        <p:sp>
          <p:nvSpPr>
            <p:cNvPr id="8" name="Oval 7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685663">
                <a:defRPr/>
              </a:pPr>
              <a:endParaRPr lang="en-US" sz="675">
                <a:latin typeface="Roboto Light"/>
              </a:endParaRPr>
            </a:p>
          </p:txBody>
        </p:sp>
        <p:sp>
          <p:nvSpPr>
            <p:cNvPr id="9" name="Oval 8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685663">
                <a:defRPr/>
              </a:pPr>
              <a:endParaRPr lang="en-US" sz="675">
                <a:latin typeface="Roboto Light"/>
              </a:endParaRPr>
            </a:p>
          </p:txBody>
        </p:sp>
      </p:grpSp>
      <p:sp>
        <p:nvSpPr>
          <p:cNvPr id="22" name="Rectangle: Rounded Corners 21"/>
          <p:cNvSpPr/>
          <p:nvPr/>
        </p:nvSpPr>
        <p:spPr>
          <a:xfrm>
            <a:off x="2749550" y="2209800"/>
            <a:ext cx="4233863" cy="22494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8436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5" y="2649538"/>
            <a:ext cx="147955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441450" y="3890963"/>
            <a:ext cx="1308100" cy="293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313" b="1" dirty="0">
                <a:solidFill>
                  <a:schemeClr val="accent6"/>
                </a:solidFill>
                <a:latin typeface="Lato Light"/>
              </a:rPr>
              <a:t>Refer Patients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1455738" y="3571875"/>
            <a:ext cx="13081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894513" y="4000500"/>
            <a:ext cx="1879600" cy="293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313" b="1" dirty="0">
                <a:solidFill>
                  <a:schemeClr val="accent6"/>
                </a:solidFill>
                <a:latin typeface="Lato Light"/>
              </a:rPr>
              <a:t>Serve Patients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6491288" y="3394075"/>
            <a:ext cx="130651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1" name="Connector: Elbow 50"/>
          <p:cNvCxnSpPr/>
          <p:nvPr/>
        </p:nvCxnSpPr>
        <p:spPr>
          <a:xfrm rot="5400000">
            <a:off x="4341019" y="781844"/>
            <a:ext cx="234950" cy="7589838"/>
          </a:xfrm>
          <a:prstGeom prst="bentConnector2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665163" y="4333875"/>
            <a:ext cx="0" cy="3603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4459288" y="4392613"/>
            <a:ext cx="0" cy="2428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654425" y="4856163"/>
            <a:ext cx="1879600" cy="293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313" b="1" dirty="0">
                <a:solidFill>
                  <a:schemeClr val="accent6"/>
                </a:solidFill>
                <a:latin typeface="Lato Light"/>
              </a:rPr>
              <a:t>Connect Patients</a:t>
            </a:r>
          </a:p>
        </p:txBody>
      </p:sp>
      <p:sp>
        <p:nvSpPr>
          <p:cNvPr id="67" name="Rectangle 66"/>
          <p:cNvSpPr/>
          <p:nvPr/>
        </p:nvSpPr>
        <p:spPr>
          <a:xfrm>
            <a:off x="2797175" y="2681288"/>
            <a:ext cx="1485900" cy="8699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5534025" y="2671763"/>
            <a:ext cx="1263650" cy="889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47" name="TextBox 68"/>
          <p:cNvSpPr txBox="1">
            <a:spLocks noChangeArrowheads="1"/>
          </p:cNvSpPr>
          <p:nvPr/>
        </p:nvSpPr>
        <p:spPr bwMode="auto">
          <a:xfrm>
            <a:off x="3255963" y="2144713"/>
            <a:ext cx="31194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b="1">
                <a:latin typeface="Lato Light"/>
              </a:rPr>
              <a:t>Community Health Team </a:t>
            </a:r>
          </a:p>
        </p:txBody>
      </p:sp>
      <p:sp>
        <p:nvSpPr>
          <p:cNvPr id="70" name="Rectangle 69"/>
          <p:cNvSpPr/>
          <p:nvPr/>
        </p:nvSpPr>
        <p:spPr>
          <a:xfrm>
            <a:off x="2874963" y="3602038"/>
            <a:ext cx="3962400" cy="69215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449" name="TextBox 70"/>
          <p:cNvSpPr txBox="1">
            <a:spLocks noChangeArrowheads="1"/>
          </p:cNvSpPr>
          <p:nvPr/>
        </p:nvSpPr>
        <p:spPr bwMode="auto">
          <a:xfrm>
            <a:off x="2749550" y="2589213"/>
            <a:ext cx="15811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400" b="1">
                <a:solidFill>
                  <a:schemeClr val="bg1"/>
                </a:solidFill>
              </a:rPr>
              <a:t>Community-Based Licensed Health Professional </a:t>
            </a:r>
          </a:p>
          <a:p>
            <a:r>
              <a:rPr lang="en-US" altLang="en-US" sz="1400"/>
              <a:t>(At least one) </a:t>
            </a:r>
          </a:p>
        </p:txBody>
      </p:sp>
      <p:sp>
        <p:nvSpPr>
          <p:cNvPr id="18450" name="TextBox 72"/>
          <p:cNvSpPr txBox="1">
            <a:spLocks noChangeArrowheads="1"/>
          </p:cNvSpPr>
          <p:nvPr/>
        </p:nvSpPr>
        <p:spPr bwMode="auto">
          <a:xfrm>
            <a:off x="5505450" y="2657475"/>
            <a:ext cx="15398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400" b="1">
                <a:solidFill>
                  <a:schemeClr val="bg1"/>
                </a:solidFill>
              </a:rPr>
              <a:t>Community Health Worker (CHW)</a:t>
            </a:r>
            <a:endParaRPr lang="en-US" altLang="en-US" sz="1400">
              <a:solidFill>
                <a:schemeClr val="bg1"/>
              </a:solidFill>
            </a:endParaRPr>
          </a:p>
          <a:p>
            <a:r>
              <a:rPr lang="en-US" altLang="en-US" sz="1400"/>
              <a:t>     (At least two)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955925" y="3700463"/>
            <a:ext cx="3246438" cy="787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bg1"/>
                </a:solidFill>
              </a:rPr>
              <a:t>Community-Based Specialty Consultants or Referrals </a:t>
            </a:r>
          </a:p>
          <a:p>
            <a:pPr>
              <a:defRPr/>
            </a:pPr>
            <a:endParaRPr lang="en-US" sz="1313" dirty="0"/>
          </a:p>
        </p:txBody>
      </p:sp>
      <p:sp>
        <p:nvSpPr>
          <p:cNvPr id="18452" name="TextBox 75"/>
          <p:cNvSpPr txBox="1">
            <a:spLocks noChangeArrowheads="1"/>
          </p:cNvSpPr>
          <p:nvPr/>
        </p:nvSpPr>
        <p:spPr bwMode="auto">
          <a:xfrm>
            <a:off x="5040313" y="3981450"/>
            <a:ext cx="180022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400"/>
              <a:t>(Pharmacy, Nutrition)</a:t>
            </a:r>
          </a:p>
        </p:txBody>
      </p:sp>
      <p:cxnSp>
        <p:nvCxnSpPr>
          <p:cNvPr id="80" name="Straight Connector 79"/>
          <p:cNvCxnSpPr/>
          <p:nvPr/>
        </p:nvCxnSpPr>
        <p:spPr>
          <a:xfrm>
            <a:off x="2763838" y="3571875"/>
            <a:ext cx="374967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8253413" y="4333875"/>
            <a:ext cx="0" cy="3603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3" name="Title 1"/>
          <p:cNvSpPr txBox="1">
            <a:spLocks/>
          </p:cNvSpPr>
          <p:nvPr/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>
              <a:defRPr/>
            </a:pPr>
            <a:endParaRPr lang="en-US" dirty="0" smtClean="0"/>
          </a:p>
          <a:p>
            <a:pPr algn="ctr" defTabSz="914400">
              <a:defRPr/>
            </a:pPr>
            <a:r>
              <a:rPr lang="en-US" dirty="0" smtClean="0">
                <a:solidFill>
                  <a:schemeClr val="tx2"/>
                </a:solidFill>
              </a:rPr>
              <a:t>CHT Structure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8456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2649538"/>
            <a:ext cx="137477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83075" y="2681288"/>
            <a:ext cx="1250950" cy="879475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en-US" sz="1400" b="1" dirty="0">
                <a:solidFill>
                  <a:schemeClr val="bg1"/>
                </a:solidFill>
              </a:rPr>
              <a:t>SBIRT Screener</a:t>
            </a:r>
            <a:endParaRPr lang="en-US" altLang="en-US" sz="14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altLang="en-US" sz="1400" dirty="0">
                <a:solidFill>
                  <a:schemeClr val="tx1"/>
                </a:solidFill>
              </a:rPr>
              <a:t>  (At least one)</a:t>
            </a:r>
          </a:p>
        </p:txBody>
      </p:sp>
      <p:sp>
        <p:nvSpPr>
          <p:cNvPr id="18458" name="Slide Number Placeholder 3"/>
          <p:cNvSpPr txBox="1">
            <a:spLocks/>
          </p:cNvSpPr>
          <p:nvPr/>
        </p:nvSpPr>
        <p:spPr bwMode="auto">
          <a:xfrm>
            <a:off x="7424738" y="6459538"/>
            <a:ext cx="9842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F88A7CA-38F0-413E-A4CA-9F747BD0E411}" type="slidenum">
              <a:rPr lang="en-US" altLang="en-US" sz="1600">
                <a:solidFill>
                  <a:srgbClr val="FFFFFF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</a:t>
            </a:fld>
            <a:endParaRPr lang="en-US" altLang="en-US" sz="16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entagon 59"/>
          <p:cNvSpPr/>
          <p:nvPr/>
        </p:nvSpPr>
        <p:spPr>
          <a:xfrm rot="16200000" flipV="1">
            <a:off x="4334073" y="2466936"/>
            <a:ext cx="1911000" cy="1525666"/>
          </a:xfrm>
          <a:prstGeom prst="homePlate">
            <a:avLst/>
          </a:prstGeom>
          <a:solidFill>
            <a:srgbClr val="C6F9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b="1" dirty="0">
                <a:solidFill>
                  <a:sysClr val="windowText" lastClr="000000"/>
                </a:solidFill>
              </a:rPr>
              <a:t>PCMH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b="1" dirty="0">
                <a:solidFill>
                  <a:sysClr val="windowText" lastClr="000000"/>
                </a:solidFill>
              </a:rPr>
              <a:t>Practices</a:t>
            </a:r>
          </a:p>
        </p:txBody>
      </p:sp>
      <p:sp>
        <p:nvSpPr>
          <p:cNvPr id="10" name="Donut 9"/>
          <p:cNvSpPr/>
          <p:nvPr/>
        </p:nvSpPr>
        <p:spPr>
          <a:xfrm>
            <a:off x="2111375" y="373063"/>
            <a:ext cx="6451600" cy="5969000"/>
          </a:xfrm>
          <a:prstGeom prst="donut">
            <a:avLst>
              <a:gd name="adj" fmla="val 1229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FontTx/>
              <a:buChar char="•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Block Arc 11"/>
          <p:cNvSpPr/>
          <p:nvPr/>
        </p:nvSpPr>
        <p:spPr>
          <a:xfrm rot="16200000" flipV="1">
            <a:off x="3636169" y="1926432"/>
            <a:ext cx="3651250" cy="2894012"/>
          </a:xfrm>
          <a:prstGeom prst="blockArc">
            <a:avLst/>
          </a:prstGeom>
          <a:solidFill>
            <a:srgbClr val="F5F8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lIns="0" tIns="0" rIns="0" bIns="0">
            <a:prstTxWarp prst="textArchUp">
              <a:avLst/>
            </a:prstTxWarp>
          </a:bodyPr>
          <a:lstStyle/>
          <a:p>
            <a:pPr algn="ctr" eaLnBrk="1" hangingPunct="1">
              <a:spcBef>
                <a:spcPct val="20000"/>
              </a:spcBef>
              <a:buFontTx/>
              <a:buChar char="•"/>
              <a:defRPr/>
            </a:pP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7" name="Left-Right Arrow 16"/>
          <p:cNvSpPr/>
          <p:nvPr/>
        </p:nvSpPr>
        <p:spPr>
          <a:xfrm rot="1574466">
            <a:off x="6931025" y="4332288"/>
            <a:ext cx="395288" cy="6826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FontTx/>
              <a:buChar char="•"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9462" name="Picture 3" descr="C:\Users\Helena\AppData\Local\Microsoft\Windows\Temporary Internet Files\Content.IE5\GNX7TRG4\MC900154968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25" y="3100388"/>
            <a:ext cx="487363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4" descr="C:\Users\Helena\AppData\Local\Microsoft\Windows\Temporary Internet Files\Content.IE5\ENUP2UG3\MC900391412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5408613"/>
            <a:ext cx="5969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5" descr="C:\Users\Helena\AppData\Local\Microsoft\Windows\Temporary Internet Files\Content.IE5\GNX7TRG4\MC900433864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25" y="2887663"/>
            <a:ext cx="5143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6" descr="C:\Users\Helena\AppData\Local\Microsoft\Windows\Temporary Internet Files\Content.IE5\ENUP2UG3\MC900437638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3" y="547688"/>
            <a:ext cx="6286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8" descr="C:\Users\Helena\AppData\Local\Microsoft\Windows\Temporary Internet Files\Content.IE5\5SRD830I\MC900281144[1].w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822325"/>
            <a:ext cx="4476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9" descr="C:\Users\Helena\AppData\Local\Microsoft\Windows\Temporary Internet Files\Content.IE5\H2WLNNOR\MC900056812[1].wm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738" y="1901825"/>
            <a:ext cx="60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0" descr="C:\Users\Helena\AppData\Local\Microsoft\Windows\Temporary Internet Files\Content.IE5\ENUP2UG3\MC900060237[1].wm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738" y="4270375"/>
            <a:ext cx="52863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2" descr="C:\Users\Helena\AppData\Local\Microsoft\Windows\Temporary Internet Files\Content.IE5\ENUP2UG3\MC900359075[1].wm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3886200"/>
            <a:ext cx="48895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15" descr="C:\Users\Helena\AppData\Local\Microsoft\Windows\Temporary Internet Files\Content.IE5\H2WLNNOR\MC900353710[1].wm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75" y="461963"/>
            <a:ext cx="627063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16" descr="C:\Users\Helena\AppData\Local\Microsoft\Windows\Temporary Internet Files\Content.IE5\5SRD830I\MC900185680[1].wm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5065713"/>
            <a:ext cx="400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18" descr="C:\Users\Helena\AppData\Local\Microsoft\Windows\Temporary Internet Files\Content.IE5\ENUP2UG3\MC900363528[1].wm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2000250"/>
            <a:ext cx="4556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Picture 20" descr="C:\Users\Helena\AppData\Local\Microsoft\Windows\Temporary Internet Files\Content.IE5\ENUP2UG3\MC900065289[1].wm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88" y="5518150"/>
            <a:ext cx="5651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21" descr="C:\Users\Helena\AppData\Local\Microsoft\Windows\Temporary Internet Files\Content.IE5\5SRD830I\MC900054870[1].wm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4032250"/>
            <a:ext cx="727075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5" name="Picture 22" descr="C:\Users\Helena\AppData\Local\Microsoft\Windows\Temporary Internet Files\Content.IE5\5SRD830I\MC900056930[1].wm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110163"/>
            <a:ext cx="56038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6" name="TextBox 33"/>
          <p:cNvSpPr txBox="1">
            <a:spLocks noChangeArrowheads="1"/>
          </p:cNvSpPr>
          <p:nvPr/>
        </p:nvSpPr>
        <p:spPr bwMode="auto">
          <a:xfrm>
            <a:off x="1528763" y="0"/>
            <a:ext cx="6289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400" b="1">
                <a:solidFill>
                  <a:schemeClr val="tx2"/>
                </a:solidFill>
              </a:rPr>
              <a:t>Local Community Health Teams</a:t>
            </a:r>
          </a:p>
        </p:txBody>
      </p:sp>
      <p:pic>
        <p:nvPicPr>
          <p:cNvPr id="19477" name="Picture 2" descr="C:\Users\Helena\AppData\Local\Microsoft\Windows\Temporary Internet Files\Content.IE5\GNX7TRG4\MC900411406[1].wmf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613" y="3084513"/>
            <a:ext cx="4254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8" name="Picture 4" descr="C:\Users\Helena\AppData\Local\Microsoft\Windows\Temporary Internet Files\Content.IE5\GNX7TRG4\MC900390932[1].wmf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5" y="1149350"/>
            <a:ext cx="4572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9" name="Picture 6" descr="C:\Users\Helena\AppData\Local\Microsoft\Windows\Temporary Internet Files\Content.IE5\H2WLNNOR\MC900390944[1].wmf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0" y="1571625"/>
            <a:ext cx="485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80" name="TextBox 38"/>
          <p:cNvSpPr txBox="1">
            <a:spLocks noChangeArrowheads="1"/>
          </p:cNvSpPr>
          <p:nvPr/>
        </p:nvSpPr>
        <p:spPr bwMode="auto">
          <a:xfrm>
            <a:off x="5289550" y="860425"/>
            <a:ext cx="1339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1500">
                <a:solidFill>
                  <a:srgbClr val="000000"/>
                </a:solidFill>
              </a:rPr>
              <a:t>Transportation</a:t>
            </a:r>
          </a:p>
        </p:txBody>
      </p:sp>
      <p:sp>
        <p:nvSpPr>
          <p:cNvPr id="19481" name="TextBox 39"/>
          <p:cNvSpPr txBox="1">
            <a:spLocks noChangeArrowheads="1"/>
          </p:cNvSpPr>
          <p:nvPr/>
        </p:nvSpPr>
        <p:spPr bwMode="auto">
          <a:xfrm>
            <a:off x="2311400" y="1738313"/>
            <a:ext cx="12557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1500">
                <a:solidFill>
                  <a:srgbClr val="000000"/>
                </a:solidFill>
              </a:rPr>
              <a:t>Workplace</a:t>
            </a:r>
          </a:p>
        </p:txBody>
      </p:sp>
      <p:sp>
        <p:nvSpPr>
          <p:cNvPr id="19482" name="TextBox 40"/>
          <p:cNvSpPr txBox="1">
            <a:spLocks noChangeArrowheads="1"/>
          </p:cNvSpPr>
          <p:nvPr/>
        </p:nvSpPr>
        <p:spPr bwMode="auto">
          <a:xfrm>
            <a:off x="3398838" y="1047750"/>
            <a:ext cx="12747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1500">
                <a:solidFill>
                  <a:srgbClr val="000000"/>
                </a:solidFill>
              </a:rPr>
              <a:t>Environment</a:t>
            </a:r>
          </a:p>
        </p:txBody>
      </p:sp>
      <p:sp>
        <p:nvSpPr>
          <p:cNvPr id="19483" name="TextBox 41"/>
          <p:cNvSpPr txBox="1">
            <a:spLocks noChangeArrowheads="1"/>
          </p:cNvSpPr>
          <p:nvPr/>
        </p:nvSpPr>
        <p:spPr bwMode="auto">
          <a:xfrm>
            <a:off x="2179638" y="2593975"/>
            <a:ext cx="1239837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1500">
                <a:solidFill>
                  <a:srgbClr val="000000"/>
                </a:solidFill>
              </a:rPr>
              <a:t>Food Systems</a:t>
            </a:r>
          </a:p>
        </p:txBody>
      </p:sp>
      <p:sp>
        <p:nvSpPr>
          <p:cNvPr id="19484" name="TextBox 42"/>
          <p:cNvSpPr txBox="1">
            <a:spLocks noChangeArrowheads="1"/>
          </p:cNvSpPr>
          <p:nvPr/>
        </p:nvSpPr>
        <p:spPr bwMode="auto">
          <a:xfrm>
            <a:off x="2132013" y="3551238"/>
            <a:ext cx="9747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1500">
                <a:solidFill>
                  <a:srgbClr val="000000"/>
                </a:solidFill>
              </a:rPr>
              <a:t>Shopping</a:t>
            </a:r>
          </a:p>
        </p:txBody>
      </p:sp>
      <p:sp>
        <p:nvSpPr>
          <p:cNvPr id="19485" name="TextBox 43"/>
          <p:cNvSpPr txBox="1">
            <a:spLocks noChangeArrowheads="1"/>
          </p:cNvSpPr>
          <p:nvPr/>
        </p:nvSpPr>
        <p:spPr bwMode="auto">
          <a:xfrm>
            <a:off x="2552700" y="4705350"/>
            <a:ext cx="8794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1500">
                <a:solidFill>
                  <a:srgbClr val="000000"/>
                </a:solidFill>
              </a:rPr>
              <a:t>Income</a:t>
            </a:r>
          </a:p>
        </p:txBody>
      </p:sp>
      <p:sp>
        <p:nvSpPr>
          <p:cNvPr id="19486" name="TextBox 44"/>
          <p:cNvSpPr txBox="1">
            <a:spLocks noChangeArrowheads="1"/>
          </p:cNvSpPr>
          <p:nvPr/>
        </p:nvSpPr>
        <p:spPr bwMode="auto">
          <a:xfrm>
            <a:off x="2806700" y="4984750"/>
            <a:ext cx="7604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1500">
                <a:solidFill>
                  <a:srgbClr val="000000"/>
                </a:solidFill>
              </a:rPr>
              <a:t>Heat</a:t>
            </a:r>
          </a:p>
        </p:txBody>
      </p:sp>
      <p:sp>
        <p:nvSpPr>
          <p:cNvPr id="19487" name="TextBox 45"/>
          <p:cNvSpPr txBox="1">
            <a:spLocks noChangeArrowheads="1"/>
          </p:cNvSpPr>
          <p:nvPr/>
        </p:nvSpPr>
        <p:spPr bwMode="auto">
          <a:xfrm>
            <a:off x="4592638" y="5741988"/>
            <a:ext cx="11207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1500">
                <a:solidFill>
                  <a:srgbClr val="000000"/>
                </a:solidFill>
              </a:rPr>
              <a:t>Faith Community</a:t>
            </a:r>
          </a:p>
        </p:txBody>
      </p:sp>
      <p:sp>
        <p:nvSpPr>
          <p:cNvPr id="19488" name="TextBox 46"/>
          <p:cNvSpPr txBox="1">
            <a:spLocks noChangeArrowheads="1"/>
          </p:cNvSpPr>
          <p:nvPr/>
        </p:nvSpPr>
        <p:spPr bwMode="auto">
          <a:xfrm>
            <a:off x="6053138" y="5716588"/>
            <a:ext cx="8429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1500">
                <a:solidFill>
                  <a:srgbClr val="000000"/>
                </a:solidFill>
              </a:rPr>
              <a:t>Literacy</a:t>
            </a:r>
          </a:p>
        </p:txBody>
      </p:sp>
      <p:sp>
        <p:nvSpPr>
          <p:cNvPr id="19489" name="TextBox 48"/>
          <p:cNvSpPr txBox="1">
            <a:spLocks noChangeArrowheads="1"/>
          </p:cNvSpPr>
          <p:nvPr/>
        </p:nvSpPr>
        <p:spPr bwMode="auto">
          <a:xfrm>
            <a:off x="6880225" y="4895850"/>
            <a:ext cx="11398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1500">
                <a:solidFill>
                  <a:srgbClr val="000000"/>
                </a:solidFill>
              </a:rPr>
              <a:t>Physical Therapy</a:t>
            </a:r>
          </a:p>
        </p:txBody>
      </p:sp>
      <p:sp>
        <p:nvSpPr>
          <p:cNvPr id="19490" name="TextBox 49"/>
          <p:cNvSpPr txBox="1">
            <a:spLocks noChangeArrowheads="1"/>
          </p:cNvSpPr>
          <p:nvPr/>
        </p:nvSpPr>
        <p:spPr bwMode="auto">
          <a:xfrm>
            <a:off x="7648575" y="3662363"/>
            <a:ext cx="9350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1500">
                <a:solidFill>
                  <a:srgbClr val="000000"/>
                </a:solidFill>
              </a:rPr>
              <a:t>Hospital Services</a:t>
            </a:r>
          </a:p>
        </p:txBody>
      </p:sp>
      <p:sp>
        <p:nvSpPr>
          <p:cNvPr id="19491" name="TextBox 50"/>
          <p:cNvSpPr txBox="1">
            <a:spLocks noChangeArrowheads="1"/>
          </p:cNvSpPr>
          <p:nvPr/>
        </p:nvSpPr>
        <p:spPr bwMode="auto">
          <a:xfrm>
            <a:off x="7648575" y="2593975"/>
            <a:ext cx="10191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1500">
                <a:solidFill>
                  <a:srgbClr val="000000"/>
                </a:solidFill>
              </a:rPr>
              <a:t>Specialists</a:t>
            </a:r>
          </a:p>
        </p:txBody>
      </p:sp>
      <p:sp>
        <p:nvSpPr>
          <p:cNvPr id="19492" name="TextBox 51"/>
          <p:cNvSpPr txBox="1">
            <a:spLocks noChangeArrowheads="1"/>
          </p:cNvSpPr>
          <p:nvPr/>
        </p:nvSpPr>
        <p:spPr bwMode="auto">
          <a:xfrm>
            <a:off x="6880225" y="1335088"/>
            <a:ext cx="104140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1500">
                <a:solidFill>
                  <a:srgbClr val="000000"/>
                </a:solidFill>
              </a:rPr>
              <a:t>Outpatient Services</a:t>
            </a:r>
          </a:p>
        </p:txBody>
      </p:sp>
      <p:sp>
        <p:nvSpPr>
          <p:cNvPr id="21557" name="TextBox 53"/>
          <p:cNvSpPr txBox="1">
            <a:spLocks noChangeArrowheads="1"/>
          </p:cNvSpPr>
          <p:nvPr/>
        </p:nvSpPr>
        <p:spPr bwMode="auto">
          <a:xfrm>
            <a:off x="3440113" y="5638800"/>
            <a:ext cx="827087" cy="3222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US" sz="1500" dirty="0">
                <a:solidFill>
                  <a:prstClr val="black"/>
                </a:solidFill>
                <a:latin typeface="+mj-lt"/>
              </a:rPr>
              <a:t>Housing</a:t>
            </a:r>
          </a:p>
        </p:txBody>
      </p:sp>
      <p:sp>
        <p:nvSpPr>
          <p:cNvPr id="19494" name="TextBox 55"/>
          <p:cNvSpPr txBox="1">
            <a:spLocks noChangeArrowheads="1"/>
          </p:cNvSpPr>
          <p:nvPr/>
        </p:nvSpPr>
        <p:spPr bwMode="auto">
          <a:xfrm>
            <a:off x="5789613" y="2055813"/>
            <a:ext cx="83978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1500">
                <a:solidFill>
                  <a:srgbClr val="000000"/>
                </a:solidFill>
              </a:rPr>
              <a:t>Care Mgt</a:t>
            </a:r>
          </a:p>
        </p:txBody>
      </p:sp>
      <p:sp>
        <p:nvSpPr>
          <p:cNvPr id="12329" name="TextBox 56"/>
          <p:cNvSpPr txBox="1">
            <a:spLocks noChangeArrowheads="1"/>
          </p:cNvSpPr>
          <p:nvPr/>
        </p:nvSpPr>
        <p:spPr bwMode="auto">
          <a:xfrm>
            <a:off x="5343525" y="4281488"/>
            <a:ext cx="1119188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US" altLang="en-US" sz="1450" dirty="0" smtClean="0">
                <a:solidFill>
                  <a:srgbClr val="000000"/>
                </a:solidFill>
              </a:rPr>
              <a:t>Behavioral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en-US" altLang="en-US" sz="1450" dirty="0" smtClean="0">
                <a:solidFill>
                  <a:srgbClr val="000000"/>
                </a:solidFill>
              </a:rPr>
              <a:t> Health &amp; Sub Abuse</a:t>
            </a:r>
          </a:p>
        </p:txBody>
      </p:sp>
      <p:sp>
        <p:nvSpPr>
          <p:cNvPr id="59" name="Rectangle 58"/>
          <p:cNvSpPr/>
          <p:nvPr/>
        </p:nvSpPr>
        <p:spPr>
          <a:xfrm rot="5400000">
            <a:off x="2908140" y="1428909"/>
            <a:ext cx="4419600" cy="402082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1600" b="1" dirty="0">
                <a:ln w="11430"/>
                <a:solidFill>
                  <a:srgbClr val="F79646">
                    <a:lumMod val="75000"/>
                  </a:srgbClr>
                </a:solidFill>
              </a:rPr>
              <a:t>Community Health</a:t>
            </a:r>
            <a:r>
              <a:rPr lang="en-US" b="1" dirty="0">
                <a:ln w="11430"/>
                <a:solidFill>
                  <a:srgbClr val="F79646">
                    <a:lumMod val="75000"/>
                  </a:srgbClr>
                </a:solidFill>
              </a:rPr>
              <a:t> 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en-US" b="1" dirty="0">
                <a:ln w="11430"/>
                <a:solidFill>
                  <a:srgbClr val="F79646">
                    <a:lumMod val="75000"/>
                  </a:srgbClr>
                </a:solidFill>
              </a:rPr>
              <a:t>Team</a:t>
            </a:r>
          </a:p>
        </p:txBody>
      </p:sp>
      <p:pic>
        <p:nvPicPr>
          <p:cNvPr id="19497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88" y="415925"/>
            <a:ext cx="455612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98" name="TextBox 38"/>
          <p:cNvSpPr txBox="1">
            <a:spLocks noChangeArrowheads="1"/>
          </p:cNvSpPr>
          <p:nvPr/>
        </p:nvSpPr>
        <p:spPr bwMode="auto">
          <a:xfrm>
            <a:off x="4267200" y="822325"/>
            <a:ext cx="7778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1500">
                <a:solidFill>
                  <a:srgbClr val="000000"/>
                </a:solidFill>
              </a:rPr>
              <a:t>Schools</a:t>
            </a:r>
          </a:p>
        </p:txBody>
      </p:sp>
      <p:sp>
        <p:nvSpPr>
          <p:cNvPr id="19499" name="Slide Number Placeholder 4"/>
          <p:cNvSpPr txBox="1">
            <a:spLocks/>
          </p:cNvSpPr>
          <p:nvPr/>
        </p:nvSpPr>
        <p:spPr bwMode="auto">
          <a:xfrm>
            <a:off x="7315200" y="6172200"/>
            <a:ext cx="4413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67" name="Block Arc 66"/>
          <p:cNvSpPr/>
          <p:nvPr/>
        </p:nvSpPr>
        <p:spPr>
          <a:xfrm rot="5400000" flipV="1">
            <a:off x="3283744" y="1939131"/>
            <a:ext cx="3613150" cy="2878138"/>
          </a:xfrm>
          <a:prstGeom prst="blockArc">
            <a:avLst/>
          </a:prstGeom>
          <a:solidFill>
            <a:srgbClr val="F5F8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lIns="0" tIns="0" rIns="0" bIns="0">
            <a:prstTxWarp prst="textArchUp">
              <a:avLst/>
            </a:prstTxWarp>
          </a:bodyPr>
          <a:lstStyle/>
          <a:p>
            <a:pPr algn="ctr" eaLnBrk="1" hangingPunct="1">
              <a:spcBef>
                <a:spcPct val="20000"/>
              </a:spcBef>
              <a:buFontTx/>
              <a:buChar char="•"/>
              <a:defRPr/>
            </a:pP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 rot="16200000">
            <a:off x="3658605" y="2230224"/>
            <a:ext cx="4419600" cy="280236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b="1" dirty="0">
                <a:ln w="11430"/>
                <a:solidFill>
                  <a:srgbClr val="F79646">
                    <a:lumMod val="75000"/>
                  </a:srgbClr>
                </a:solidFill>
              </a:rPr>
              <a:t>           Health Equity Zone</a:t>
            </a:r>
          </a:p>
          <a:p>
            <a:pPr algn="ctr" eaLnBrk="1" hangingPunct="1">
              <a:spcBef>
                <a:spcPct val="20000"/>
              </a:spcBef>
              <a:buFontTx/>
              <a:buChar char="•"/>
              <a:defRPr/>
            </a:pPr>
            <a:endParaRPr lang="en-US" b="1" dirty="0">
              <a:ln w="11430"/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12336" name="TextBox 56"/>
          <p:cNvSpPr txBox="1">
            <a:spLocks noChangeArrowheads="1"/>
          </p:cNvSpPr>
          <p:nvPr/>
        </p:nvSpPr>
        <p:spPr bwMode="auto">
          <a:xfrm>
            <a:off x="6018213" y="2736850"/>
            <a:ext cx="1117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US" altLang="en-US" sz="1450" dirty="0" smtClean="0">
                <a:solidFill>
                  <a:srgbClr val="000000"/>
                </a:solidFill>
              </a:rPr>
              <a:t>Community Health 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en-US" altLang="en-US" sz="1450" dirty="0" smtClean="0">
                <a:solidFill>
                  <a:srgbClr val="000000"/>
                </a:solidFill>
              </a:rPr>
              <a:t>Worker</a:t>
            </a:r>
          </a:p>
          <a:p>
            <a:pPr algn="ctr" eaLnBrk="1" hangingPunct="1">
              <a:spcBef>
                <a:spcPct val="20000"/>
              </a:spcBef>
              <a:defRPr/>
            </a:pPr>
            <a:endParaRPr lang="en-US" altLang="en-US" sz="1500" dirty="0" smtClean="0">
              <a:solidFill>
                <a:srgbClr val="000000"/>
              </a:solidFill>
            </a:endParaRPr>
          </a:p>
        </p:txBody>
      </p:sp>
      <p:sp>
        <p:nvSpPr>
          <p:cNvPr id="65" name="Left-Right Arrow 64"/>
          <p:cNvSpPr/>
          <p:nvPr/>
        </p:nvSpPr>
        <p:spPr>
          <a:xfrm rot="3043522">
            <a:off x="6297613" y="5076825"/>
            <a:ext cx="395287" cy="6826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FontTx/>
              <a:buChar char="•"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6" name="Left-Right Arrow 65"/>
          <p:cNvSpPr/>
          <p:nvPr/>
        </p:nvSpPr>
        <p:spPr>
          <a:xfrm rot="3490895">
            <a:off x="5602288" y="5329237"/>
            <a:ext cx="395288" cy="6826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FontTx/>
              <a:buChar char="•"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0" name="Left-Right Arrow 69"/>
          <p:cNvSpPr/>
          <p:nvPr/>
        </p:nvSpPr>
        <p:spPr>
          <a:xfrm rot="6431192">
            <a:off x="4324350" y="5226050"/>
            <a:ext cx="354013" cy="8096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FontTx/>
              <a:buChar char="•"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1" name="Left-Right Arrow 70"/>
          <p:cNvSpPr/>
          <p:nvPr/>
        </p:nvSpPr>
        <p:spPr>
          <a:xfrm rot="7907166">
            <a:off x="3768725" y="4845050"/>
            <a:ext cx="354013" cy="8096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FontTx/>
              <a:buChar char="•"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2" name="Left-Right Arrow 71"/>
          <p:cNvSpPr/>
          <p:nvPr/>
        </p:nvSpPr>
        <p:spPr>
          <a:xfrm rot="9423336">
            <a:off x="3255963" y="4081463"/>
            <a:ext cx="354012" cy="8096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FontTx/>
              <a:buChar char="•"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3" name="Left-Right Arrow 72"/>
          <p:cNvSpPr/>
          <p:nvPr/>
        </p:nvSpPr>
        <p:spPr>
          <a:xfrm rot="10800000">
            <a:off x="3021013" y="3249613"/>
            <a:ext cx="354012" cy="825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FontTx/>
              <a:buChar char="•"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3" name="Left-Right Arrow 82"/>
          <p:cNvSpPr/>
          <p:nvPr/>
        </p:nvSpPr>
        <p:spPr>
          <a:xfrm rot="11823549">
            <a:off x="3263900" y="2389188"/>
            <a:ext cx="354013" cy="8096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FontTx/>
              <a:buChar char="•"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4" name="Left-Right Arrow 83"/>
          <p:cNvSpPr/>
          <p:nvPr/>
        </p:nvSpPr>
        <p:spPr>
          <a:xfrm rot="13011333">
            <a:off x="3581400" y="1882775"/>
            <a:ext cx="352425" cy="8096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FontTx/>
              <a:buChar char="•"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5" name="Left-Right Arrow 84"/>
          <p:cNvSpPr/>
          <p:nvPr/>
        </p:nvSpPr>
        <p:spPr>
          <a:xfrm rot="6431192">
            <a:off x="5688013" y="1341438"/>
            <a:ext cx="354012" cy="8096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FontTx/>
              <a:buChar char="•"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6" name="Left-Right Arrow 85"/>
          <p:cNvSpPr/>
          <p:nvPr/>
        </p:nvSpPr>
        <p:spPr>
          <a:xfrm rot="7665604">
            <a:off x="6408738" y="1697038"/>
            <a:ext cx="354012" cy="8096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FontTx/>
              <a:buChar char="•"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7" name="Left-Right Arrow 86"/>
          <p:cNvSpPr/>
          <p:nvPr/>
        </p:nvSpPr>
        <p:spPr>
          <a:xfrm rot="9410537">
            <a:off x="6918325" y="2339975"/>
            <a:ext cx="354013" cy="8096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FontTx/>
              <a:buChar char="•"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8" name="Left-Right Arrow 87"/>
          <p:cNvSpPr/>
          <p:nvPr/>
        </p:nvSpPr>
        <p:spPr>
          <a:xfrm rot="3206670">
            <a:off x="4233862" y="1479551"/>
            <a:ext cx="354013" cy="8096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FontTx/>
              <a:buChar char="•"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9" name="Left-Right Arrow 88"/>
          <p:cNvSpPr/>
          <p:nvPr/>
        </p:nvSpPr>
        <p:spPr>
          <a:xfrm rot="5159025">
            <a:off x="5000625" y="1323975"/>
            <a:ext cx="354013" cy="8096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FontTx/>
              <a:buChar char="•"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51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9DC7500-6F9D-497D-944E-B52E59F40E81}" type="slidenum">
              <a:rPr lang="en-US" altLang="en-US" sz="1600">
                <a:solidFill>
                  <a:srgbClr val="FFFFFF"/>
                </a:solidFill>
              </a:rPr>
              <a:pPr/>
              <a:t>7</a:t>
            </a:fld>
            <a:endParaRPr lang="en-US" altLang="en-US" sz="16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DA3426D-BC9D-46E9-A653-626BE8178092}" type="slidenum">
              <a:rPr lang="en-US" altLang="en-US" sz="1600">
                <a:solidFill>
                  <a:srgbClr val="FFFFFF"/>
                </a:solidFill>
              </a:rPr>
              <a:pPr/>
              <a:t>8</a:t>
            </a:fld>
            <a:endParaRPr lang="en-US" altLang="en-US" sz="16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23875" y="36513"/>
            <a:ext cx="7905750" cy="11541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2"/>
                </a:solidFill>
                <a:latin typeface="+mn-lt"/>
              </a:rPr>
              <a:t>Current CHTs</a:t>
            </a:r>
            <a:endParaRPr lang="en-US" sz="36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2048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1079500"/>
            <a:ext cx="3700463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1190625"/>
            <a:ext cx="219075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2139950"/>
            <a:ext cx="220662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3" y="2914650"/>
            <a:ext cx="2190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4162425"/>
            <a:ext cx="2190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4352925"/>
            <a:ext cx="219075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337175" y="936625"/>
            <a:ext cx="3937000" cy="75707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solidFill>
                <a:prstClr val="black"/>
              </a:solidFill>
              <a:latin typeface="Lato Light"/>
            </a:endParaRPr>
          </a:p>
          <a:p>
            <a:pPr>
              <a:defRPr/>
            </a:pPr>
            <a:endParaRPr lang="en-US" altLang="en-US" dirty="0" smtClean="0">
              <a:solidFill>
                <a:prstClr val="black"/>
              </a:solidFill>
              <a:latin typeface="Lato Light"/>
            </a:endParaRPr>
          </a:p>
          <a:p>
            <a:pPr>
              <a:defRPr/>
            </a:pPr>
            <a:endParaRPr lang="en-US" altLang="en-US" dirty="0">
              <a:solidFill>
                <a:prstClr val="black"/>
              </a:solidFill>
              <a:latin typeface="Lato Light"/>
            </a:endParaRPr>
          </a:p>
          <a:p>
            <a:pPr>
              <a:defRPr/>
            </a:pPr>
            <a:r>
              <a:rPr lang="en-US" altLang="en-US" dirty="0" smtClean="0">
                <a:solidFill>
                  <a:prstClr val="black"/>
                </a:solidFill>
                <a:latin typeface="Lato Light"/>
              </a:rPr>
              <a:t>Woonsocket – Thundermist Health Center</a:t>
            </a:r>
          </a:p>
          <a:p>
            <a:pPr>
              <a:defRPr/>
            </a:pPr>
            <a:endParaRPr lang="en-US" altLang="en-US" dirty="0">
              <a:solidFill>
                <a:prstClr val="black"/>
              </a:solidFill>
              <a:latin typeface="Lato Light"/>
            </a:endParaRPr>
          </a:p>
          <a:p>
            <a:pPr>
              <a:defRPr/>
            </a:pPr>
            <a:r>
              <a:rPr lang="en-US" altLang="en-US" dirty="0" smtClean="0">
                <a:solidFill>
                  <a:prstClr val="black"/>
                </a:solidFill>
                <a:latin typeface="Lato Light"/>
              </a:rPr>
              <a:t>Blackstone Valley CHC</a:t>
            </a:r>
          </a:p>
          <a:p>
            <a:pPr>
              <a:defRPr/>
            </a:pPr>
            <a:endParaRPr lang="en-US" altLang="en-US" dirty="0">
              <a:solidFill>
                <a:prstClr val="black"/>
              </a:solidFill>
              <a:latin typeface="Lato Light"/>
            </a:endParaRPr>
          </a:p>
          <a:p>
            <a:pPr>
              <a:defRPr/>
            </a:pPr>
            <a:r>
              <a:rPr lang="en-US" altLang="en-US" dirty="0" smtClean="0">
                <a:solidFill>
                  <a:prstClr val="black"/>
                </a:solidFill>
                <a:latin typeface="Lato Light"/>
              </a:rPr>
              <a:t>Providence – Family Service of RI</a:t>
            </a:r>
          </a:p>
          <a:p>
            <a:pPr>
              <a:defRPr/>
            </a:pPr>
            <a:endParaRPr lang="en-US" altLang="en-US" dirty="0">
              <a:solidFill>
                <a:prstClr val="black"/>
              </a:solidFill>
              <a:latin typeface="Lato Light"/>
            </a:endParaRPr>
          </a:p>
          <a:p>
            <a:pPr>
              <a:defRPr/>
            </a:pPr>
            <a:r>
              <a:rPr lang="en-US" altLang="en-US" dirty="0" smtClean="0">
                <a:solidFill>
                  <a:prstClr val="black"/>
                </a:solidFill>
                <a:latin typeface="Lato Light"/>
              </a:rPr>
              <a:t>West </a:t>
            </a:r>
            <a:r>
              <a:rPr lang="en-US" altLang="en-US" dirty="0">
                <a:solidFill>
                  <a:prstClr val="black"/>
                </a:solidFill>
                <a:latin typeface="Lato Light"/>
              </a:rPr>
              <a:t>Warwick </a:t>
            </a:r>
            <a:r>
              <a:rPr lang="en-US" altLang="en-US" dirty="0" smtClean="0">
                <a:solidFill>
                  <a:prstClr val="black"/>
                </a:solidFill>
                <a:latin typeface="Lato Light"/>
              </a:rPr>
              <a:t>– </a:t>
            </a:r>
            <a:r>
              <a:rPr lang="en-US" altLang="en-US" dirty="0">
                <a:solidFill>
                  <a:prstClr val="black"/>
                </a:solidFill>
                <a:latin typeface="Lato Light"/>
              </a:rPr>
              <a:t>Thundermist Health Center</a:t>
            </a:r>
          </a:p>
          <a:p>
            <a:pPr>
              <a:defRPr/>
            </a:pPr>
            <a:endParaRPr lang="en-US" altLang="en-US" dirty="0">
              <a:solidFill>
                <a:prstClr val="black"/>
              </a:solidFill>
              <a:latin typeface="Lato Light"/>
            </a:endParaRPr>
          </a:p>
          <a:p>
            <a:pPr>
              <a:defRPr/>
            </a:pPr>
            <a:r>
              <a:rPr lang="en-US" altLang="en-US" dirty="0" smtClean="0">
                <a:solidFill>
                  <a:prstClr val="black"/>
                </a:solidFill>
                <a:latin typeface="Lato Light"/>
              </a:rPr>
              <a:t>Newport – East Bay Community Action Program</a:t>
            </a:r>
          </a:p>
          <a:p>
            <a:pPr>
              <a:defRPr/>
            </a:pPr>
            <a:endParaRPr lang="en-US" altLang="en-US" dirty="0">
              <a:solidFill>
                <a:prstClr val="black"/>
              </a:solidFill>
              <a:latin typeface="Lato Light"/>
            </a:endParaRPr>
          </a:p>
          <a:p>
            <a:pPr>
              <a:defRPr/>
            </a:pPr>
            <a:r>
              <a:rPr lang="en-US" altLang="en-US" dirty="0" smtClean="0">
                <a:solidFill>
                  <a:prstClr val="black"/>
                </a:solidFill>
                <a:latin typeface="Lato Light"/>
              </a:rPr>
              <a:t>Washington County – South County Health</a:t>
            </a:r>
            <a:endParaRPr lang="en-US" altLang="en-US" dirty="0">
              <a:solidFill>
                <a:prstClr val="black"/>
              </a:solidFill>
              <a:latin typeface="Lato Light"/>
            </a:endParaRPr>
          </a:p>
          <a:p>
            <a:pPr>
              <a:defRPr/>
            </a:pPr>
            <a:endParaRPr lang="en-US" dirty="0" smtClean="0">
              <a:solidFill>
                <a:prstClr val="black"/>
              </a:solidFill>
              <a:latin typeface="Lato Light"/>
            </a:endParaRPr>
          </a:p>
          <a:p>
            <a:pPr>
              <a:defRPr/>
            </a:pPr>
            <a:endParaRPr lang="en-US" dirty="0">
              <a:solidFill>
                <a:prstClr val="black"/>
              </a:solidFill>
              <a:latin typeface="Lato Ligh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prstClr val="black"/>
              </a:solidFill>
            </a:endParaRPr>
          </a:p>
          <a:p>
            <a:pPr>
              <a:defRPr/>
            </a:pPr>
            <a:endParaRPr lang="en-US" dirty="0" smtClean="0">
              <a:solidFill>
                <a:prstClr val="black"/>
              </a:solidFill>
              <a:latin typeface="Lato Light"/>
            </a:endParaRPr>
          </a:p>
        </p:txBody>
      </p:sp>
      <p:pic>
        <p:nvPicPr>
          <p:cNvPr id="20491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8" y="1912938"/>
            <a:ext cx="2190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388" y="3187700"/>
            <a:ext cx="219075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38" y="3711575"/>
            <a:ext cx="220662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388" y="4510088"/>
            <a:ext cx="2190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738" y="2597150"/>
            <a:ext cx="219075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38" y="5373688"/>
            <a:ext cx="2190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CTC-RI’s Role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31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Calibri" panose="020F0502020204030204" pitchFamily="34" charset="0"/>
              <a:buNone/>
              <a:defRPr/>
            </a:pPr>
            <a:r>
              <a:rPr lang="en-US" altLang="en-US" sz="3200" dirty="0" smtClean="0"/>
              <a:t>CTC-RI was awarded the contract to provide </a:t>
            </a:r>
            <a:r>
              <a:rPr lang="en-US" altLang="en-US" sz="3200" b="1" dirty="0" smtClean="0"/>
              <a:t>consolidated operations management </a:t>
            </a:r>
            <a:r>
              <a:rPr lang="en-US" altLang="en-US" sz="3200" dirty="0" smtClean="0"/>
              <a:t>for CHTs and SBIRT</a:t>
            </a:r>
          </a:p>
          <a:p>
            <a:pPr eaLnBrk="1" hangingPunct="1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altLang="en-US" sz="3200" dirty="0" smtClean="0"/>
              <a:t> Project Management</a:t>
            </a:r>
          </a:p>
          <a:p>
            <a:pPr eaLnBrk="1" hangingPunct="1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altLang="en-US" sz="3200" dirty="0" smtClean="0"/>
              <a:t> Direction of all CHT and SBIRT teams</a:t>
            </a:r>
          </a:p>
          <a:p>
            <a:pPr eaLnBrk="1" hangingPunct="1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altLang="en-US" sz="3200" dirty="0" smtClean="0"/>
              <a:t> Data and quality management</a:t>
            </a:r>
          </a:p>
          <a:p>
            <a:pPr eaLnBrk="1" hangingPunct="1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altLang="en-US" sz="3200" dirty="0" smtClean="0"/>
              <a:t> Collaboration with other Partners (i.e. evaluators, RIC, RIQI)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altLang="en-US" sz="2400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E86C149-0F93-413D-9A9D-B93956B9F4E0}" type="slidenum">
              <a:rPr lang="en-US" altLang="en-US" sz="1600">
                <a:solidFill>
                  <a:srgbClr val="FFFFFF"/>
                </a:solidFill>
              </a:rPr>
              <a:pPr/>
              <a:t>9</a:t>
            </a:fld>
            <a:endParaRPr lang="en-US" altLang="en-US" sz="16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2043</TotalTime>
  <Words>624</Words>
  <Application>Microsoft Office PowerPoint</Application>
  <PresentationFormat>On-screen Show (4:3)</PresentationFormat>
  <Paragraphs>167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Lato Light</vt:lpstr>
      <vt:lpstr>Roboto Light</vt:lpstr>
      <vt:lpstr>Retrospect</vt:lpstr>
      <vt:lpstr>Overview of Community Health Teams (CHTs)  Care Transformation Collaborative of R.I.</vt:lpstr>
      <vt:lpstr>Overview</vt:lpstr>
      <vt:lpstr>Grant Overview</vt:lpstr>
      <vt:lpstr>The Community Health Team (CHT) Model – an extension of primary care</vt:lpstr>
      <vt:lpstr>Who can be served by CHTs?</vt:lpstr>
      <vt:lpstr>PowerPoint Presentation</vt:lpstr>
      <vt:lpstr>PowerPoint Presentation</vt:lpstr>
      <vt:lpstr>Current CHTs</vt:lpstr>
      <vt:lpstr>CTC-RI’s Role</vt:lpstr>
      <vt:lpstr>PowerPoint Presentation</vt:lpstr>
      <vt:lpstr>Implementation Partners</vt:lpstr>
      <vt:lpstr>PowerPoint Presentation</vt:lpstr>
      <vt:lpstr>Discussion Questions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Patient Advisory Group R.I. Chronic Care Sustainability Initiative</dc:title>
  <dc:creator>Sarah Beron</dc:creator>
  <cp:lastModifiedBy>Susanne Campbell</cp:lastModifiedBy>
  <cp:revision>114</cp:revision>
  <dcterms:created xsi:type="dcterms:W3CDTF">2013-10-16T15:00:37Z</dcterms:created>
  <dcterms:modified xsi:type="dcterms:W3CDTF">2018-08-10T12:03:39Z</dcterms:modified>
</cp:coreProperties>
</file>