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69" r:id="rId6"/>
    <p:sldId id="285" r:id="rId7"/>
    <p:sldId id="286" r:id="rId8"/>
    <p:sldId id="270" r:id="rId9"/>
    <p:sldId id="271" r:id="rId10"/>
    <p:sldId id="268" r:id="rId11"/>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FA4D5-394D-4A5B-800D-30D121EC807A}" v="6" dt="2020-08-26T02:06:17.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6" autoAdjust="0"/>
    <p:restoredTop sz="77438" autoAdjust="0"/>
  </p:normalViewPr>
  <p:slideViewPr>
    <p:cSldViewPr>
      <p:cViewPr varScale="1">
        <p:scale>
          <a:sx n="88" d="100"/>
          <a:sy n="88" d="100"/>
        </p:scale>
        <p:origin x="24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5" tIns="47023" rIns="94045" bIns="47023" rtlCol="0"/>
          <a:lstStyle>
            <a:lvl1pPr algn="l">
              <a:defRPr sz="1200"/>
            </a:lvl1pPr>
          </a:lstStyle>
          <a:p>
            <a:endParaRPr lang="en-US"/>
          </a:p>
        </p:txBody>
      </p:sp>
      <p:sp>
        <p:nvSpPr>
          <p:cNvPr id="3" name="Date Placeholder 2"/>
          <p:cNvSpPr>
            <a:spLocks noGrp="1"/>
          </p:cNvSpPr>
          <p:nvPr>
            <p:ph type="dt" idx="1"/>
          </p:nvPr>
        </p:nvSpPr>
        <p:spPr>
          <a:xfrm>
            <a:off x="4014101" y="0"/>
            <a:ext cx="3070860" cy="468630"/>
          </a:xfrm>
          <a:prstGeom prst="rect">
            <a:avLst/>
          </a:prstGeom>
        </p:spPr>
        <p:txBody>
          <a:bodyPr vert="horz" lIns="94045" tIns="47023" rIns="94045" bIns="47023" rtlCol="0"/>
          <a:lstStyle>
            <a:lvl1pPr algn="r">
              <a:defRPr sz="1200"/>
            </a:lvl1pPr>
          </a:lstStyle>
          <a:p>
            <a:fld id="{4F991052-7A5B-4FD7-B1CE-0061FD9E4703}" type="datetimeFigureOut">
              <a:rPr lang="en-US" smtClean="0"/>
              <a:t>8/26/2020</a:t>
            </a:fld>
            <a:endParaRPr lang="en-US"/>
          </a:p>
        </p:txBody>
      </p:sp>
      <p:sp>
        <p:nvSpPr>
          <p:cNvPr id="4" name="Slide Image Placeholder 3"/>
          <p:cNvSpPr>
            <a:spLocks noGrp="1" noRot="1" noChangeAspect="1"/>
          </p:cNvSpPr>
          <p:nvPr>
            <p:ph type="sldImg" idx="2"/>
          </p:nvPr>
        </p:nvSpPr>
        <p:spPr>
          <a:xfrm>
            <a:off x="1201738" y="703263"/>
            <a:ext cx="4683125" cy="3513137"/>
          </a:xfrm>
          <a:prstGeom prst="rect">
            <a:avLst/>
          </a:prstGeom>
          <a:noFill/>
          <a:ln w="12700">
            <a:solidFill>
              <a:prstClr val="black"/>
            </a:solidFill>
          </a:ln>
        </p:spPr>
        <p:txBody>
          <a:bodyPr vert="horz" lIns="94045" tIns="47023" rIns="94045"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5" tIns="47023" rIns="94045"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5" tIns="47023" rIns="94045"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1" y="8902343"/>
            <a:ext cx="3070860" cy="468630"/>
          </a:xfrm>
          <a:prstGeom prst="rect">
            <a:avLst/>
          </a:prstGeom>
        </p:spPr>
        <p:txBody>
          <a:bodyPr vert="horz" lIns="94045" tIns="47023" rIns="94045" bIns="47023" rtlCol="0" anchor="b"/>
          <a:lstStyle>
            <a:lvl1pPr algn="r">
              <a:defRPr sz="1200"/>
            </a:lvl1pPr>
          </a:lstStyle>
          <a:p>
            <a:fld id="{93F270EF-4108-4F8D-B757-1D42D0209886}" type="slidenum">
              <a:rPr lang="en-US" smtClean="0"/>
              <a:t>‹#›</a:t>
            </a:fld>
            <a:endParaRPr lang="en-US"/>
          </a:p>
        </p:txBody>
      </p:sp>
    </p:spTree>
    <p:extLst>
      <p:ext uri="{BB962C8B-B14F-4D97-AF65-F5344CB8AC3E}">
        <p14:creationId xmlns:p14="http://schemas.microsoft.com/office/powerpoint/2010/main" val="375565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270EF-4108-4F8D-B757-1D42D0209886}" type="slidenum">
              <a:rPr lang="en-US" smtClean="0"/>
              <a:t>1</a:t>
            </a:fld>
            <a:endParaRPr lang="en-US"/>
          </a:p>
        </p:txBody>
      </p:sp>
    </p:spTree>
    <p:extLst>
      <p:ext uri="{BB962C8B-B14F-4D97-AF65-F5344CB8AC3E}">
        <p14:creationId xmlns:p14="http://schemas.microsoft.com/office/powerpoint/2010/main" val="328463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onset of pandemic, medical practices restricted direct care to essential services, while shifting most types of visits to virtual visits. This has caused significant drops in preventative services such as childhood immunizations. The national rates for “primary” vaccines (birth through age 2) have started to drop due to lack of safe access and other reasons.. </a:t>
            </a:r>
          </a:p>
          <a:p>
            <a:r>
              <a:rPr lang="en-US" dirty="0"/>
              <a:t>PCHC also restricted face-to-face visits to essential services at the start of the pandemic. However, we deliberately built our plan around delivering care high risk groups – including pregnant women and children who needed vaccines.</a:t>
            </a:r>
          </a:p>
          <a:p>
            <a:endParaRPr lang="en-US" dirty="0"/>
          </a:p>
        </p:txBody>
      </p:sp>
      <p:sp>
        <p:nvSpPr>
          <p:cNvPr id="4" name="Slide Number Placeholder 3"/>
          <p:cNvSpPr>
            <a:spLocks noGrp="1"/>
          </p:cNvSpPr>
          <p:nvPr>
            <p:ph type="sldNum" sz="quarter" idx="5"/>
          </p:nvPr>
        </p:nvSpPr>
        <p:spPr/>
        <p:txBody>
          <a:bodyPr/>
          <a:lstStyle/>
          <a:p>
            <a:fld id="{93F270EF-4108-4F8D-B757-1D42D0209886}" type="slidenum">
              <a:rPr lang="en-US" smtClean="0"/>
              <a:t>2</a:t>
            </a:fld>
            <a:endParaRPr lang="en-US"/>
          </a:p>
        </p:txBody>
      </p:sp>
    </p:spTree>
    <p:extLst>
      <p:ext uri="{BB962C8B-B14F-4D97-AF65-F5344CB8AC3E}">
        <p14:creationId xmlns:p14="http://schemas.microsoft.com/office/powerpoint/2010/main" val="174020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57">
              <a:defRPr/>
            </a:pPr>
            <a:r>
              <a:rPr lang="en-US" dirty="0"/>
              <a:t>Below is our data for the vaccine rates for children turning 2 years of age. The two dark green columns on the right show how each care team was doing at the end of March (a 12 month snapshot thru Q1) and June (a 12 month snapshot thru Q2). In order to pass, a child needs to receive 24 different vaccines before they turn two. </a:t>
            </a:r>
            <a:r>
              <a:rPr lang="en-US" b="1" dirty="0"/>
              <a:t>The national average for FQHCs is ~40%</a:t>
            </a:r>
            <a:r>
              <a:rPr lang="en-US" dirty="0"/>
              <a:t>. PCHC vaccinated 71% last year has been one of the best in the nation for many years.</a:t>
            </a:r>
          </a:p>
          <a:p>
            <a:pPr lvl="0"/>
            <a:r>
              <a:rPr lang="en-US" dirty="0"/>
              <a:t>Of note the data is blended with 9 months pre-</a:t>
            </a:r>
            <a:r>
              <a:rPr lang="en-US" dirty="0" err="1"/>
              <a:t>Covid</a:t>
            </a:r>
            <a:r>
              <a:rPr lang="en-US" dirty="0"/>
              <a:t> and 3 months of </a:t>
            </a:r>
            <a:r>
              <a:rPr lang="en-US" dirty="0" err="1"/>
              <a:t>Covid</a:t>
            </a:r>
            <a:endParaRPr lang="en-US" dirty="0"/>
          </a:p>
          <a:p>
            <a:r>
              <a:rPr lang="en-US" dirty="0"/>
              <a:t>Best practices to proactively immunize children</a:t>
            </a:r>
            <a:r>
              <a:rPr lang="en-US" i="1" dirty="0"/>
              <a:t> despite</a:t>
            </a:r>
            <a:r>
              <a:rPr lang="en-US" dirty="0"/>
              <a:t> the pandemic</a:t>
            </a:r>
          </a:p>
          <a:p>
            <a:pPr defTabSz="940457">
              <a:defRPr/>
            </a:pPr>
            <a:endParaRPr lang="en-US" dirty="0"/>
          </a:p>
          <a:p>
            <a:endParaRPr lang="en-US" dirty="0"/>
          </a:p>
        </p:txBody>
      </p:sp>
      <p:sp>
        <p:nvSpPr>
          <p:cNvPr id="4" name="Slide Number Placeholder 3"/>
          <p:cNvSpPr>
            <a:spLocks noGrp="1"/>
          </p:cNvSpPr>
          <p:nvPr>
            <p:ph type="sldNum" sz="quarter" idx="5"/>
          </p:nvPr>
        </p:nvSpPr>
        <p:spPr/>
        <p:txBody>
          <a:bodyPr/>
          <a:lstStyle/>
          <a:p>
            <a:fld id="{93F270EF-4108-4F8D-B757-1D42D0209886}" type="slidenum">
              <a:rPr lang="en-US" smtClean="0"/>
              <a:t>3</a:t>
            </a:fld>
            <a:endParaRPr lang="en-US"/>
          </a:p>
        </p:txBody>
      </p:sp>
    </p:spTree>
    <p:extLst>
      <p:ext uri="{BB962C8B-B14F-4D97-AF65-F5344CB8AC3E}">
        <p14:creationId xmlns:p14="http://schemas.microsoft.com/office/powerpoint/2010/main" val="275539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data from </a:t>
            </a:r>
            <a:r>
              <a:rPr lang="en-US" dirty="0" err="1"/>
              <a:t>Intergy</a:t>
            </a:r>
            <a:r>
              <a:rPr lang="en-US" dirty="0"/>
              <a:t> through 7/28/2020.</a:t>
            </a:r>
          </a:p>
          <a:p>
            <a:r>
              <a:rPr lang="en-US" dirty="0"/>
              <a:t>It is all vaccinations aside from Influenza.</a:t>
            </a:r>
          </a:p>
          <a:p>
            <a:r>
              <a:rPr lang="en-US" dirty="0"/>
              <a:t>It shows the vaccines done per day (volume), and the average age of those patients vaccinated that day (‘who’).</a:t>
            </a:r>
          </a:p>
          <a:p>
            <a:endParaRPr lang="en-US" dirty="0"/>
          </a:p>
        </p:txBody>
      </p:sp>
      <p:sp>
        <p:nvSpPr>
          <p:cNvPr id="4" name="Slide Number Placeholder 3"/>
          <p:cNvSpPr>
            <a:spLocks noGrp="1"/>
          </p:cNvSpPr>
          <p:nvPr>
            <p:ph type="sldNum" sz="quarter" idx="5"/>
          </p:nvPr>
        </p:nvSpPr>
        <p:spPr/>
        <p:txBody>
          <a:bodyPr/>
          <a:lstStyle/>
          <a:p>
            <a:fld id="{93F270EF-4108-4F8D-B757-1D42D0209886}" type="slidenum">
              <a:rPr lang="en-US" smtClean="0"/>
              <a:t>4</a:t>
            </a:fld>
            <a:endParaRPr lang="en-US"/>
          </a:p>
        </p:txBody>
      </p:sp>
    </p:spTree>
    <p:extLst>
      <p:ext uri="{BB962C8B-B14F-4D97-AF65-F5344CB8AC3E}">
        <p14:creationId xmlns:p14="http://schemas.microsoft.com/office/powerpoint/2010/main" val="176030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270EF-4108-4F8D-B757-1D42D0209886}" type="slidenum">
              <a:rPr lang="en-US" smtClean="0"/>
              <a:t>5</a:t>
            </a:fld>
            <a:endParaRPr lang="en-US"/>
          </a:p>
        </p:txBody>
      </p:sp>
    </p:spTree>
    <p:extLst>
      <p:ext uri="{BB962C8B-B14F-4D97-AF65-F5344CB8AC3E}">
        <p14:creationId xmlns:p14="http://schemas.microsoft.com/office/powerpoint/2010/main" val="26550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270EF-4108-4F8D-B757-1D42D0209886}" type="slidenum">
              <a:rPr lang="en-US" smtClean="0"/>
              <a:t>6</a:t>
            </a:fld>
            <a:endParaRPr lang="en-US"/>
          </a:p>
        </p:txBody>
      </p:sp>
    </p:spTree>
    <p:extLst>
      <p:ext uri="{BB962C8B-B14F-4D97-AF65-F5344CB8AC3E}">
        <p14:creationId xmlns:p14="http://schemas.microsoft.com/office/powerpoint/2010/main" val="71456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outreach is a challenge for our pediatrician. They would rather have face to face visits then virtual visits. Outreach process involve an initial phone contact </a:t>
            </a:r>
            <a:r>
              <a:rPr lang="en-US"/>
              <a:t>with patients</a:t>
            </a:r>
            <a:endParaRPr lang="en-US" dirty="0"/>
          </a:p>
        </p:txBody>
      </p:sp>
      <p:sp>
        <p:nvSpPr>
          <p:cNvPr id="4" name="Slide Number Placeholder 3"/>
          <p:cNvSpPr>
            <a:spLocks noGrp="1"/>
          </p:cNvSpPr>
          <p:nvPr>
            <p:ph type="sldNum" sz="quarter" idx="5"/>
          </p:nvPr>
        </p:nvSpPr>
        <p:spPr/>
        <p:txBody>
          <a:bodyPr/>
          <a:lstStyle/>
          <a:p>
            <a:fld id="{93F270EF-4108-4F8D-B757-1D42D0209886}" type="slidenum">
              <a:rPr lang="en-US" smtClean="0"/>
              <a:t>7</a:t>
            </a:fld>
            <a:endParaRPr lang="en-US"/>
          </a:p>
        </p:txBody>
      </p:sp>
    </p:spTree>
    <p:extLst>
      <p:ext uri="{BB962C8B-B14F-4D97-AF65-F5344CB8AC3E}">
        <p14:creationId xmlns:p14="http://schemas.microsoft.com/office/powerpoint/2010/main" val="2161345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386B5-D66D-470D-B09D-0EC300AE1AE8}" type="datetime1">
              <a:rPr lang="en-US" smtClean="0"/>
              <a:t>8/26/2020</a:t>
            </a:fld>
            <a:endParaRPr lang="en-US"/>
          </a:p>
        </p:txBody>
      </p:sp>
      <p:sp>
        <p:nvSpPr>
          <p:cNvPr id="6" name="Slide Number Placeholder 5"/>
          <p:cNvSpPr>
            <a:spLocks noGrp="1"/>
          </p:cNvSpPr>
          <p:nvPr>
            <p:ph type="sldNum" sz="quarter" idx="12"/>
          </p:nvPr>
        </p:nvSpPr>
        <p:spPr/>
        <p:txBody>
          <a:bodyPr/>
          <a:lstStyle/>
          <a:p>
            <a:fld id="{4D703167-3B61-4C49-BED8-957A94FA8A74}" type="slidenum">
              <a:rPr lang="en-US" smtClean="0"/>
              <a:t>‹#›</a:t>
            </a:fld>
            <a:endParaRPr lang="en-US"/>
          </a:p>
        </p:txBody>
      </p:sp>
      <p:pic>
        <p:nvPicPr>
          <p:cNvPr id="18" name="Picture 1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6678" y="6150430"/>
            <a:ext cx="2117922" cy="4789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1FD969-7C14-4D70-880E-E05CF81D450F}" type="datetime1">
              <a:rPr lang="en-US" smtClean="0"/>
              <a:t>8/26/2020</a:t>
            </a:fld>
            <a:endParaRPr lang="en-US"/>
          </a:p>
        </p:txBody>
      </p:sp>
      <p:sp>
        <p:nvSpPr>
          <p:cNvPr id="6" name="Slide Number Placeholder 5"/>
          <p:cNvSpPr>
            <a:spLocks noGrp="1"/>
          </p:cNvSpPr>
          <p:nvPr>
            <p:ph type="sldNum" sz="quarter" idx="12"/>
          </p:nvPr>
        </p:nvSpPr>
        <p:spPr/>
        <p:txBody>
          <a:bodyPr/>
          <a:lstStyle/>
          <a:p>
            <a:fld id="{4D703167-3B61-4C49-BED8-957A94FA8A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431A9EE-EA30-4285-AA39-4C39DA7F0C40}" type="datetime1">
              <a:rPr lang="en-US" smtClean="0"/>
              <a:t>8/26/2020</a:t>
            </a:fld>
            <a:endParaRPr lang="en-US"/>
          </a:p>
        </p:txBody>
      </p:sp>
      <p:sp>
        <p:nvSpPr>
          <p:cNvPr id="6" name="Slide Number Placeholder 5"/>
          <p:cNvSpPr>
            <a:spLocks noGrp="1"/>
          </p:cNvSpPr>
          <p:nvPr>
            <p:ph type="sldNum" sz="quarter" idx="12"/>
          </p:nvPr>
        </p:nvSpPr>
        <p:spPr/>
        <p:txBody>
          <a:bodyPr/>
          <a:lstStyle/>
          <a:p>
            <a:fld id="{4D703167-3B61-4C49-BED8-957A94FA8A7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6678" y="6150430"/>
            <a:ext cx="2117922" cy="4789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7030A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4F380-DC52-423E-978A-F1443D789C86}" type="datetime1">
              <a:rPr lang="en-US" smtClean="0"/>
              <a:t>8/26/2020</a:t>
            </a:fld>
            <a:endParaRPr lang="en-US"/>
          </a:p>
        </p:txBody>
      </p:sp>
      <p:sp>
        <p:nvSpPr>
          <p:cNvPr id="6" name="Slide Number Placeholder 5"/>
          <p:cNvSpPr>
            <a:spLocks noGrp="1"/>
          </p:cNvSpPr>
          <p:nvPr>
            <p:ph type="sldNum" sz="quarter" idx="12"/>
          </p:nvPr>
        </p:nvSpPr>
        <p:spPr/>
        <p:txBody>
          <a:bodyPr/>
          <a:lstStyle/>
          <a:p>
            <a:fld id="{4D703167-3B61-4C49-BED8-957A94FA8A74}"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F7C1F4-2702-4958-B494-225BC650C8CA}" type="datetime1">
              <a:rPr lang="en-US" smtClean="0"/>
              <a:t>8/26/2020</a:t>
            </a:fld>
            <a:endParaRPr lang="en-US"/>
          </a:p>
        </p:txBody>
      </p:sp>
      <p:sp>
        <p:nvSpPr>
          <p:cNvPr id="6" name="Slide Number Placeholder 5"/>
          <p:cNvSpPr>
            <a:spLocks noGrp="1"/>
          </p:cNvSpPr>
          <p:nvPr>
            <p:ph type="sldNum" sz="quarter" idx="12"/>
          </p:nvPr>
        </p:nvSpPr>
        <p:spPr/>
        <p:txBody>
          <a:bodyPr/>
          <a:lstStyle/>
          <a:p>
            <a:fld id="{4D703167-3B61-4C49-BED8-957A94FA8A74}" type="slidenum">
              <a:rPr lang="en-US" smtClean="0"/>
              <a:t>‹#›</a:t>
            </a:fld>
            <a:endParaRPr lang="en-US"/>
          </a:p>
        </p:txBody>
      </p:sp>
      <p:pic>
        <p:nvPicPr>
          <p:cNvPr id="15" name="Picture 14"/>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6678" y="6150430"/>
            <a:ext cx="2117922" cy="4789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B355A20-3152-44F1-88C8-681971E7FAC9}" type="datetime1">
              <a:rPr lang="en-US" smtClean="0"/>
              <a:t>8/26/2020</a:t>
            </a:fld>
            <a:endParaRPr lang="en-US"/>
          </a:p>
        </p:txBody>
      </p:sp>
      <p:sp>
        <p:nvSpPr>
          <p:cNvPr id="7" name="Slide Number Placeholder 6"/>
          <p:cNvSpPr>
            <a:spLocks noGrp="1"/>
          </p:cNvSpPr>
          <p:nvPr>
            <p:ph type="sldNum" sz="quarter" idx="12"/>
          </p:nvPr>
        </p:nvSpPr>
        <p:spPr/>
        <p:txBody>
          <a:bodyPr/>
          <a:lstStyle/>
          <a:p>
            <a:fld id="{4D703167-3B61-4C49-BED8-957A94FA8A7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FFA3AC-CDB4-4565-A53E-669548B25A2C}" type="datetime1">
              <a:rPr lang="en-US" smtClean="0"/>
              <a:t>8/26/2020</a:t>
            </a:fld>
            <a:endParaRPr lang="en-US"/>
          </a:p>
        </p:txBody>
      </p:sp>
      <p:sp>
        <p:nvSpPr>
          <p:cNvPr id="9" name="Slide Number Placeholder 8"/>
          <p:cNvSpPr>
            <a:spLocks noGrp="1"/>
          </p:cNvSpPr>
          <p:nvPr>
            <p:ph type="sldNum" sz="quarter" idx="12"/>
          </p:nvPr>
        </p:nvSpPr>
        <p:spPr/>
        <p:txBody>
          <a:bodyPr/>
          <a:lstStyle/>
          <a:p>
            <a:fld id="{4D703167-3B61-4C49-BED8-957A94FA8A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32F254-3DB1-4341-B6E1-F0BB6A79B23C}" type="datetime1">
              <a:rPr lang="en-US" smtClean="0"/>
              <a:t>8/26/2020</a:t>
            </a:fld>
            <a:endParaRPr lang="en-US"/>
          </a:p>
        </p:txBody>
      </p:sp>
      <p:sp>
        <p:nvSpPr>
          <p:cNvPr id="5" name="Slide Number Placeholder 4"/>
          <p:cNvSpPr>
            <a:spLocks noGrp="1"/>
          </p:cNvSpPr>
          <p:nvPr>
            <p:ph type="sldNum" sz="quarter" idx="12"/>
          </p:nvPr>
        </p:nvSpPr>
        <p:spPr/>
        <p:txBody>
          <a:bodyPr/>
          <a:lstStyle/>
          <a:p>
            <a:fld id="{4D703167-3B61-4C49-BED8-957A94FA8A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5D27552-FB53-466A-BB9B-B567ED590197}" type="datetime1">
              <a:rPr lang="en-US" smtClean="0"/>
              <a:t>8/26/2020</a:t>
            </a:fld>
            <a:endParaRPr lang="en-US"/>
          </a:p>
        </p:txBody>
      </p:sp>
      <p:sp>
        <p:nvSpPr>
          <p:cNvPr id="4" name="Slide Number Placeholder 3"/>
          <p:cNvSpPr>
            <a:spLocks noGrp="1"/>
          </p:cNvSpPr>
          <p:nvPr>
            <p:ph type="sldNum" sz="quarter" idx="12"/>
          </p:nvPr>
        </p:nvSpPr>
        <p:spPr/>
        <p:txBody>
          <a:bodyPr/>
          <a:lstStyle/>
          <a:p>
            <a:fld id="{4D703167-3B61-4C49-BED8-957A94FA8A74}" type="slidenum">
              <a:rPr lang="en-US" smtClean="0"/>
              <a:t>‹#›</a:t>
            </a:fld>
            <a:endParaRPr lang="en-US"/>
          </a:p>
        </p:txBody>
      </p:sp>
      <p:pic>
        <p:nvPicPr>
          <p:cNvPr id="13" name="Picture 1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6678" y="6150430"/>
            <a:ext cx="2117922" cy="47897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C2DEA5-DD1C-43D5-8223-FD38ED3351B1}" type="datetime1">
              <a:rPr lang="en-US" smtClean="0"/>
              <a:t>8/26/2020</a:t>
            </a:fld>
            <a:endParaRPr lang="en-US"/>
          </a:p>
        </p:txBody>
      </p:sp>
      <p:sp>
        <p:nvSpPr>
          <p:cNvPr id="7" name="Slide Number Placeholder 6"/>
          <p:cNvSpPr>
            <a:spLocks noGrp="1"/>
          </p:cNvSpPr>
          <p:nvPr>
            <p:ph type="sldNum" sz="quarter" idx="12"/>
          </p:nvPr>
        </p:nvSpPr>
        <p:spPr/>
        <p:txBody>
          <a:bodyPr/>
          <a:lstStyle/>
          <a:p>
            <a:fld id="{4D703167-3B61-4C49-BED8-957A94FA8A7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rgbClr val="7030A0"/>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rgbClr val="7030A0"/>
                </a:solidFill>
              </a:defRPr>
            </a:lvl1pPr>
            <a:lvl2pPr>
              <a:buClr>
                <a:schemeClr val="bg1"/>
              </a:buClr>
              <a:defRPr sz="2000">
                <a:solidFill>
                  <a:schemeClr val="tx2"/>
                </a:solidFill>
              </a:defRPr>
            </a:lvl2pPr>
            <a:lvl3pPr>
              <a:buClr>
                <a:schemeClr val="bg1"/>
              </a:buClr>
              <a:defRPr sz="1800">
                <a:solidFill>
                  <a:srgbClr val="00B0F0"/>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6678" y="6150430"/>
            <a:ext cx="2117922" cy="47897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F1A71-4F04-48D2-B549-DAC6791934C0}" type="datetime1">
              <a:rPr lang="en-US" smtClean="0"/>
              <a:t>8/26/2020</a:t>
            </a:fld>
            <a:endParaRPr lang="en-US"/>
          </a:p>
        </p:txBody>
      </p:sp>
      <p:sp>
        <p:nvSpPr>
          <p:cNvPr id="7" name="Slide Number Placeholder 6"/>
          <p:cNvSpPr>
            <a:spLocks noGrp="1"/>
          </p:cNvSpPr>
          <p:nvPr>
            <p:ph type="sldNum" sz="quarter" idx="12"/>
          </p:nvPr>
        </p:nvSpPr>
        <p:spPr/>
        <p:txBody>
          <a:bodyPr/>
          <a:lstStyle/>
          <a:p>
            <a:fld id="{4D703167-3B61-4C49-BED8-957A94FA8A7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6" name="Picture 1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6678" y="6150430"/>
            <a:ext cx="2117922" cy="47897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53A3BC5-D1DA-42D1-9089-486F67BDB1F2}" type="datetime1">
              <a:rPr lang="en-US" smtClean="0"/>
              <a:t>8/26/2020</a:t>
            </a:fld>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D703167-3B61-4C49-BED8-957A94FA8A7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6678" y="6150430"/>
            <a:ext cx="2117922" cy="47897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rgbClr val="7030A0"/>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rgbClr val="00B0F0"/>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8077200" cy="4800600"/>
          </a:xfrm>
        </p:spPr>
        <p:txBody>
          <a:bodyPr>
            <a:normAutofit/>
          </a:bodyPr>
          <a:lstStyle/>
          <a:p>
            <a:r>
              <a:rPr lang="en-US" dirty="0"/>
              <a:t>Addressing Quality Gaps </a:t>
            </a:r>
            <a:br>
              <a:rPr lang="en-US" dirty="0"/>
            </a:br>
            <a:r>
              <a:rPr lang="en-US" dirty="0"/>
              <a:t>in the Midst of COVID-19</a:t>
            </a:r>
            <a:br>
              <a:rPr lang="en-US" dirty="0"/>
            </a:br>
            <a:r>
              <a:rPr lang="en-US" sz="3600" dirty="0"/>
              <a:t>Amil Qureshi, DO MMM</a:t>
            </a:r>
            <a:br>
              <a:rPr lang="en-US" sz="3600" dirty="0"/>
            </a:br>
            <a:r>
              <a:rPr lang="en-US" sz="3600" dirty="0"/>
              <a:t>Medical Director</a:t>
            </a:r>
            <a:br>
              <a:rPr lang="en-US" sz="3600" dirty="0"/>
            </a:br>
            <a:r>
              <a:rPr lang="en-US" sz="3600" dirty="0"/>
              <a:t>PCHC</a:t>
            </a:r>
            <a:br>
              <a:rPr lang="en-US" sz="3600" dirty="0"/>
            </a:br>
            <a:r>
              <a:rPr lang="en-US" sz="3600" dirty="0"/>
              <a:t>August 2020</a:t>
            </a:r>
          </a:p>
        </p:txBody>
      </p:sp>
      <p:sp>
        <p:nvSpPr>
          <p:cNvPr id="4" name="Date Placeholder 3"/>
          <p:cNvSpPr>
            <a:spLocks noGrp="1"/>
          </p:cNvSpPr>
          <p:nvPr>
            <p:ph type="dt" sz="half" idx="10"/>
          </p:nvPr>
        </p:nvSpPr>
        <p:spPr/>
        <p:txBody>
          <a:bodyPr/>
          <a:lstStyle/>
          <a:p>
            <a:fld id="{EDC9894E-4EFF-4F9B-A3BC-3F8650932993}" type="datetime1">
              <a:rPr lang="en-US" smtClean="0"/>
              <a:t>8/26/2020</a:t>
            </a:fld>
            <a:endParaRPr lang="en-US"/>
          </a:p>
        </p:txBody>
      </p:sp>
      <p:sp>
        <p:nvSpPr>
          <p:cNvPr id="5" name="Slide Number Placeholder 4"/>
          <p:cNvSpPr>
            <a:spLocks noGrp="1"/>
          </p:cNvSpPr>
          <p:nvPr>
            <p:ph type="sldNum" sz="quarter" idx="12"/>
          </p:nvPr>
        </p:nvSpPr>
        <p:spPr/>
        <p:txBody>
          <a:bodyPr/>
          <a:lstStyle/>
          <a:p>
            <a:fld id="{4D703167-3B61-4C49-BED8-957A94FA8A74}" type="slidenum">
              <a:rPr lang="en-US" smtClean="0"/>
              <a:t>1</a:t>
            </a:fld>
            <a:endParaRPr lang="en-US"/>
          </a:p>
        </p:txBody>
      </p:sp>
    </p:spTree>
    <p:extLst>
      <p:ext uri="{BB962C8B-B14F-4D97-AF65-F5344CB8AC3E}">
        <p14:creationId xmlns:p14="http://schemas.microsoft.com/office/powerpoint/2010/main" val="387702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Immunizations</a:t>
            </a:r>
          </a:p>
        </p:txBody>
      </p:sp>
      <p:sp>
        <p:nvSpPr>
          <p:cNvPr id="3" name="Content Placeholder 2"/>
          <p:cNvSpPr>
            <a:spLocks noGrp="1"/>
          </p:cNvSpPr>
          <p:nvPr>
            <p:ph idx="1"/>
          </p:nvPr>
        </p:nvSpPr>
        <p:spPr/>
        <p:txBody>
          <a:bodyPr>
            <a:normAutofit fontScale="85000" lnSpcReduction="20000"/>
          </a:bodyPr>
          <a:lstStyle/>
          <a:p>
            <a:r>
              <a:rPr lang="en-US" b="1" dirty="0"/>
              <a:t>Prioritization </a:t>
            </a:r>
            <a:r>
              <a:rPr lang="en-US" dirty="0"/>
              <a:t>of well visits and vaccine-related visits</a:t>
            </a:r>
          </a:p>
          <a:p>
            <a:r>
              <a:rPr lang="en-US" dirty="0"/>
              <a:t> </a:t>
            </a:r>
            <a:r>
              <a:rPr lang="en-US" b="1" dirty="0"/>
              <a:t>Target age</a:t>
            </a:r>
            <a:r>
              <a:rPr lang="en-US" dirty="0"/>
              <a:t>: ≤ 2 years of age (fairly continuous since the start of the COVID-19 pandemic)</a:t>
            </a:r>
          </a:p>
          <a:p>
            <a:r>
              <a:rPr lang="en-US" b="1" dirty="0"/>
              <a:t>Identification</a:t>
            </a:r>
            <a:r>
              <a:rPr lang="en-US" dirty="0"/>
              <a:t> of patient population with immunization (and other) Care Gaps</a:t>
            </a:r>
          </a:p>
          <a:p>
            <a:r>
              <a:rPr lang="en-US" b="1" dirty="0"/>
              <a:t>Outreach</a:t>
            </a:r>
            <a:r>
              <a:rPr lang="en-US" dirty="0"/>
              <a:t>: Attempts to close Care Gaps (incremental strategies in alignment with stages of re-opening)</a:t>
            </a:r>
          </a:p>
          <a:p>
            <a:r>
              <a:rPr lang="en-US" dirty="0"/>
              <a:t>Robust and continuous </a:t>
            </a:r>
            <a:r>
              <a:rPr lang="en-US" b="1" dirty="0"/>
              <a:t>EHR data analyses</a:t>
            </a:r>
          </a:p>
          <a:p>
            <a:r>
              <a:rPr lang="en-US" b="1" dirty="0"/>
              <a:t>Required: symptom screens </a:t>
            </a:r>
            <a:r>
              <a:rPr lang="en-US" dirty="0"/>
              <a:t>for the child and household x3 (at appointment booking; 1 day prior; time of check-in)</a:t>
            </a:r>
          </a:p>
          <a:p>
            <a:r>
              <a:rPr lang="en-US" b="1" dirty="0"/>
              <a:t>Required: different approach </a:t>
            </a:r>
            <a:r>
              <a:rPr lang="en-US" dirty="0"/>
              <a:t>such as blended virtual/in-person visits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5945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Moment of Hope?</a:t>
            </a:r>
          </a:p>
        </p:txBody>
      </p:sp>
      <p:pic>
        <p:nvPicPr>
          <p:cNvPr id="4" name="Picture 3"/>
          <p:cNvPicPr>
            <a:picLocks noChangeAspect="1"/>
          </p:cNvPicPr>
          <p:nvPr/>
        </p:nvPicPr>
        <p:blipFill>
          <a:blip r:embed="rId3"/>
          <a:stretch>
            <a:fillRect/>
          </a:stretch>
        </p:blipFill>
        <p:spPr>
          <a:xfrm>
            <a:off x="1472269" y="1775221"/>
            <a:ext cx="6199461" cy="4549379"/>
          </a:xfrm>
          <a:prstGeom prst="rect">
            <a:avLst/>
          </a:prstGeom>
        </p:spPr>
      </p:pic>
      <p:sp>
        <p:nvSpPr>
          <p:cNvPr id="8" name="Arrow: Down 7">
            <a:extLst>
              <a:ext uri="{FF2B5EF4-FFF2-40B4-BE49-F238E27FC236}">
                <a16:creationId xmlns:a16="http://schemas.microsoft.com/office/drawing/2014/main" id="{44E78025-BF5B-4D4C-88AD-6C76B74B48F7}"/>
              </a:ext>
            </a:extLst>
          </p:cNvPr>
          <p:cNvSpPr/>
          <p:nvPr/>
        </p:nvSpPr>
        <p:spPr>
          <a:xfrm>
            <a:off x="6781800" y="1469779"/>
            <a:ext cx="457200" cy="42671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48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Non-influenza Vaccinations/Day         by Patient Age </a:t>
            </a:r>
          </a:p>
        </p:txBody>
      </p:sp>
      <p:pic>
        <p:nvPicPr>
          <p:cNvPr id="4" name="Picture 3"/>
          <p:cNvPicPr>
            <a:picLocks noChangeAspect="1"/>
          </p:cNvPicPr>
          <p:nvPr/>
        </p:nvPicPr>
        <p:blipFill>
          <a:blip r:embed="rId3"/>
          <a:stretch>
            <a:fillRect/>
          </a:stretch>
        </p:blipFill>
        <p:spPr>
          <a:xfrm>
            <a:off x="201490" y="1981200"/>
            <a:ext cx="8741020" cy="4191000"/>
          </a:xfrm>
          <a:prstGeom prst="rect">
            <a:avLst/>
          </a:prstGeom>
        </p:spPr>
      </p:pic>
    </p:spTree>
    <p:extLst>
      <p:ext uri="{BB962C8B-B14F-4D97-AF65-F5344CB8AC3E}">
        <p14:creationId xmlns:p14="http://schemas.microsoft.com/office/powerpoint/2010/main" val="26815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8305" y="1608811"/>
            <a:ext cx="7967390" cy="4481657"/>
          </a:xfrm>
          <a:prstGeom prst="rect">
            <a:avLst/>
          </a:prstGeom>
        </p:spPr>
      </p:pic>
      <p:sp>
        <p:nvSpPr>
          <p:cNvPr id="2" name="Title 1"/>
          <p:cNvSpPr>
            <a:spLocks noGrp="1"/>
          </p:cNvSpPr>
          <p:nvPr>
            <p:ph type="title"/>
          </p:nvPr>
        </p:nvSpPr>
        <p:spPr/>
        <p:txBody>
          <a:bodyPr/>
          <a:lstStyle/>
          <a:p>
            <a:r>
              <a:rPr lang="en-US" dirty="0"/>
              <a:t>Outreach</a:t>
            </a:r>
          </a:p>
        </p:txBody>
      </p:sp>
    </p:spTree>
    <p:extLst>
      <p:ext uri="{BB962C8B-B14F-4D97-AF65-F5344CB8AC3E}">
        <p14:creationId xmlns:p14="http://schemas.microsoft.com/office/powerpoint/2010/main" val="18403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to Succeed: Using the Opportunity Outreach Report</a:t>
            </a:r>
          </a:p>
        </p:txBody>
      </p:sp>
      <p:pic>
        <p:nvPicPr>
          <p:cNvPr id="4" name="Picture 3"/>
          <p:cNvPicPr>
            <a:picLocks noChangeAspect="1"/>
          </p:cNvPicPr>
          <p:nvPr/>
        </p:nvPicPr>
        <p:blipFill>
          <a:blip r:embed="rId3"/>
          <a:stretch>
            <a:fillRect/>
          </a:stretch>
        </p:blipFill>
        <p:spPr>
          <a:xfrm>
            <a:off x="321469" y="2514600"/>
            <a:ext cx="8501062" cy="3456572"/>
          </a:xfrm>
          <a:prstGeom prst="rect">
            <a:avLst/>
          </a:prstGeom>
        </p:spPr>
      </p:pic>
    </p:spTree>
    <p:extLst>
      <p:ext uri="{BB962C8B-B14F-4D97-AF65-F5344CB8AC3E}">
        <p14:creationId xmlns:p14="http://schemas.microsoft.com/office/powerpoint/2010/main" val="89957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457200" y="1143000"/>
            <a:ext cx="8382000" cy="5334000"/>
          </a:xfrm>
          <a:prstGeom prst="rect">
            <a:avLst/>
          </a:prstGeom>
        </p:spPr>
      </p:pic>
      <p:sp>
        <p:nvSpPr>
          <p:cNvPr id="3" name="Title 2">
            <a:extLst>
              <a:ext uri="{FF2B5EF4-FFF2-40B4-BE49-F238E27FC236}">
                <a16:creationId xmlns:a16="http://schemas.microsoft.com/office/drawing/2014/main" id="{82DC78BB-2249-4AC3-ABAA-EC9B0C226919}"/>
              </a:ext>
            </a:extLst>
          </p:cNvPr>
          <p:cNvSpPr>
            <a:spLocks noGrp="1"/>
          </p:cNvSpPr>
          <p:nvPr>
            <p:ph type="title"/>
          </p:nvPr>
        </p:nvSpPr>
        <p:spPr>
          <a:xfrm>
            <a:off x="457200" y="338328"/>
            <a:ext cx="8229600" cy="880872"/>
          </a:xfrm>
        </p:spPr>
        <p:txBody>
          <a:bodyPr/>
          <a:lstStyle/>
          <a:p>
            <a:r>
              <a:rPr lang="en-US" dirty="0"/>
              <a:t>Outreach Report by Provider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mp;D Template - PowerPoint Presentations - Exampl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C7030083328E47B9C7FFDA3336F390" ma:contentTypeVersion="2" ma:contentTypeDescription="Create a new document." ma:contentTypeScope="" ma:versionID="13955e05646b22dc4e0bfa9ab918f02d">
  <xsd:schema xmlns:xsd="http://www.w3.org/2001/XMLSchema" xmlns:xs="http://www.w3.org/2001/XMLSchema" xmlns:p="http://schemas.microsoft.com/office/2006/metadata/properties" xmlns:ns3="7f5b8127-2de3-4639-b910-d0a139e0fe1b" targetNamespace="http://schemas.microsoft.com/office/2006/metadata/properties" ma:root="true" ma:fieldsID="b0b82447ea78668d4d20b873557e9bfe" ns3:_="">
    <xsd:import namespace="7f5b8127-2de3-4639-b910-d0a139e0fe1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5b8127-2de3-4639-b910-d0a139e0f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712267-0BD8-4080-BCD2-CC0562A30644}">
  <ds:schemaRefs>
    <ds:schemaRef ds:uri="http://schemas.microsoft.com/sharepoint/v3/contenttype/forms"/>
  </ds:schemaRefs>
</ds:datastoreItem>
</file>

<file path=customXml/itemProps2.xml><?xml version="1.0" encoding="utf-8"?>
<ds:datastoreItem xmlns:ds="http://schemas.openxmlformats.org/officeDocument/2006/customXml" ds:itemID="{5229D125-4BF1-426D-92C0-089A42F77999}">
  <ds:schemaRef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7f5b8127-2de3-4639-b910-d0a139e0fe1b"/>
  </ds:schemaRefs>
</ds:datastoreItem>
</file>

<file path=customXml/itemProps3.xml><?xml version="1.0" encoding="utf-8"?>
<ds:datastoreItem xmlns:ds="http://schemas.openxmlformats.org/officeDocument/2006/customXml" ds:itemID="{B8A027BE-7F61-48D6-8A60-7D1158D8DF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5b8127-2de3-4639-b910-d0a139e0fe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T&amp;D Template - PowerPoint Presentations - Example</Template>
  <TotalTime>1177</TotalTime>
  <Words>451</Words>
  <Application>Microsoft Office PowerPoint</Application>
  <PresentationFormat>On-screen Show (4:3)</PresentationFormat>
  <Paragraphs>34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Candara</vt:lpstr>
      <vt:lpstr>Symbol</vt:lpstr>
      <vt:lpstr>T&amp;D Template - PowerPoint Presentations - Example</vt:lpstr>
      <vt:lpstr>Addressing Quality Gaps  in the Midst of COVID-19 Amil Qureshi, DO MMM Medical Director PCHC August 2020</vt:lpstr>
      <vt:lpstr>Immunizations</vt:lpstr>
      <vt:lpstr>A Moment of Hope?</vt:lpstr>
      <vt:lpstr>Non-influenza Vaccinations/Day         by Patient Age </vt:lpstr>
      <vt:lpstr>Outreach</vt:lpstr>
      <vt:lpstr>Strategies to Succeed: Using the Opportunity Outreach Report</vt:lpstr>
      <vt:lpstr>Outreach Report by Provider</vt:lpstr>
    </vt:vector>
  </TitlesOfParts>
  <Company>Health Choice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&amp; Development</dc:title>
  <dc:creator>Amy Vine</dc:creator>
  <cp:lastModifiedBy>Amil Qureshi</cp:lastModifiedBy>
  <cp:revision>85</cp:revision>
  <cp:lastPrinted>2020-08-26T02:07:04Z</cp:lastPrinted>
  <dcterms:created xsi:type="dcterms:W3CDTF">2014-12-08T17:40:15Z</dcterms:created>
  <dcterms:modified xsi:type="dcterms:W3CDTF">2020-08-26T16:48:49Z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0x0101005BC7030083328E47B9C7FFDA3336F390</vt:lpwstr>
  </property>
</Properties>
</file>